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7" r:id="rId9"/>
    <p:sldId id="264" r:id="rId10"/>
    <p:sldId id="268" r:id="rId11"/>
    <p:sldId id="262" r:id="rId12"/>
    <p:sldId id="265" r:id="rId13"/>
    <p:sldId id="266" r:id="rId14"/>
    <p:sldId id="270"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10" autoAdjust="0"/>
  </p:normalViewPr>
  <p:slideViewPr>
    <p:cSldViewPr>
      <p:cViewPr varScale="1">
        <p:scale>
          <a:sx n="61" d="100"/>
          <a:sy n="61" d="100"/>
        </p:scale>
        <p:origin x="-965"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5CCDE-1474-4D3B-A18E-422A32E63D0B}"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A3217-4E2B-4EF6-AD6B-B9BF3B906653}" type="slidenum">
              <a:rPr lang="en-US" smtClean="0"/>
              <a:t>‹#›</a:t>
            </a:fld>
            <a:endParaRPr lang="en-US"/>
          </a:p>
        </p:txBody>
      </p:sp>
    </p:spTree>
    <p:extLst>
      <p:ext uri="{BB962C8B-B14F-4D97-AF65-F5344CB8AC3E}">
        <p14:creationId xmlns:p14="http://schemas.microsoft.com/office/powerpoint/2010/main" val="147353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PTM -  seven injection sites ,</a:t>
            </a:r>
            <a:r>
              <a:rPr lang="en-US" baseline="0" dirty="0" smtClean="0"/>
              <a:t> seven injection dates per year (Jan 1, 15, Feb 1, 15, Mar 1, 15, Apr 1), three water years used (1992, 2002, 2008).  At each injection location, date, 5,000 particles injected continuously over 24 </a:t>
            </a:r>
            <a:r>
              <a:rPr lang="en-US" baseline="0" dirty="0" err="1" smtClean="0"/>
              <a:t>hrs</a:t>
            </a:r>
            <a:r>
              <a:rPr lang="en-US" baseline="0" dirty="0" smtClean="0"/>
              <a:t> and tracked for 90 days.  Experiments were done twice injecting first neutrally buoyant and then surface oriented particles; the latter might better represent depth distribution of early larvae.  We tallied final fates at 90</a:t>
            </a:r>
            <a:r>
              <a:rPr lang="en-US" baseline="30000" dirty="0" smtClean="0"/>
              <a:t>th</a:t>
            </a:r>
            <a:r>
              <a:rPr lang="en-US" baseline="0" dirty="0" smtClean="0"/>
              <a:t> day: entered SWP or CVP, in agricultural diversions, passed Chipps Island, in Montezuma Slough, in North Bay </a:t>
            </a:r>
            <a:r>
              <a:rPr lang="en-US" baseline="0" dirty="0" err="1" smtClean="0"/>
              <a:t>Aquaduct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6FA3217-4E2B-4EF6-AD6B-B9BF3B906653}" type="slidenum">
              <a:rPr lang="en-US" smtClean="0"/>
              <a:t>7</a:t>
            </a:fld>
            <a:endParaRPr lang="en-US"/>
          </a:p>
        </p:txBody>
      </p:sp>
    </p:spTree>
    <p:extLst>
      <p:ext uri="{BB962C8B-B14F-4D97-AF65-F5344CB8AC3E}">
        <p14:creationId xmlns:p14="http://schemas.microsoft.com/office/powerpoint/2010/main" val="223746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cloud</a:t>
            </a:r>
            <a:r>
              <a:rPr lang="en-US" baseline="0" dirty="0" smtClean="0"/>
              <a:t> around the 50 E:I line!</a:t>
            </a:r>
            <a:endParaRPr lang="en-US" dirty="0"/>
          </a:p>
        </p:txBody>
      </p:sp>
      <p:sp>
        <p:nvSpPr>
          <p:cNvPr id="4" name="Slide Number Placeholder 3"/>
          <p:cNvSpPr>
            <a:spLocks noGrp="1"/>
          </p:cNvSpPr>
          <p:nvPr>
            <p:ph type="sldNum" sz="quarter" idx="10"/>
          </p:nvPr>
        </p:nvSpPr>
        <p:spPr/>
        <p:txBody>
          <a:bodyPr/>
          <a:lstStyle/>
          <a:p>
            <a:fld id="{16FA3217-4E2B-4EF6-AD6B-B9BF3B906653}" type="slidenum">
              <a:rPr lang="en-US" smtClean="0"/>
              <a:t>10</a:t>
            </a:fld>
            <a:endParaRPr lang="en-US"/>
          </a:p>
        </p:txBody>
      </p:sp>
    </p:spTree>
    <p:extLst>
      <p:ext uri="{BB962C8B-B14F-4D97-AF65-F5344CB8AC3E}">
        <p14:creationId xmlns:p14="http://schemas.microsoft.com/office/powerpoint/2010/main" val="204140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a:t>
            </a:r>
            <a:r>
              <a:rPr lang="en-US" baseline="0" dirty="0" smtClean="0"/>
              <a:t> 1 (pink) – inject in brief period of strongly negative OMR, but shortly a more positive period and brief positive Qwest = downstream transport out of entrainment risk</a:t>
            </a:r>
          </a:p>
          <a:p>
            <a:r>
              <a:rPr lang="en-US" baseline="0" dirty="0" smtClean="0"/>
              <a:t>Feb 1 (yellow) – injected in a couple weeks of low exports, but little net flow, but Qwest becomes strongly positive for a week+ before OMR</a:t>
            </a:r>
          </a:p>
          <a:p>
            <a:r>
              <a:rPr lang="en-US" baseline="0" dirty="0" smtClean="0"/>
              <a:t>Mar 1 (turquois) – injected when OMR AND Qwest strongly negative.  Even though Qwest becomes less negative almost all particles entrained</a:t>
            </a:r>
          </a:p>
          <a:p>
            <a:r>
              <a:rPr lang="en-US" baseline="0" dirty="0" smtClean="0"/>
              <a:t>Apr 1 – initial situation the same as Mar 1, but quickly changed so majority of particles were not entrained in south Delta, and low exports and weakly positive Qwest allowed many to move past Chipps Island; some remained in Delta after 90 days  (see CDFG 2009 fig 13).</a:t>
            </a:r>
            <a:endParaRPr lang="en-US" dirty="0"/>
          </a:p>
        </p:txBody>
      </p:sp>
      <p:sp>
        <p:nvSpPr>
          <p:cNvPr id="4" name="Slide Number Placeholder 3"/>
          <p:cNvSpPr>
            <a:spLocks noGrp="1"/>
          </p:cNvSpPr>
          <p:nvPr>
            <p:ph type="sldNum" sz="quarter" idx="10"/>
          </p:nvPr>
        </p:nvSpPr>
        <p:spPr/>
        <p:txBody>
          <a:bodyPr/>
          <a:lstStyle/>
          <a:p>
            <a:fld id="{16FA3217-4E2B-4EF6-AD6B-B9BF3B906653}" type="slidenum">
              <a:rPr lang="en-US" smtClean="0"/>
              <a:t>12</a:t>
            </a:fld>
            <a:endParaRPr lang="en-US"/>
          </a:p>
        </p:txBody>
      </p:sp>
    </p:spTree>
    <p:extLst>
      <p:ext uri="{BB962C8B-B14F-4D97-AF65-F5344CB8AC3E}">
        <p14:creationId xmlns:p14="http://schemas.microsoft.com/office/powerpoint/2010/main" val="296130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assess population-level</a:t>
            </a:r>
            <a:r>
              <a:rPr lang="en-US" baseline="0" dirty="0" smtClean="0"/>
              <a:t> effects, p</a:t>
            </a:r>
            <a:r>
              <a:rPr lang="en-US" dirty="0" smtClean="0"/>
              <a:t>articles</a:t>
            </a:r>
            <a:r>
              <a:rPr lang="en-US" baseline="0" dirty="0" smtClean="0"/>
              <a:t> were weighted to account for geographic and season patterns in hatch timing.  Particles for each of the injection dates were weighted following the hatching pattern (CPUE of yolk sac larvae) determined from historical Bay Study data.  Geographic weighting was based on 1991-1994 larva densities in the lower San Joaquin and Sacramento rivers</a:t>
            </a:r>
            <a:endParaRPr lang="en-US" dirty="0"/>
          </a:p>
        </p:txBody>
      </p:sp>
      <p:sp>
        <p:nvSpPr>
          <p:cNvPr id="4" name="Slide Number Placeholder 3"/>
          <p:cNvSpPr>
            <a:spLocks noGrp="1"/>
          </p:cNvSpPr>
          <p:nvPr>
            <p:ph type="sldNum" sz="quarter" idx="10"/>
          </p:nvPr>
        </p:nvSpPr>
        <p:spPr/>
        <p:txBody>
          <a:bodyPr/>
          <a:lstStyle/>
          <a:p>
            <a:fld id="{16FA3217-4E2B-4EF6-AD6B-B9BF3B906653}" type="slidenum">
              <a:rPr lang="en-US" smtClean="0"/>
              <a:t>13</a:t>
            </a:fld>
            <a:endParaRPr lang="en-US"/>
          </a:p>
        </p:txBody>
      </p:sp>
    </p:spTree>
    <p:extLst>
      <p:ext uri="{BB962C8B-B14F-4D97-AF65-F5344CB8AC3E}">
        <p14:creationId xmlns:p14="http://schemas.microsoft.com/office/powerpoint/2010/main" val="399404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F775BF-A341-4824-9826-10FD61BB83EA}"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125092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775BF-A341-4824-9826-10FD61BB83EA}"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260633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775BF-A341-4824-9826-10FD61BB83EA}"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22933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775BF-A341-4824-9826-10FD61BB83EA}"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18120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775BF-A341-4824-9826-10FD61BB83EA}"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159834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775BF-A341-4824-9826-10FD61BB83EA}"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394237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F775BF-A341-4824-9826-10FD61BB83EA}"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390780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F775BF-A341-4824-9826-10FD61BB83EA}"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365887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775BF-A341-4824-9826-10FD61BB83EA}"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264385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775BF-A341-4824-9826-10FD61BB83EA}"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143672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775BF-A341-4824-9826-10FD61BB83EA}"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6E789-FE1C-4454-B3BE-0F2868B00908}" type="slidenum">
              <a:rPr lang="en-US" smtClean="0"/>
              <a:t>‹#›</a:t>
            </a:fld>
            <a:endParaRPr lang="en-US"/>
          </a:p>
        </p:txBody>
      </p:sp>
    </p:spTree>
    <p:extLst>
      <p:ext uri="{BB962C8B-B14F-4D97-AF65-F5344CB8AC3E}">
        <p14:creationId xmlns:p14="http://schemas.microsoft.com/office/powerpoint/2010/main" val="121652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775BF-A341-4824-9826-10FD61BB83EA}" type="datetimeFigureOut">
              <a:rPr lang="en-US" smtClean="0"/>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6E789-FE1C-4454-B3BE-0F2868B00908}" type="slidenum">
              <a:rPr lang="en-US" smtClean="0"/>
              <a:t>‹#›</a:t>
            </a:fld>
            <a:endParaRPr lang="en-US"/>
          </a:p>
        </p:txBody>
      </p:sp>
    </p:spTree>
    <p:extLst>
      <p:ext uri="{BB962C8B-B14F-4D97-AF65-F5344CB8AC3E}">
        <p14:creationId xmlns:p14="http://schemas.microsoft.com/office/powerpoint/2010/main" val="368012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81000"/>
            <a:ext cx="4589718" cy="1631216"/>
          </a:xfrm>
          <a:prstGeom prst="rect">
            <a:avLst/>
          </a:prstGeom>
          <a:noFill/>
        </p:spPr>
        <p:txBody>
          <a:bodyPr wrap="none" rtlCol="0">
            <a:spAutoFit/>
          </a:bodyPr>
          <a:lstStyle/>
          <a:p>
            <a:pPr algn="ctr"/>
            <a:r>
              <a:rPr lang="en-US" sz="2000" dirty="0" smtClean="0">
                <a:latin typeface="Comic Sans MS" panose="030F0702030302020204" pitchFamily="66" charset="0"/>
              </a:rPr>
              <a:t>Longfin Smelt entrainment relations </a:t>
            </a:r>
          </a:p>
          <a:p>
            <a:pPr algn="ctr"/>
            <a:endParaRPr lang="en-US" sz="2000" dirty="0">
              <a:latin typeface="Comic Sans MS" panose="030F0702030302020204" pitchFamily="66" charset="0"/>
            </a:endParaRPr>
          </a:p>
          <a:p>
            <a:pPr algn="ctr"/>
            <a:r>
              <a:rPr lang="en-US" sz="2000" dirty="0" smtClean="0">
                <a:latin typeface="Comic Sans MS" panose="030F0702030302020204" pitchFamily="66" charset="0"/>
              </a:rPr>
              <a:t> LFS Synthesis Team meeting</a:t>
            </a:r>
          </a:p>
          <a:p>
            <a:pPr algn="ctr"/>
            <a:endParaRPr lang="en-US" sz="2000" dirty="0">
              <a:latin typeface="Comic Sans MS" panose="030F0702030302020204" pitchFamily="66" charset="0"/>
            </a:endParaRPr>
          </a:p>
          <a:p>
            <a:pPr algn="ctr"/>
            <a:r>
              <a:rPr lang="en-US" sz="2000" dirty="0" smtClean="0">
                <a:latin typeface="Comic Sans MS" panose="030F0702030302020204" pitchFamily="66" charset="0"/>
              </a:rPr>
              <a:t> </a:t>
            </a:r>
            <a:r>
              <a:rPr lang="en-US" sz="2000" dirty="0" smtClean="0">
                <a:latin typeface="Comic Sans MS" panose="030F0702030302020204" pitchFamily="66" charset="0"/>
              </a:rPr>
              <a:t>December 9, </a:t>
            </a:r>
            <a:r>
              <a:rPr lang="en-US" sz="2000" dirty="0" smtClean="0">
                <a:latin typeface="Comic Sans MS" panose="030F0702030302020204" pitchFamily="66" charset="0"/>
              </a:rPr>
              <a:t>2016</a:t>
            </a:r>
            <a:endParaRPr lang="en-US" sz="2000" dirty="0">
              <a:latin typeface="Comic Sans MS" panose="030F0702030302020204" pitchFamily="66" charset="0"/>
            </a:endParaRPr>
          </a:p>
        </p:txBody>
      </p:sp>
      <p:sp>
        <p:nvSpPr>
          <p:cNvPr id="5" name="TextBox 4"/>
          <p:cNvSpPr txBox="1"/>
          <p:nvPr/>
        </p:nvSpPr>
        <p:spPr>
          <a:xfrm>
            <a:off x="838200" y="3505200"/>
            <a:ext cx="7467600" cy="2585323"/>
          </a:xfrm>
          <a:prstGeom prst="rect">
            <a:avLst/>
          </a:prstGeom>
          <a:noFill/>
        </p:spPr>
        <p:txBody>
          <a:bodyPr wrap="square" rtlCol="0">
            <a:spAutoFit/>
          </a:bodyPr>
          <a:lstStyle/>
          <a:p>
            <a:r>
              <a:rPr lang="en-US" dirty="0" smtClean="0"/>
              <a:t>Source for Graphics and text: California </a:t>
            </a:r>
            <a:r>
              <a:rPr lang="en-US" dirty="0"/>
              <a:t>Department of Fish and Game (CDFG). 2009. Effects Analysis -- State Water Project Effects on longfin smelt. California Department of Fish and Game</a:t>
            </a:r>
            <a:r>
              <a:rPr lang="en-US" dirty="0" smtClean="0"/>
              <a:t>. 58 pages plus </a:t>
            </a:r>
            <a:r>
              <a:rPr lang="en-US" dirty="0" smtClean="0"/>
              <a:t>appendices</a:t>
            </a:r>
          </a:p>
          <a:p>
            <a:endParaRPr lang="en-US" dirty="0"/>
          </a:p>
          <a:p>
            <a:r>
              <a:rPr lang="en-US" dirty="0"/>
              <a:t>Kimmerer, W. J., and M. L. Nobriga. 2008. Investigating particle transport and fate in the Sacramento-San Joaquin Delta using particle tracking model. San Francisco Estuary and Watershed Science 6(1, Article 4):26 pp.</a:t>
            </a:r>
          </a:p>
          <a:p>
            <a:endParaRPr lang="en-US" dirty="0"/>
          </a:p>
          <a:p>
            <a:endParaRPr lang="en-US" dirty="0"/>
          </a:p>
        </p:txBody>
      </p:sp>
    </p:spTree>
    <p:extLst>
      <p:ext uri="{BB962C8B-B14F-4D97-AF65-F5344CB8AC3E}">
        <p14:creationId xmlns:p14="http://schemas.microsoft.com/office/powerpoint/2010/main" val="380201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707886"/>
          </a:xfrm>
          <a:prstGeom prst="rect">
            <a:avLst/>
          </a:prstGeom>
          <a:noFill/>
        </p:spPr>
        <p:txBody>
          <a:bodyPr wrap="square" rtlCol="0">
            <a:spAutoFit/>
          </a:bodyPr>
          <a:lstStyle/>
          <a:p>
            <a:r>
              <a:rPr lang="en-US" sz="2000" dirty="0" smtClean="0">
                <a:latin typeface="Comic Sans MS" panose="030F0702030302020204" pitchFamily="66" charset="0"/>
              </a:rPr>
              <a:t>Historically, much of the time inflow was low-</a:t>
            </a:r>
            <a:r>
              <a:rPr lang="en-US" sz="2000" dirty="0" err="1" smtClean="0">
                <a:latin typeface="Comic Sans MS" panose="030F0702030302020204" pitchFamily="66" charset="0"/>
              </a:rPr>
              <a:t>ish</a:t>
            </a:r>
            <a:r>
              <a:rPr lang="en-US" sz="2000" dirty="0" smtClean="0">
                <a:latin typeface="Comic Sans MS" panose="030F0702030302020204" pitchFamily="66" charset="0"/>
              </a:rPr>
              <a:t> and exports relatively high  </a:t>
            </a:r>
            <a:endParaRPr lang="en-US" sz="2000" dirty="0">
              <a:latin typeface="Comic Sans MS" panose="030F0702030302020204" pitchFamily="66"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343650" cy="476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600" y="6324600"/>
            <a:ext cx="3591561" cy="369332"/>
          </a:xfrm>
          <a:prstGeom prst="rect">
            <a:avLst/>
          </a:prstGeom>
          <a:noFill/>
        </p:spPr>
        <p:txBody>
          <a:bodyPr wrap="none" rtlCol="0">
            <a:spAutoFit/>
          </a:bodyPr>
          <a:lstStyle/>
          <a:p>
            <a:r>
              <a:rPr lang="en-US" dirty="0" smtClean="0"/>
              <a:t>Source: Kimmerer and Nobriga 2008</a:t>
            </a:r>
            <a:endParaRPr lang="en-US" dirty="0"/>
          </a:p>
        </p:txBody>
      </p:sp>
    </p:spTree>
    <p:extLst>
      <p:ext uri="{BB962C8B-B14F-4D97-AF65-F5344CB8AC3E}">
        <p14:creationId xmlns:p14="http://schemas.microsoft.com/office/powerpoint/2010/main" val="88228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534400" cy="707886"/>
          </a:xfrm>
          <a:prstGeom prst="rect">
            <a:avLst/>
          </a:prstGeom>
          <a:noFill/>
        </p:spPr>
        <p:txBody>
          <a:bodyPr wrap="square" rtlCol="0">
            <a:spAutoFit/>
          </a:bodyPr>
          <a:lstStyle/>
          <a:p>
            <a:r>
              <a:rPr lang="en-US" sz="2000" dirty="0" smtClean="0">
                <a:latin typeface="Comic Sans MS" panose="030F0702030302020204" pitchFamily="66" charset="0"/>
              </a:rPr>
              <a:t>Particle (larva) entrainment in water exports influenced by injection (hatch) location</a:t>
            </a:r>
            <a:endParaRPr lang="en-US" sz="2000"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702550" cy="562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96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214" y="0"/>
            <a:ext cx="66294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62400"/>
            <a:ext cx="441145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6172200" y="6324600"/>
            <a:ext cx="0" cy="5334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613970" y="6355422"/>
            <a:ext cx="0" cy="533400"/>
          </a:xfrm>
          <a:prstGeom prst="straightConnector1">
            <a:avLst/>
          </a:prstGeom>
          <a:ln w="31750">
            <a:solidFill>
              <a:srgbClr val="D91FE7"/>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730430" y="6334874"/>
            <a:ext cx="0" cy="5334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309208" y="6324600"/>
            <a:ext cx="0" cy="5334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228600"/>
            <a:ext cx="2362200" cy="1631216"/>
          </a:xfrm>
          <a:prstGeom prst="rect">
            <a:avLst/>
          </a:prstGeom>
          <a:noFill/>
        </p:spPr>
        <p:txBody>
          <a:bodyPr wrap="square" rtlCol="0">
            <a:spAutoFit/>
          </a:bodyPr>
          <a:lstStyle/>
          <a:p>
            <a:r>
              <a:rPr lang="en-US" sz="2000" dirty="0" smtClean="0">
                <a:latin typeface="Comic Sans MS" panose="030F0702030302020204" pitchFamily="66" charset="0"/>
              </a:rPr>
              <a:t>Particle fate highly dependent on conditions during and soon after injection</a:t>
            </a:r>
            <a:endParaRPr lang="en-US" sz="2000" dirty="0">
              <a:latin typeface="Comic Sans MS" panose="030F0702030302020204" pitchFamily="66" charset="0"/>
            </a:endParaRPr>
          </a:p>
        </p:txBody>
      </p:sp>
      <p:sp>
        <p:nvSpPr>
          <p:cNvPr id="10" name="TextBox 9"/>
          <p:cNvSpPr txBox="1"/>
          <p:nvPr/>
        </p:nvSpPr>
        <p:spPr>
          <a:xfrm>
            <a:off x="2209800" y="4953000"/>
            <a:ext cx="2362200" cy="1631216"/>
          </a:xfrm>
          <a:prstGeom prst="rect">
            <a:avLst/>
          </a:prstGeom>
          <a:noFill/>
        </p:spPr>
        <p:txBody>
          <a:bodyPr wrap="square" rtlCol="0">
            <a:spAutoFit/>
          </a:bodyPr>
          <a:lstStyle/>
          <a:p>
            <a:r>
              <a:rPr lang="en-US" sz="2000" dirty="0" smtClean="0">
                <a:latin typeface="Comic Sans MS" panose="030F0702030302020204" pitchFamily="66" charset="0"/>
              </a:rPr>
              <a:t>Arrow color at right matches colors for injected particles above</a:t>
            </a:r>
            <a:endParaRPr lang="en-US" sz="2000" dirty="0">
              <a:latin typeface="Comic Sans MS" panose="030F0702030302020204" pitchFamily="66" charset="0"/>
            </a:endParaRPr>
          </a:p>
        </p:txBody>
      </p:sp>
    </p:spTree>
    <p:extLst>
      <p:ext uri="{BB962C8B-B14F-4D97-AF65-F5344CB8AC3E}">
        <p14:creationId xmlns:p14="http://schemas.microsoft.com/office/powerpoint/2010/main" val="381749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458200" cy="707886"/>
          </a:xfrm>
          <a:prstGeom prst="rect">
            <a:avLst/>
          </a:prstGeom>
          <a:noFill/>
        </p:spPr>
        <p:txBody>
          <a:bodyPr wrap="square" rtlCol="0">
            <a:spAutoFit/>
          </a:bodyPr>
          <a:lstStyle/>
          <a:p>
            <a:r>
              <a:rPr lang="en-US" sz="2000" dirty="0" smtClean="0">
                <a:latin typeface="Comic Sans MS" panose="030F0702030302020204" pitchFamily="66" charset="0"/>
              </a:rPr>
              <a:t>Estimated population-level entrainment effects on larvae were relatively low</a:t>
            </a:r>
            <a:endParaRPr lang="en-US" sz="2000" dirty="0">
              <a:latin typeface="Comic Sans MS" panose="030F0702030302020204"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124075"/>
            <a:ext cx="82486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239000" y="2667000"/>
            <a:ext cx="1295400" cy="2209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01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9022022" cy="400110"/>
          </a:xfrm>
          <a:prstGeom prst="rect">
            <a:avLst/>
          </a:prstGeom>
          <a:noFill/>
        </p:spPr>
        <p:txBody>
          <a:bodyPr wrap="none" rtlCol="0">
            <a:spAutoFit/>
          </a:bodyPr>
          <a:lstStyle/>
          <a:p>
            <a:r>
              <a:rPr lang="en-US" sz="2000" dirty="0" smtClean="0">
                <a:latin typeface="Comic Sans MS" panose="030F0702030302020204" pitchFamily="66" charset="0"/>
              </a:rPr>
              <a:t>Pattern of entrainment for juveniles (&gt;20 mm FL) similar to that of adults</a:t>
            </a:r>
            <a:endParaRPr lang="en-US" sz="2000" dirty="0">
              <a:latin typeface="Comic Sans MS" panose="030F0702030302020204"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60400"/>
            <a:ext cx="7886700" cy="553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40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7603363" cy="400110"/>
          </a:xfrm>
          <a:prstGeom prst="rect">
            <a:avLst/>
          </a:prstGeom>
          <a:noFill/>
        </p:spPr>
        <p:txBody>
          <a:bodyPr wrap="none" rtlCol="0">
            <a:spAutoFit/>
          </a:bodyPr>
          <a:lstStyle/>
          <a:p>
            <a:r>
              <a:rPr lang="en-US" sz="2000" dirty="0" smtClean="0">
                <a:latin typeface="Comic Sans MS" panose="030F0702030302020204" pitchFamily="66" charset="0"/>
              </a:rPr>
              <a:t>Juvenile salvage is a function of OMR flows and X2 like adults</a:t>
            </a:r>
            <a:endParaRPr lang="en-US" sz="2000" dirty="0">
              <a:latin typeface="Comic Sans MS" panose="030F0702030302020204"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85800"/>
            <a:ext cx="604961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86200"/>
            <a:ext cx="597524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2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2044149" cy="400110"/>
          </a:xfrm>
          <a:prstGeom prst="rect">
            <a:avLst/>
          </a:prstGeom>
          <a:noFill/>
        </p:spPr>
        <p:txBody>
          <a:bodyPr wrap="none" rtlCol="0">
            <a:spAutoFit/>
          </a:bodyPr>
          <a:lstStyle/>
          <a:p>
            <a:r>
              <a:rPr lang="en-US" sz="2000" dirty="0" smtClean="0">
                <a:latin typeface="Comic Sans MS" panose="030F0702030302020204" pitchFamily="66" charset="0"/>
              </a:rPr>
              <a:t>Years selected </a:t>
            </a:r>
            <a:endParaRPr lang="en-US" sz="2000" dirty="0">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361950"/>
            <a:ext cx="8502650"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55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6248827" cy="400110"/>
          </a:xfrm>
          <a:prstGeom prst="rect">
            <a:avLst/>
          </a:prstGeom>
          <a:noFill/>
        </p:spPr>
        <p:txBody>
          <a:bodyPr wrap="none" rtlCol="0">
            <a:spAutoFit/>
          </a:bodyPr>
          <a:lstStyle/>
          <a:p>
            <a:r>
              <a:rPr lang="en-US" sz="2000" dirty="0" smtClean="0">
                <a:latin typeface="Comic Sans MS" panose="030F0702030302020204" pitchFamily="66" charset="0"/>
              </a:rPr>
              <a:t>Longfin Smelt Salvage inversely related to outflow</a:t>
            </a:r>
            <a:endParaRPr lang="en-US" sz="20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054" y="609600"/>
            <a:ext cx="5619221" cy="371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57436"/>
            <a:ext cx="525503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05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6575839" cy="707886"/>
          </a:xfrm>
          <a:prstGeom prst="rect">
            <a:avLst/>
          </a:prstGeom>
          <a:noFill/>
        </p:spPr>
        <p:txBody>
          <a:bodyPr wrap="none" rtlCol="0">
            <a:spAutoFit/>
          </a:bodyPr>
          <a:lstStyle/>
          <a:p>
            <a:r>
              <a:rPr lang="en-US" sz="2000" dirty="0" smtClean="0">
                <a:latin typeface="Comic Sans MS" panose="030F0702030302020204" pitchFamily="66" charset="0"/>
              </a:rPr>
              <a:t>Longfin Smelt Salvage inversely related to outflow … </a:t>
            </a:r>
          </a:p>
          <a:p>
            <a:r>
              <a:rPr lang="en-US" sz="2000" dirty="0" smtClean="0">
                <a:latin typeface="Comic Sans MS" panose="030F0702030302020204" pitchFamily="66" charset="0"/>
              </a:rPr>
              <a:t>And influenced by current abundance</a:t>
            </a:r>
            <a:endParaRPr lang="en-US" sz="2000"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124700" cy="5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70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6285695" cy="400110"/>
          </a:xfrm>
          <a:prstGeom prst="rect">
            <a:avLst/>
          </a:prstGeom>
          <a:noFill/>
        </p:spPr>
        <p:txBody>
          <a:bodyPr wrap="none" rtlCol="0">
            <a:spAutoFit/>
          </a:bodyPr>
          <a:lstStyle/>
          <a:p>
            <a:r>
              <a:rPr lang="en-US" sz="2000" dirty="0" smtClean="0">
                <a:latin typeface="Comic Sans MS" panose="030F0702030302020204" pitchFamily="66" charset="0"/>
              </a:rPr>
              <a:t>Outflow (X2) influences Longfin Smelt distribution</a:t>
            </a:r>
            <a:endParaRPr lang="en-US" sz="2000" dirty="0">
              <a:latin typeface="Comic Sans MS" panose="030F0702030302020204" pitchFamily="66"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5994971" cy="497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91200"/>
            <a:ext cx="7054850" cy="88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84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915399" cy="707886"/>
          </a:xfrm>
          <a:prstGeom prst="rect">
            <a:avLst/>
          </a:prstGeom>
          <a:noFill/>
        </p:spPr>
        <p:txBody>
          <a:bodyPr wrap="square" rtlCol="0">
            <a:spAutoFit/>
          </a:bodyPr>
          <a:lstStyle/>
          <a:p>
            <a:r>
              <a:rPr lang="en-US" sz="2000" dirty="0" smtClean="0">
                <a:latin typeface="Comic Sans MS" panose="030F0702030302020204" pitchFamily="66" charset="0"/>
              </a:rPr>
              <a:t>Most adult salvage Dec-Feb; juvenile salvage begins Mar, most Apr-Jun; larvae are not counted (or salvaged well; they </a:t>
            </a:r>
            <a:r>
              <a:rPr lang="en-US" sz="2000" u="sng" dirty="0" smtClean="0">
                <a:latin typeface="Comic Sans MS" panose="030F0702030302020204" pitchFamily="66" charset="0"/>
              </a:rPr>
              <a:t>are</a:t>
            </a:r>
            <a:r>
              <a:rPr lang="en-US" sz="2000" dirty="0" smtClean="0">
                <a:latin typeface="Comic Sans MS" panose="030F0702030302020204" pitchFamily="66" charset="0"/>
              </a:rPr>
              <a:t> entrained)</a:t>
            </a:r>
            <a:endParaRPr lang="en-US" sz="2000" dirty="0">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581900" cy="553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53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3048000" cy="1015663"/>
          </a:xfrm>
          <a:prstGeom prst="rect">
            <a:avLst/>
          </a:prstGeom>
          <a:noFill/>
        </p:spPr>
        <p:txBody>
          <a:bodyPr wrap="square" rtlCol="0">
            <a:spAutoFit/>
          </a:bodyPr>
          <a:lstStyle/>
          <a:p>
            <a:r>
              <a:rPr lang="en-US" sz="2000" dirty="0" smtClean="0">
                <a:latin typeface="Comic Sans MS" panose="030F0702030302020204" pitchFamily="66" charset="0"/>
              </a:rPr>
              <a:t>Relation between </a:t>
            </a:r>
            <a:r>
              <a:rPr lang="en-US" sz="2000" dirty="0" smtClean="0">
                <a:latin typeface="Comic Sans MS" panose="030F0702030302020204" pitchFamily="66" charset="0"/>
              </a:rPr>
              <a:t>Old &amp; Middle </a:t>
            </a:r>
            <a:r>
              <a:rPr lang="en-US" sz="2000" dirty="0" smtClean="0">
                <a:latin typeface="Comic Sans MS" panose="030F0702030302020204" pitchFamily="66" charset="0"/>
              </a:rPr>
              <a:t>River flow and </a:t>
            </a:r>
            <a:r>
              <a:rPr lang="en-US" sz="2000" dirty="0" smtClean="0">
                <a:latin typeface="Comic Sans MS" panose="030F0702030302020204" pitchFamily="66" charset="0"/>
              </a:rPr>
              <a:t>LFS Salvage</a:t>
            </a:r>
            <a:endParaRPr lang="en-US" sz="20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168900" cy="573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721433"/>
            <a:ext cx="5441879" cy="113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3048000"/>
            <a:ext cx="3048000" cy="1015663"/>
          </a:xfrm>
          <a:prstGeom prst="rect">
            <a:avLst/>
          </a:prstGeom>
          <a:noFill/>
        </p:spPr>
        <p:txBody>
          <a:bodyPr wrap="square" rtlCol="0">
            <a:spAutoFit/>
          </a:bodyPr>
          <a:lstStyle/>
          <a:p>
            <a:r>
              <a:rPr lang="en-US" sz="2000" dirty="0" smtClean="0">
                <a:latin typeface="Comic Sans MS" panose="030F0702030302020204" pitchFamily="66" charset="0"/>
              </a:rPr>
              <a:t>Same data as above, with circles scaled to FMWT </a:t>
            </a:r>
            <a:r>
              <a:rPr lang="en-US" sz="2000" dirty="0" smtClean="0">
                <a:latin typeface="Comic Sans MS" panose="030F0702030302020204" pitchFamily="66" charset="0"/>
              </a:rPr>
              <a:t>LFS abundance</a:t>
            </a:r>
            <a:endParaRPr lang="en-US" sz="2000" dirty="0">
              <a:latin typeface="Comic Sans MS" panose="030F0702030302020204" pitchFamily="66" charset="0"/>
            </a:endParaRPr>
          </a:p>
        </p:txBody>
      </p:sp>
    </p:spTree>
    <p:extLst>
      <p:ext uri="{BB962C8B-B14F-4D97-AF65-F5344CB8AC3E}">
        <p14:creationId xmlns:p14="http://schemas.microsoft.com/office/powerpoint/2010/main" val="399070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686800" cy="707886"/>
          </a:xfrm>
          <a:prstGeom prst="rect">
            <a:avLst/>
          </a:prstGeom>
          <a:noFill/>
        </p:spPr>
        <p:txBody>
          <a:bodyPr wrap="square" rtlCol="0">
            <a:spAutoFit/>
          </a:bodyPr>
          <a:lstStyle/>
          <a:p>
            <a:r>
              <a:rPr lang="en-US" sz="2000" dirty="0" smtClean="0">
                <a:latin typeface="Comic Sans MS" panose="030F0702030302020204" pitchFamily="66" charset="0"/>
              </a:rPr>
              <a:t>Tracking of surface oriented and neutrally buoyant particles (DSM2) used to assess entrainment of larvae</a:t>
            </a:r>
            <a:endParaRPr lang="en-US" sz="2000" dirty="0">
              <a:latin typeface="Comic Sans MS" panose="030F0702030302020204"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199"/>
            <a:ext cx="6019800" cy="542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29350"/>
            <a:ext cx="63817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26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686800" cy="400110"/>
          </a:xfrm>
          <a:prstGeom prst="rect">
            <a:avLst/>
          </a:prstGeom>
          <a:noFill/>
        </p:spPr>
        <p:txBody>
          <a:bodyPr wrap="square" rtlCol="0">
            <a:spAutoFit/>
          </a:bodyPr>
          <a:lstStyle/>
          <a:p>
            <a:r>
              <a:rPr lang="en-US" sz="2000" dirty="0" smtClean="0">
                <a:latin typeface="Comic Sans MS" panose="030F0702030302020204" pitchFamily="66" charset="0"/>
              </a:rPr>
              <a:t>Injection farther east = more chances for entrainment south</a:t>
            </a:r>
            <a:endParaRPr lang="en-US" sz="2000"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199"/>
            <a:ext cx="6019800" cy="542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29350"/>
            <a:ext cx="63817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4724400" y="3200400"/>
            <a:ext cx="304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76800" y="2971800"/>
            <a:ext cx="228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34000" y="30480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15000" y="34290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934200" y="4953000"/>
            <a:ext cx="1524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553200" y="5486400"/>
            <a:ext cx="4572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477000" y="3733800"/>
            <a:ext cx="3810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410200" y="2286000"/>
            <a:ext cx="15240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867400" y="2667000"/>
            <a:ext cx="15240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010400" y="2209800"/>
            <a:ext cx="3810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010400" y="2819400"/>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67600" y="1981200"/>
            <a:ext cx="767518" cy="369332"/>
          </a:xfrm>
          <a:prstGeom prst="rect">
            <a:avLst/>
          </a:prstGeom>
          <a:noFill/>
        </p:spPr>
        <p:txBody>
          <a:bodyPr wrap="none" rtlCol="0">
            <a:spAutoFit/>
          </a:bodyPr>
          <a:lstStyle/>
          <a:p>
            <a:r>
              <a:rPr lang="en-US" dirty="0" smtClean="0"/>
              <a:t>Inflow</a:t>
            </a:r>
            <a:endParaRPr lang="en-US" dirty="0"/>
          </a:p>
        </p:txBody>
      </p:sp>
      <p:sp>
        <p:nvSpPr>
          <p:cNvPr id="31" name="TextBox 30"/>
          <p:cNvSpPr txBox="1"/>
          <p:nvPr/>
        </p:nvSpPr>
        <p:spPr>
          <a:xfrm>
            <a:off x="7467600" y="2590800"/>
            <a:ext cx="1488100" cy="646331"/>
          </a:xfrm>
          <a:prstGeom prst="rect">
            <a:avLst/>
          </a:prstGeom>
          <a:noFill/>
        </p:spPr>
        <p:txBody>
          <a:bodyPr wrap="none" rtlCol="0">
            <a:spAutoFit/>
          </a:bodyPr>
          <a:lstStyle/>
          <a:p>
            <a:r>
              <a:rPr lang="en-US" dirty="0" smtClean="0"/>
              <a:t>Channel to </a:t>
            </a:r>
          </a:p>
          <a:p>
            <a:r>
              <a:rPr lang="en-US" dirty="0" smtClean="0"/>
              <a:t>export pumps</a:t>
            </a:r>
            <a:endParaRPr lang="en-US" dirty="0"/>
          </a:p>
        </p:txBody>
      </p:sp>
      <p:sp>
        <p:nvSpPr>
          <p:cNvPr id="28" name="Rectangle 27"/>
          <p:cNvSpPr/>
          <p:nvPr/>
        </p:nvSpPr>
        <p:spPr>
          <a:xfrm>
            <a:off x="6934200" y="1905000"/>
            <a:ext cx="21336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4800600" y="1371600"/>
            <a:ext cx="457200" cy="762000"/>
          </a:xfrm>
          <a:prstGeom prst="straightConnector1">
            <a:avLst/>
          </a:prstGeom>
          <a:ln w="1143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08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762000"/>
            <a:ext cx="4875088" cy="311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1421"/>
            <a:ext cx="4635500" cy="618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945222" y="3307422"/>
            <a:ext cx="3429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6324600"/>
            <a:ext cx="3429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86400" y="3303140"/>
            <a:ext cx="3429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724400"/>
            <a:ext cx="5410200" cy="83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52400"/>
            <a:ext cx="8763000" cy="707886"/>
          </a:xfrm>
          <a:prstGeom prst="rect">
            <a:avLst/>
          </a:prstGeom>
          <a:noFill/>
        </p:spPr>
        <p:txBody>
          <a:bodyPr wrap="square" rtlCol="0">
            <a:spAutoFit/>
          </a:bodyPr>
          <a:lstStyle/>
          <a:p>
            <a:r>
              <a:rPr lang="en-US" sz="2000" dirty="0" smtClean="0">
                <a:latin typeface="Comic Sans MS" panose="030F0702030302020204" pitchFamily="66" charset="0"/>
              </a:rPr>
              <a:t>Flow years selected for PTM: 2 high salvage years, 2008 first year of BO regulated flows </a:t>
            </a:r>
            <a:endParaRPr lang="en-US" sz="2000" dirty="0">
              <a:latin typeface="Comic Sans MS" panose="030F0702030302020204" pitchFamily="66" charset="0"/>
            </a:endParaRPr>
          </a:p>
        </p:txBody>
      </p:sp>
    </p:spTree>
    <p:extLst>
      <p:ext uri="{BB962C8B-B14F-4D97-AF65-F5344CB8AC3E}">
        <p14:creationId xmlns:p14="http://schemas.microsoft.com/office/powerpoint/2010/main" val="2149070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646</Words>
  <Application>Microsoft Office PowerPoint</Application>
  <PresentationFormat>On-screen Show (4:3)</PresentationFormat>
  <Paragraphs>41</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Department of Fish and Wildlife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D. Baxter</dc:creator>
  <cp:lastModifiedBy>Randall D. Baxter</cp:lastModifiedBy>
  <cp:revision>22</cp:revision>
  <dcterms:created xsi:type="dcterms:W3CDTF">2016-12-08T01:34:11Z</dcterms:created>
  <dcterms:modified xsi:type="dcterms:W3CDTF">2016-12-08T22:33:35Z</dcterms:modified>
</cp:coreProperties>
</file>