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9" r:id="rId1"/>
  </p:sldMasterIdLst>
  <p:notesMasterIdLst>
    <p:notesMasterId r:id="rId67"/>
  </p:notesMasterIdLst>
  <p:handoutMasterIdLst>
    <p:handoutMasterId r:id="rId68"/>
  </p:handoutMasterIdLst>
  <p:sldIdLst>
    <p:sldId id="428" r:id="rId2"/>
    <p:sldId id="446" r:id="rId3"/>
    <p:sldId id="447" r:id="rId4"/>
    <p:sldId id="448" r:id="rId5"/>
    <p:sldId id="449" r:id="rId6"/>
    <p:sldId id="450" r:id="rId7"/>
    <p:sldId id="451" r:id="rId8"/>
    <p:sldId id="452" r:id="rId9"/>
    <p:sldId id="453" r:id="rId10"/>
    <p:sldId id="454" r:id="rId11"/>
    <p:sldId id="455" r:id="rId12"/>
    <p:sldId id="456" r:id="rId13"/>
    <p:sldId id="471" r:id="rId14"/>
    <p:sldId id="459" r:id="rId15"/>
    <p:sldId id="461" r:id="rId16"/>
    <p:sldId id="460" r:id="rId17"/>
    <p:sldId id="472" r:id="rId18"/>
    <p:sldId id="464" r:id="rId19"/>
    <p:sldId id="465" r:id="rId20"/>
    <p:sldId id="466" r:id="rId21"/>
    <p:sldId id="467" r:id="rId22"/>
    <p:sldId id="473" r:id="rId23"/>
    <p:sldId id="468" r:id="rId24"/>
    <p:sldId id="425" r:id="rId25"/>
    <p:sldId id="430" r:id="rId26"/>
    <p:sldId id="423" r:id="rId27"/>
    <p:sldId id="426" r:id="rId28"/>
    <p:sldId id="427" r:id="rId29"/>
    <p:sldId id="384" r:id="rId30"/>
    <p:sldId id="431" r:id="rId31"/>
    <p:sldId id="414" r:id="rId32"/>
    <p:sldId id="355" r:id="rId33"/>
    <p:sldId id="265" r:id="rId34"/>
    <p:sldId id="289" r:id="rId35"/>
    <p:sldId id="312" r:id="rId36"/>
    <p:sldId id="445" r:id="rId37"/>
    <p:sldId id="443" r:id="rId38"/>
    <p:sldId id="295" r:id="rId39"/>
    <p:sldId id="444" r:id="rId40"/>
    <p:sldId id="429" r:id="rId41"/>
    <p:sldId id="432" r:id="rId42"/>
    <p:sldId id="434" r:id="rId43"/>
    <p:sldId id="433" r:id="rId44"/>
    <p:sldId id="442" r:id="rId45"/>
    <p:sldId id="417" r:id="rId46"/>
    <p:sldId id="418" r:id="rId47"/>
    <p:sldId id="419" r:id="rId48"/>
    <p:sldId id="420" r:id="rId49"/>
    <p:sldId id="421" r:id="rId50"/>
    <p:sldId id="435" r:id="rId51"/>
    <p:sldId id="398" r:id="rId52"/>
    <p:sldId id="437" r:id="rId53"/>
    <p:sldId id="438" r:id="rId54"/>
    <p:sldId id="440" r:id="rId55"/>
    <p:sldId id="272" r:id="rId56"/>
    <p:sldId id="469" r:id="rId57"/>
    <p:sldId id="405" r:id="rId58"/>
    <p:sldId id="406" r:id="rId59"/>
    <p:sldId id="407" r:id="rId60"/>
    <p:sldId id="409" r:id="rId61"/>
    <p:sldId id="410" r:id="rId62"/>
    <p:sldId id="411" r:id="rId63"/>
    <p:sldId id="441" r:id="rId64"/>
    <p:sldId id="470" r:id="rId65"/>
    <p:sldId id="412" r:id="rId66"/>
  </p:sldIdLst>
  <p:sldSz cx="9144000" cy="6858000" type="screen4x3"/>
  <p:notesSz cx="9144000" cy="6858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scaleToFitPaper="1" frameSlides="1"/>
  <p:clrMru>
    <a:srgbClr val="C9BE34"/>
    <a:srgbClr val="09365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1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5" d="100"/>
        <a:sy n="175" d="100"/>
      </p:scale>
      <p:origin x="0" y="376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r>
              <a:rPr lang="en-US"/>
              <a:t>M. Ziccardi; OWCN Overview</a:t>
            </a:r>
          </a:p>
        </p:txBody>
      </p:sp>
      <p:sp>
        <p:nvSpPr>
          <p:cNvPr id="3" name="Date Placeholder 2"/>
          <p:cNvSpPr>
            <a:spLocks noGrp="1"/>
          </p:cNvSpPr>
          <p:nvPr>
            <p:ph type="dt" sz="quarter"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A0751D48-614E-1C46-A5B1-CD5AACC6AC11}" type="datetime1">
              <a:rPr lang="en-US"/>
              <a:pPr>
                <a:defRPr/>
              </a:pPr>
              <a:t>2/26/14</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r>
              <a:rPr lang="en-US"/>
              <a:t>(c) Oiled Wildlife Care Network; UC Davis</a:t>
            </a:r>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E61CD54-46F1-A841-A29D-A561FAE2BA30}" type="slidenum">
              <a:rPr lang="en-US"/>
              <a:pPr>
                <a:defRPr/>
              </a:pPr>
              <a:t>‹#›</a:t>
            </a:fld>
            <a:endParaRPr lang="en-US"/>
          </a:p>
        </p:txBody>
      </p:sp>
    </p:spTree>
    <p:extLst>
      <p:ext uri="{BB962C8B-B14F-4D97-AF65-F5344CB8AC3E}">
        <p14:creationId xmlns:p14="http://schemas.microsoft.com/office/powerpoint/2010/main" val="115715003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hdr" sz="quarter"/>
          </p:nvPr>
        </p:nvSpPr>
        <p:spPr bwMode="auto">
          <a:xfrm>
            <a:off x="0" y="0"/>
            <a:ext cx="3962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vl1pPr>
          </a:lstStyle>
          <a:p>
            <a:pPr>
              <a:defRPr/>
            </a:pPr>
            <a:r>
              <a:rPr lang="en-US"/>
              <a:t>M. Ziccardi; OWCN Overview</a:t>
            </a:r>
          </a:p>
        </p:txBody>
      </p:sp>
      <p:sp>
        <p:nvSpPr>
          <p:cNvPr id="3075" name="Rectangle 1027"/>
          <p:cNvSpPr>
            <a:spLocks noGrp="1" noChangeArrowheads="1"/>
          </p:cNvSpPr>
          <p:nvPr>
            <p:ph type="dt" idx="1"/>
          </p:nvPr>
        </p:nvSpPr>
        <p:spPr bwMode="auto">
          <a:xfrm>
            <a:off x="5181600" y="0"/>
            <a:ext cx="3962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15364" name="Rectangle 1028"/>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p:spPr>
      </p:sp>
      <p:sp>
        <p:nvSpPr>
          <p:cNvPr id="3077" name="Rectangle 1029"/>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1030"/>
          <p:cNvSpPr>
            <a:spLocks noGrp="1" noChangeArrowheads="1"/>
          </p:cNvSpPr>
          <p:nvPr>
            <p:ph type="ftr" sz="quarter" idx="4"/>
          </p:nvPr>
        </p:nvSpPr>
        <p:spPr bwMode="auto">
          <a:xfrm>
            <a:off x="0" y="6515100"/>
            <a:ext cx="39624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vl1pPr>
          </a:lstStyle>
          <a:p>
            <a:pPr>
              <a:defRPr/>
            </a:pPr>
            <a:r>
              <a:rPr lang="en-US"/>
              <a:t>(c) Oiled Wildlife Care Network; UC Davis</a:t>
            </a:r>
          </a:p>
        </p:txBody>
      </p:sp>
      <p:sp>
        <p:nvSpPr>
          <p:cNvPr id="3079" name="Rectangle 1031"/>
          <p:cNvSpPr>
            <a:spLocks noGrp="1" noChangeArrowheads="1"/>
          </p:cNvSpPr>
          <p:nvPr>
            <p:ph type="sldNum" sz="quarter" idx="5"/>
          </p:nvPr>
        </p:nvSpPr>
        <p:spPr bwMode="auto">
          <a:xfrm>
            <a:off x="5181600" y="6515100"/>
            <a:ext cx="39624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6FEA362A-B0F6-9146-8241-BF999BC368D9}" type="slidenum">
              <a:rPr lang="en-US"/>
              <a:pPr>
                <a:defRPr/>
              </a:pPr>
              <a:t>‹#›</a:t>
            </a:fld>
            <a:endParaRPr lang="en-US"/>
          </a:p>
        </p:txBody>
      </p:sp>
    </p:spTree>
    <p:extLst>
      <p:ext uri="{BB962C8B-B14F-4D97-AF65-F5344CB8AC3E}">
        <p14:creationId xmlns:p14="http://schemas.microsoft.com/office/powerpoint/2010/main" val="327710326"/>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eaLnBrk="0" hangingPunct="0">
              <a:defRPr sz="2400">
                <a:solidFill>
                  <a:schemeClr val="tx1"/>
                </a:solidFill>
                <a:latin typeface="Arial" charset="0"/>
                <a:ea typeface="ＭＳ Ｐゴシック" charset="0"/>
                <a:cs typeface="ＭＳ Ｐゴシック" charset="0"/>
              </a:defRPr>
            </a:lvl1pPr>
            <a:lvl2pPr marL="742950" indent="-285750" defTabSz="973138" eaLnBrk="0" hangingPunct="0">
              <a:defRPr sz="2400">
                <a:solidFill>
                  <a:schemeClr val="tx1"/>
                </a:solidFill>
                <a:latin typeface="Arial" charset="0"/>
                <a:ea typeface="ＭＳ Ｐゴシック" charset="0"/>
              </a:defRPr>
            </a:lvl2pPr>
            <a:lvl3pPr marL="1143000" indent="-228600" defTabSz="973138" eaLnBrk="0" hangingPunct="0">
              <a:defRPr sz="2400">
                <a:solidFill>
                  <a:schemeClr val="tx1"/>
                </a:solidFill>
                <a:latin typeface="Arial" charset="0"/>
                <a:ea typeface="ＭＳ Ｐゴシック" charset="0"/>
              </a:defRPr>
            </a:lvl3pPr>
            <a:lvl4pPr marL="1600200" indent="-228600" defTabSz="973138" eaLnBrk="0" hangingPunct="0">
              <a:defRPr sz="2400">
                <a:solidFill>
                  <a:schemeClr val="tx1"/>
                </a:solidFill>
                <a:latin typeface="Arial" charset="0"/>
                <a:ea typeface="ＭＳ Ｐゴシック" charset="0"/>
              </a:defRPr>
            </a:lvl4pPr>
            <a:lvl5pPr marL="2057400" indent="-228600" defTabSz="973138" eaLnBrk="0" hangingPunct="0">
              <a:defRPr sz="2400">
                <a:solidFill>
                  <a:schemeClr val="tx1"/>
                </a:solidFill>
                <a:latin typeface="Arial" charset="0"/>
                <a:ea typeface="ＭＳ Ｐゴシック" charset="0"/>
              </a:defRPr>
            </a:lvl5pPr>
            <a:lvl6pPr marL="2514600" indent="-228600" defTabSz="9731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731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731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731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44282F-43A8-B44A-9551-B56340165E31}" type="slidenum">
              <a:rPr lang="en-US" sz="1300">
                <a:latin typeface="Century Schoolbook" charset="0"/>
                <a:cs typeface="Arial" charset="0"/>
              </a:rPr>
              <a:pPr eaLnBrk="1" hangingPunct="1"/>
              <a:t>3</a:t>
            </a:fld>
            <a:endParaRPr lang="en-US" sz="1300">
              <a:latin typeface="Century Schoolbook" charset="0"/>
              <a:cs typeface="Arial" charset="0"/>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entury Schoolbook"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5AE43A-22CB-4D42-AFDB-15B6095A0A00}" type="slidenum">
              <a:rPr lang="en-US" sz="1300"/>
              <a:pPr eaLnBrk="1" hangingPunct="1"/>
              <a:t>12</a:t>
            </a:fld>
            <a:endParaRPr lang="en-US" sz="1300"/>
          </a:p>
        </p:txBody>
      </p:sp>
      <p:sp>
        <p:nvSpPr>
          <p:cNvPr id="38914" name="Rectangle 2"/>
          <p:cNvSpPr>
            <a:spLocks noGrp="1" noRot="1" noChangeAspect="1" noChangeArrowheads="1" noTextEdit="1"/>
          </p:cNvSpPr>
          <p:nvPr>
            <p:ph type="sldImg"/>
          </p:nvPr>
        </p:nvSpPr>
        <p:spPr>
          <a:xfrm>
            <a:off x="2863850" y="519113"/>
            <a:ext cx="3417888" cy="2562225"/>
          </a:xfrm>
          <a:ln/>
        </p:spPr>
      </p:sp>
      <p:sp>
        <p:nvSpPr>
          <p:cNvPr id="38915" name="Rectangle 3"/>
          <p:cNvSpPr>
            <a:spLocks noGrp="1" noChangeArrowheads="1"/>
          </p:cNvSpPr>
          <p:nvPr>
            <p:ph type="body" idx="1"/>
          </p:nvPr>
        </p:nvSpPr>
        <p:spPr>
          <a:xfrm>
            <a:off x="1218406" y="3257778"/>
            <a:ext cx="6707188" cy="30854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eaLnBrk="0" hangingPunct="0">
              <a:defRPr sz="2400">
                <a:solidFill>
                  <a:schemeClr val="tx1"/>
                </a:solidFill>
                <a:latin typeface="Arial" charset="0"/>
                <a:ea typeface="ＭＳ Ｐゴシック" charset="0"/>
                <a:cs typeface="ＭＳ Ｐゴシック" charset="0"/>
              </a:defRPr>
            </a:lvl1pPr>
            <a:lvl2pPr marL="742950" indent="-285750" defTabSz="973138" eaLnBrk="0" hangingPunct="0">
              <a:defRPr sz="2400">
                <a:solidFill>
                  <a:schemeClr val="tx1"/>
                </a:solidFill>
                <a:latin typeface="Arial" charset="0"/>
                <a:ea typeface="ＭＳ Ｐゴシック" charset="0"/>
              </a:defRPr>
            </a:lvl2pPr>
            <a:lvl3pPr marL="1143000" indent="-228600" defTabSz="973138" eaLnBrk="0" hangingPunct="0">
              <a:defRPr sz="2400">
                <a:solidFill>
                  <a:schemeClr val="tx1"/>
                </a:solidFill>
                <a:latin typeface="Arial" charset="0"/>
                <a:ea typeface="ＭＳ Ｐゴシック" charset="0"/>
              </a:defRPr>
            </a:lvl3pPr>
            <a:lvl4pPr marL="1600200" indent="-228600" defTabSz="973138" eaLnBrk="0" hangingPunct="0">
              <a:defRPr sz="2400">
                <a:solidFill>
                  <a:schemeClr val="tx1"/>
                </a:solidFill>
                <a:latin typeface="Arial" charset="0"/>
                <a:ea typeface="ＭＳ Ｐゴシック" charset="0"/>
              </a:defRPr>
            </a:lvl4pPr>
            <a:lvl5pPr marL="2057400" indent="-228600" defTabSz="973138" eaLnBrk="0" hangingPunct="0">
              <a:defRPr sz="2400">
                <a:solidFill>
                  <a:schemeClr val="tx1"/>
                </a:solidFill>
                <a:latin typeface="Arial" charset="0"/>
                <a:ea typeface="ＭＳ Ｐゴシック" charset="0"/>
              </a:defRPr>
            </a:lvl5pPr>
            <a:lvl6pPr marL="2514600" indent="-228600" defTabSz="9731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731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731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731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3D4DF7-DCE9-434C-9666-9BD460EB2092}" type="slidenum">
              <a:rPr lang="en-US" sz="1300">
                <a:latin typeface="Century Schoolbook" charset="0"/>
                <a:cs typeface="Arial" charset="0"/>
              </a:rPr>
              <a:pPr eaLnBrk="1" hangingPunct="1"/>
              <a:t>14</a:t>
            </a:fld>
            <a:endParaRPr lang="en-US" sz="1300">
              <a:latin typeface="Century Schoolbook" charset="0"/>
              <a:cs typeface="Arial" charset="0"/>
            </a:endParaRPr>
          </a:p>
        </p:txBody>
      </p:sp>
      <p:sp>
        <p:nvSpPr>
          <p:cNvPr id="44034" name="Rectangle 2"/>
          <p:cNvSpPr>
            <a:spLocks noGrp="1" noRot="1" noChangeAspect="1" noChangeArrowheads="1" noTextEdit="1"/>
          </p:cNvSpPr>
          <p:nvPr>
            <p:ph type="sldImg"/>
          </p:nvPr>
        </p:nvSpPr>
        <p:spPr>
          <a:ln cap="flat"/>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entury Schoolbook"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751980-F6ED-5D40-9871-45C0DCB9B816}" type="slidenum">
              <a:rPr lang="en-US" sz="1300">
                <a:cs typeface="Arial" charset="0"/>
              </a:rPr>
              <a:pPr eaLnBrk="1" hangingPunct="1"/>
              <a:t>15</a:t>
            </a:fld>
            <a:endParaRPr lang="en-US" sz="1300">
              <a:cs typeface="Arial" charset="0"/>
            </a:endParaRPr>
          </a:p>
        </p:txBody>
      </p:sp>
      <p:sp>
        <p:nvSpPr>
          <p:cNvPr id="48130" name="Rectangle 2"/>
          <p:cNvSpPr>
            <a:spLocks noGrp="1" noRot="1" noChangeAspect="1" noChangeArrowheads="1" noTextEdit="1"/>
          </p:cNvSpPr>
          <p:nvPr>
            <p:ph type="sldImg"/>
          </p:nvPr>
        </p:nvSpPr>
        <p:spPr>
          <a:xfrm>
            <a:off x="2863850" y="519113"/>
            <a:ext cx="3417888" cy="2562225"/>
          </a:xfrm>
          <a:ln w="12700" cap="flat">
            <a:solidFill>
              <a:schemeClr val="tx1"/>
            </a:solidFill>
          </a:ln>
        </p:spPr>
      </p:sp>
      <p:sp>
        <p:nvSpPr>
          <p:cNvPr id="48131" name="Rectangle 3"/>
          <p:cNvSpPr>
            <a:spLocks noGrp="1" noChangeArrowheads="1"/>
          </p:cNvSpPr>
          <p:nvPr>
            <p:ph type="body" idx="1"/>
          </p:nvPr>
        </p:nvSpPr>
        <p:spPr>
          <a:xfrm>
            <a:off x="1218406" y="3257778"/>
            <a:ext cx="6707188" cy="30854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7323" tIns="48661" rIns="97323" bIns="48661"/>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eaLnBrk="0" hangingPunct="0">
              <a:defRPr sz="2400">
                <a:solidFill>
                  <a:schemeClr val="tx1"/>
                </a:solidFill>
                <a:latin typeface="Arial" charset="0"/>
                <a:ea typeface="ＭＳ Ｐゴシック" charset="0"/>
                <a:cs typeface="ＭＳ Ｐゴシック" charset="0"/>
              </a:defRPr>
            </a:lvl1pPr>
            <a:lvl2pPr marL="742950" indent="-285750" defTabSz="973138" eaLnBrk="0" hangingPunct="0">
              <a:defRPr sz="2400">
                <a:solidFill>
                  <a:schemeClr val="tx1"/>
                </a:solidFill>
                <a:latin typeface="Arial" charset="0"/>
                <a:ea typeface="ＭＳ Ｐゴシック" charset="0"/>
              </a:defRPr>
            </a:lvl2pPr>
            <a:lvl3pPr marL="1143000" indent="-228600" defTabSz="973138" eaLnBrk="0" hangingPunct="0">
              <a:defRPr sz="2400">
                <a:solidFill>
                  <a:schemeClr val="tx1"/>
                </a:solidFill>
                <a:latin typeface="Arial" charset="0"/>
                <a:ea typeface="ＭＳ Ｐゴシック" charset="0"/>
              </a:defRPr>
            </a:lvl3pPr>
            <a:lvl4pPr marL="1600200" indent="-228600" defTabSz="973138" eaLnBrk="0" hangingPunct="0">
              <a:defRPr sz="2400">
                <a:solidFill>
                  <a:schemeClr val="tx1"/>
                </a:solidFill>
                <a:latin typeface="Arial" charset="0"/>
                <a:ea typeface="ＭＳ Ｐゴシック" charset="0"/>
              </a:defRPr>
            </a:lvl4pPr>
            <a:lvl5pPr marL="2057400" indent="-228600" defTabSz="973138" eaLnBrk="0" hangingPunct="0">
              <a:defRPr sz="2400">
                <a:solidFill>
                  <a:schemeClr val="tx1"/>
                </a:solidFill>
                <a:latin typeface="Arial" charset="0"/>
                <a:ea typeface="ＭＳ Ｐゴシック" charset="0"/>
              </a:defRPr>
            </a:lvl5pPr>
            <a:lvl6pPr marL="2514600" indent="-228600" defTabSz="9731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731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731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731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BA8FE78-0F42-E340-B2B3-35C56BD93423}" type="slidenum">
              <a:rPr lang="en-US" sz="1300">
                <a:latin typeface="Century Schoolbook" charset="0"/>
                <a:cs typeface="Arial" charset="0"/>
              </a:rPr>
              <a:pPr eaLnBrk="1" hangingPunct="1"/>
              <a:t>16</a:t>
            </a:fld>
            <a:endParaRPr lang="en-US" sz="1300">
              <a:latin typeface="Century Schoolbook" charset="0"/>
              <a:cs typeface="Arial" charset="0"/>
            </a:endParaRPr>
          </a:p>
        </p:txBody>
      </p:sp>
      <p:sp>
        <p:nvSpPr>
          <p:cNvPr id="46082" name="Rectangle 2"/>
          <p:cNvSpPr>
            <a:spLocks noGrp="1" noRot="1" noChangeAspect="1" noChangeArrowheads="1" noTextEdit="1"/>
          </p:cNvSpPr>
          <p:nvPr>
            <p:ph type="sldImg"/>
          </p:nvPr>
        </p:nvSpPr>
        <p:spPr>
          <a:ln cap="flat"/>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entury Schoolbook"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42CFF9-F03E-2845-8FC0-8F62230C6332}" type="slidenum">
              <a:rPr lang="en-US" sz="1300"/>
              <a:pPr eaLnBrk="1" hangingPunct="1"/>
              <a:t>21</a:t>
            </a:fld>
            <a:endParaRPr lang="en-US" sz="13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700">
                <a:latin typeface="Arial" charset="0"/>
                <a:ea typeface="ＭＳ Ｐゴシック" charset="0"/>
                <a:cs typeface="ＭＳ Ｐゴシック" charset="0"/>
              </a:rPr>
              <a:t>Large grebes </a:t>
            </a:r>
          </a:p>
          <a:p>
            <a:pPr eaLnBrk="1" hangingPunct="1"/>
            <a:r>
              <a:rPr lang="en-US" sz="1700">
                <a:latin typeface="Arial" charset="0"/>
                <a:ea typeface="ＭＳ Ｐゴシック" charset="0"/>
                <a:cs typeface="ＭＳ Ｐゴシック" charset="0"/>
              </a:rPr>
              <a:t>Preened feather material lodges in the ventriculus (gizzard)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ln/>
        </p:spPr>
      </p:sp>
      <p:sp>
        <p:nvSpPr>
          <p:cNvPr id="573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ln/>
        </p:spPr>
      </p:sp>
      <p:sp>
        <p:nvSpPr>
          <p:cNvPr id="5017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76B33CCC-1D0F-A64B-8FD7-21341E06D325}" type="slidenum">
              <a:rPr lang="en-US"/>
              <a:pPr/>
              <a:t>29</a:t>
            </a:fld>
            <a:endParaRPr lang="en-US"/>
          </a:p>
        </p:txBody>
      </p:sp>
      <p:sp>
        <p:nvSpPr>
          <p:cNvPr id="24579" name="Rectangle 2"/>
          <p:cNvSpPr>
            <a:spLocks noChangeArrowheads="1"/>
          </p:cNvSpPr>
          <p:nvPr/>
        </p:nvSpPr>
        <p:spPr bwMode="auto">
          <a:xfrm>
            <a:off x="5177367" y="-28575"/>
            <a:ext cx="3934884" cy="396479"/>
          </a:xfrm>
          <a:prstGeom prst="rect">
            <a:avLst/>
          </a:prstGeom>
          <a:noFill/>
          <a:ln w="12700">
            <a:noFill/>
            <a:miter lim="800000"/>
            <a:headEnd/>
            <a:tailEnd/>
          </a:ln>
        </p:spPr>
        <p:txBody>
          <a:bodyPr wrap="none" anchor="ctr">
            <a:prstTxWarp prst="textNoShape">
              <a:avLst/>
            </a:prstTxWarp>
          </a:bodyPr>
          <a:lstStyle/>
          <a:p>
            <a:endParaRPr lang="en-US"/>
          </a:p>
        </p:txBody>
      </p:sp>
      <p:sp>
        <p:nvSpPr>
          <p:cNvPr id="24580" name="Rectangle 3"/>
          <p:cNvSpPr>
            <a:spLocks noChangeArrowheads="1"/>
          </p:cNvSpPr>
          <p:nvPr/>
        </p:nvSpPr>
        <p:spPr bwMode="auto">
          <a:xfrm>
            <a:off x="5177367" y="6488906"/>
            <a:ext cx="3934884" cy="339329"/>
          </a:xfrm>
          <a:prstGeom prst="rect">
            <a:avLst/>
          </a:prstGeom>
          <a:noFill/>
          <a:ln w="12700">
            <a:noFill/>
            <a:miter lim="800000"/>
            <a:headEnd/>
            <a:tailEnd/>
          </a:ln>
        </p:spPr>
        <p:txBody>
          <a:bodyPr lIns="19048" tIns="0" rIns="19048" bIns="0" anchor="b">
            <a:prstTxWarp prst="textNoShape">
              <a:avLst/>
            </a:prstTxWarp>
          </a:bodyPr>
          <a:lstStyle/>
          <a:p>
            <a:pPr algn="r" defTabSz="927100"/>
            <a:r>
              <a:rPr lang="en-US" sz="1000" i="1">
                <a:latin typeface="Times New Roman" charset="0"/>
              </a:rPr>
              <a:t>11</a:t>
            </a:r>
          </a:p>
        </p:txBody>
      </p:sp>
      <p:sp>
        <p:nvSpPr>
          <p:cNvPr id="24581" name="Rectangle 4"/>
          <p:cNvSpPr>
            <a:spLocks noChangeArrowheads="1"/>
          </p:cNvSpPr>
          <p:nvPr/>
        </p:nvSpPr>
        <p:spPr bwMode="auto">
          <a:xfrm>
            <a:off x="29634" y="6488906"/>
            <a:ext cx="3934884" cy="339329"/>
          </a:xfrm>
          <a:prstGeom prst="rect">
            <a:avLst/>
          </a:prstGeom>
          <a:noFill/>
          <a:ln w="12700">
            <a:noFill/>
            <a:miter lim="800000"/>
            <a:headEnd/>
            <a:tailEnd/>
          </a:ln>
        </p:spPr>
        <p:txBody>
          <a:bodyPr wrap="none" anchor="ctr">
            <a:prstTxWarp prst="textNoShape">
              <a:avLst/>
            </a:prstTxWarp>
          </a:bodyPr>
          <a:lstStyle/>
          <a:p>
            <a:endParaRPr lang="en-US"/>
          </a:p>
        </p:txBody>
      </p:sp>
      <p:sp>
        <p:nvSpPr>
          <p:cNvPr id="24582" name="Rectangle 5"/>
          <p:cNvSpPr>
            <a:spLocks noChangeArrowheads="1"/>
          </p:cNvSpPr>
          <p:nvPr/>
        </p:nvSpPr>
        <p:spPr bwMode="auto">
          <a:xfrm>
            <a:off x="29634" y="-28575"/>
            <a:ext cx="3934884" cy="396479"/>
          </a:xfrm>
          <a:prstGeom prst="rect">
            <a:avLst/>
          </a:prstGeom>
          <a:noFill/>
          <a:ln w="12700">
            <a:noFill/>
            <a:miter lim="800000"/>
            <a:headEnd/>
            <a:tailEnd/>
          </a:ln>
        </p:spPr>
        <p:txBody>
          <a:bodyPr wrap="none" anchor="ctr">
            <a:prstTxWarp prst="textNoShape">
              <a:avLst/>
            </a:prstTxWarp>
          </a:bodyPr>
          <a:lstStyle/>
          <a:p>
            <a:endParaRPr lang="en-US"/>
          </a:p>
        </p:txBody>
      </p:sp>
      <p:sp>
        <p:nvSpPr>
          <p:cNvPr id="24583" name="Rectangle 6"/>
          <p:cNvSpPr>
            <a:spLocks noGrp="1" noRot="1" noChangeAspect="1" noChangeArrowheads="1" noTextEdit="1"/>
          </p:cNvSpPr>
          <p:nvPr>
            <p:ph type="sldImg"/>
          </p:nvPr>
        </p:nvSpPr>
        <p:spPr>
          <a:xfrm>
            <a:off x="2863850" y="519113"/>
            <a:ext cx="3417888" cy="2562225"/>
          </a:xfrm>
          <a:ln w="12700" cap="flat">
            <a:solidFill>
              <a:schemeClr val="tx1"/>
            </a:solidFill>
          </a:ln>
        </p:spPr>
      </p:sp>
      <p:sp>
        <p:nvSpPr>
          <p:cNvPr id="24584" name="Rectangle 7"/>
          <p:cNvSpPr>
            <a:spLocks noGrp="1" noChangeArrowheads="1"/>
          </p:cNvSpPr>
          <p:nvPr>
            <p:ph type="body" idx="1"/>
          </p:nvPr>
        </p:nvSpPr>
        <p:spPr>
          <a:xfrm>
            <a:off x="1219200" y="3257550"/>
            <a:ext cx="6705600" cy="3086100"/>
          </a:xfrm>
          <a:noFill/>
          <a:ln/>
        </p:spPr>
        <p:txBody>
          <a:bodyPr lIns="90478" tIns="44445" rIns="90478" bIns="44445"/>
          <a:lstStyle/>
          <a:p>
            <a:pPr eaLnBrk="1" hangingPunct="1"/>
            <a:r>
              <a:rPr lang="en-US" dirty="0" smtClean="0">
                <a:latin typeface="Arial" charset="0"/>
              </a:rPr>
              <a:t>Amendment</a:t>
            </a:r>
            <a:r>
              <a:rPr lang="en-US" baseline="0" dirty="0" smtClean="0">
                <a:latin typeface="Arial" charset="0"/>
              </a:rPr>
              <a:t> to the CWA </a:t>
            </a:r>
          </a:p>
          <a:p>
            <a:pPr eaLnBrk="1" hangingPunct="1"/>
            <a:r>
              <a:rPr lang="en-US" baseline="0" dirty="0" smtClean="0">
                <a:latin typeface="Arial" charset="0"/>
              </a:rPr>
              <a:t>Addressed range of issues </a:t>
            </a:r>
            <a:r>
              <a:rPr lang="en-US" baseline="0" dirty="0" err="1" smtClean="0">
                <a:latin typeface="Arial" charset="0"/>
              </a:rPr>
              <a:t>assoc</a:t>
            </a:r>
            <a:r>
              <a:rPr lang="en-US" baseline="0" dirty="0" smtClean="0">
                <a:latin typeface="Arial" charset="0"/>
              </a:rPr>
              <a:t> with preventing, responding to, and paying for oil pollution incidents in navigable waters of the US.</a:t>
            </a:r>
          </a:p>
          <a:p>
            <a:pPr eaLnBrk="1" hangingPunct="1"/>
            <a:r>
              <a:rPr lang="en-US" baseline="0" dirty="0" smtClean="0">
                <a:latin typeface="Arial" charset="0"/>
              </a:rPr>
              <a:t>Greatly increased federal oversight of maritime oil transportation while providing greater environmental safeguards.</a:t>
            </a:r>
            <a:endParaRPr lang="en-US" dirty="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a:t>
            </a:r>
            <a:r>
              <a:rPr lang="en-US" baseline="0" dirty="0" smtClean="0"/>
              <a:t> insisted on better legislation</a:t>
            </a:r>
          </a:p>
          <a:p>
            <a:r>
              <a:rPr lang="en-US" baseline="0" dirty="0" smtClean="0"/>
              <a:t>Created 7 ACP in CA which dictate how a response would be carried out.</a:t>
            </a:r>
          </a:p>
          <a:p>
            <a:r>
              <a:rPr lang="en-US" baseline="0" dirty="0" smtClean="0"/>
              <a:t>The products from this legislation made CA the most proactive response region in the US/world for oil spills and wildlife care.</a:t>
            </a:r>
            <a:endParaRPr lang="en-US" dirty="0"/>
          </a:p>
        </p:txBody>
      </p:sp>
      <p:sp>
        <p:nvSpPr>
          <p:cNvPr id="4" name="Header Placeholder 3"/>
          <p:cNvSpPr>
            <a:spLocks noGrp="1"/>
          </p:cNvSpPr>
          <p:nvPr>
            <p:ph type="hdr" sz="quarter" idx="10"/>
          </p:nvPr>
        </p:nvSpPr>
        <p:spPr/>
        <p:txBody>
          <a:bodyPr/>
          <a:lstStyle/>
          <a:p>
            <a:pPr>
              <a:defRPr/>
            </a:pPr>
            <a:r>
              <a:rPr lang="en-US" smtClean="0"/>
              <a:t>M. Ziccardi; OWCN Overview</a:t>
            </a:r>
            <a:endParaRPr lang="en-US"/>
          </a:p>
        </p:txBody>
      </p:sp>
      <p:sp>
        <p:nvSpPr>
          <p:cNvPr id="5" name="Footer Placeholder 4"/>
          <p:cNvSpPr>
            <a:spLocks noGrp="1"/>
          </p:cNvSpPr>
          <p:nvPr>
            <p:ph type="ftr" sz="quarter" idx="11"/>
          </p:nvPr>
        </p:nvSpPr>
        <p:spPr/>
        <p:txBody>
          <a:bodyPr/>
          <a:lstStyle/>
          <a:p>
            <a:pPr>
              <a:defRPr/>
            </a:pPr>
            <a:r>
              <a:rPr lang="en-US" smtClean="0"/>
              <a:t>(c) Oiled Wildlife Care Network; UC Davis</a:t>
            </a:r>
            <a:endParaRPr lang="en-US"/>
          </a:p>
        </p:txBody>
      </p:sp>
      <p:sp>
        <p:nvSpPr>
          <p:cNvPr id="6" name="Slide Number Placeholder 5"/>
          <p:cNvSpPr>
            <a:spLocks noGrp="1"/>
          </p:cNvSpPr>
          <p:nvPr>
            <p:ph type="sldNum" sz="quarter" idx="12"/>
          </p:nvPr>
        </p:nvSpPr>
        <p:spPr/>
        <p:txBody>
          <a:bodyPr/>
          <a:lstStyle/>
          <a:p>
            <a:pPr>
              <a:defRPr/>
            </a:pPr>
            <a:fld id="{6FEA362A-B0F6-9146-8241-BF999BC368D9}" type="slidenum">
              <a:rPr lang="en-US" smtClean="0"/>
              <a:pPr>
                <a:defRPr/>
              </a:pPr>
              <a:t>30</a:t>
            </a:fld>
            <a:endParaRPr lang="en-US"/>
          </a:p>
        </p:txBody>
      </p:sp>
    </p:spTree>
    <p:extLst>
      <p:ext uri="{BB962C8B-B14F-4D97-AF65-F5344CB8AC3E}">
        <p14:creationId xmlns:p14="http://schemas.microsoft.com/office/powerpoint/2010/main" val="1273826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37AB259C-F524-AD42-A62E-391B63244619}" type="slidenum">
              <a:rPr lang="en-US"/>
              <a:pPr/>
              <a:t>31</a:t>
            </a:fld>
            <a:endParaRPr lang="en-US"/>
          </a:p>
        </p:txBody>
      </p:sp>
      <p:sp>
        <p:nvSpPr>
          <p:cNvPr id="25603" name="Rectangle 2"/>
          <p:cNvSpPr>
            <a:spLocks noChangeArrowheads="1"/>
          </p:cNvSpPr>
          <p:nvPr/>
        </p:nvSpPr>
        <p:spPr bwMode="auto">
          <a:xfrm>
            <a:off x="5177367" y="-28575"/>
            <a:ext cx="3934884" cy="396479"/>
          </a:xfrm>
          <a:prstGeom prst="rect">
            <a:avLst/>
          </a:prstGeom>
          <a:noFill/>
          <a:ln w="12700">
            <a:noFill/>
            <a:miter lim="800000"/>
            <a:headEnd/>
            <a:tailEnd/>
          </a:ln>
        </p:spPr>
        <p:txBody>
          <a:bodyPr wrap="none" anchor="ctr">
            <a:prstTxWarp prst="textNoShape">
              <a:avLst/>
            </a:prstTxWarp>
          </a:bodyPr>
          <a:lstStyle/>
          <a:p>
            <a:endParaRPr lang="en-US"/>
          </a:p>
        </p:txBody>
      </p:sp>
      <p:sp>
        <p:nvSpPr>
          <p:cNvPr id="25604" name="Rectangle 3"/>
          <p:cNvSpPr>
            <a:spLocks noChangeArrowheads="1"/>
          </p:cNvSpPr>
          <p:nvPr/>
        </p:nvSpPr>
        <p:spPr bwMode="auto">
          <a:xfrm>
            <a:off x="5177367" y="6488906"/>
            <a:ext cx="3934884" cy="339329"/>
          </a:xfrm>
          <a:prstGeom prst="rect">
            <a:avLst/>
          </a:prstGeom>
          <a:noFill/>
          <a:ln w="12700">
            <a:noFill/>
            <a:miter lim="800000"/>
            <a:headEnd/>
            <a:tailEnd/>
          </a:ln>
        </p:spPr>
        <p:txBody>
          <a:bodyPr lIns="19048" tIns="0" rIns="19048" bIns="0" anchor="b">
            <a:prstTxWarp prst="textNoShape">
              <a:avLst/>
            </a:prstTxWarp>
          </a:bodyPr>
          <a:lstStyle/>
          <a:p>
            <a:pPr algn="r" defTabSz="927100"/>
            <a:r>
              <a:rPr lang="en-US" sz="1000" i="1">
                <a:latin typeface="Times New Roman" charset="0"/>
              </a:rPr>
              <a:t>13</a:t>
            </a:r>
          </a:p>
        </p:txBody>
      </p:sp>
      <p:sp>
        <p:nvSpPr>
          <p:cNvPr id="25605" name="Rectangle 4"/>
          <p:cNvSpPr>
            <a:spLocks noChangeArrowheads="1"/>
          </p:cNvSpPr>
          <p:nvPr/>
        </p:nvSpPr>
        <p:spPr bwMode="auto">
          <a:xfrm>
            <a:off x="29634" y="6488906"/>
            <a:ext cx="3934884" cy="339329"/>
          </a:xfrm>
          <a:prstGeom prst="rect">
            <a:avLst/>
          </a:prstGeom>
          <a:noFill/>
          <a:ln w="12700">
            <a:noFill/>
            <a:miter lim="800000"/>
            <a:headEnd/>
            <a:tailEnd/>
          </a:ln>
        </p:spPr>
        <p:txBody>
          <a:bodyPr wrap="none" anchor="ctr">
            <a:prstTxWarp prst="textNoShape">
              <a:avLst/>
            </a:prstTxWarp>
          </a:bodyPr>
          <a:lstStyle/>
          <a:p>
            <a:endParaRPr lang="en-US"/>
          </a:p>
        </p:txBody>
      </p:sp>
      <p:sp>
        <p:nvSpPr>
          <p:cNvPr id="25606" name="Rectangle 5"/>
          <p:cNvSpPr>
            <a:spLocks noChangeArrowheads="1"/>
          </p:cNvSpPr>
          <p:nvPr/>
        </p:nvSpPr>
        <p:spPr bwMode="auto">
          <a:xfrm>
            <a:off x="29634" y="-28575"/>
            <a:ext cx="3934884" cy="396479"/>
          </a:xfrm>
          <a:prstGeom prst="rect">
            <a:avLst/>
          </a:prstGeom>
          <a:noFill/>
          <a:ln w="12700">
            <a:noFill/>
            <a:miter lim="800000"/>
            <a:headEnd/>
            <a:tailEnd/>
          </a:ln>
        </p:spPr>
        <p:txBody>
          <a:bodyPr wrap="none" anchor="ctr">
            <a:prstTxWarp prst="textNoShape">
              <a:avLst/>
            </a:prstTxWarp>
          </a:bodyPr>
          <a:lstStyle/>
          <a:p>
            <a:endParaRPr lang="en-US"/>
          </a:p>
        </p:txBody>
      </p:sp>
      <p:sp>
        <p:nvSpPr>
          <p:cNvPr id="25607" name="Rectangle 6"/>
          <p:cNvSpPr>
            <a:spLocks noGrp="1" noRot="1" noChangeAspect="1" noChangeArrowheads="1" noTextEdit="1"/>
          </p:cNvSpPr>
          <p:nvPr>
            <p:ph type="sldImg"/>
          </p:nvPr>
        </p:nvSpPr>
        <p:spPr>
          <a:xfrm>
            <a:off x="2863850" y="519113"/>
            <a:ext cx="3417888" cy="2562225"/>
          </a:xfrm>
          <a:ln w="12700" cap="flat">
            <a:solidFill>
              <a:schemeClr val="tx1"/>
            </a:solidFill>
          </a:ln>
        </p:spPr>
      </p:sp>
      <p:sp>
        <p:nvSpPr>
          <p:cNvPr id="25608" name="Rectangle 7"/>
          <p:cNvSpPr>
            <a:spLocks noGrp="1" noChangeArrowheads="1"/>
          </p:cNvSpPr>
          <p:nvPr>
            <p:ph type="body" idx="1"/>
          </p:nvPr>
        </p:nvSpPr>
        <p:spPr>
          <a:xfrm>
            <a:off x="1219200" y="3257550"/>
            <a:ext cx="6705600" cy="3086100"/>
          </a:xfrm>
          <a:noFill/>
          <a:ln/>
        </p:spPr>
        <p:txBody>
          <a:bodyPr lIns="90478" tIns="44445" rIns="90478" bIns="44445"/>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eaLnBrk="0" hangingPunct="0">
              <a:defRPr sz="2400">
                <a:solidFill>
                  <a:schemeClr val="tx1"/>
                </a:solidFill>
                <a:latin typeface="Arial" charset="0"/>
                <a:ea typeface="ＭＳ Ｐゴシック" charset="0"/>
                <a:cs typeface="ＭＳ Ｐゴシック" charset="0"/>
              </a:defRPr>
            </a:lvl1pPr>
            <a:lvl2pPr marL="742950" indent="-285750" defTabSz="973138" eaLnBrk="0" hangingPunct="0">
              <a:defRPr sz="2400">
                <a:solidFill>
                  <a:schemeClr val="tx1"/>
                </a:solidFill>
                <a:latin typeface="Arial" charset="0"/>
                <a:ea typeface="ＭＳ Ｐゴシック" charset="0"/>
              </a:defRPr>
            </a:lvl2pPr>
            <a:lvl3pPr marL="1143000" indent="-228600" defTabSz="973138" eaLnBrk="0" hangingPunct="0">
              <a:defRPr sz="2400">
                <a:solidFill>
                  <a:schemeClr val="tx1"/>
                </a:solidFill>
                <a:latin typeface="Arial" charset="0"/>
                <a:ea typeface="ＭＳ Ｐゴシック" charset="0"/>
              </a:defRPr>
            </a:lvl3pPr>
            <a:lvl4pPr marL="1600200" indent="-228600" defTabSz="973138" eaLnBrk="0" hangingPunct="0">
              <a:defRPr sz="2400">
                <a:solidFill>
                  <a:schemeClr val="tx1"/>
                </a:solidFill>
                <a:latin typeface="Arial" charset="0"/>
                <a:ea typeface="ＭＳ Ｐゴシック" charset="0"/>
              </a:defRPr>
            </a:lvl4pPr>
            <a:lvl5pPr marL="2057400" indent="-228600" defTabSz="973138" eaLnBrk="0" hangingPunct="0">
              <a:defRPr sz="2400">
                <a:solidFill>
                  <a:schemeClr val="tx1"/>
                </a:solidFill>
                <a:latin typeface="Arial" charset="0"/>
                <a:ea typeface="ＭＳ Ｐゴシック" charset="0"/>
              </a:defRPr>
            </a:lvl5pPr>
            <a:lvl6pPr marL="2514600" indent="-228600" defTabSz="9731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731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731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731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8DCF5A-3D8F-F14C-A9CC-2A6A2EE99C1F}" type="slidenum">
              <a:rPr lang="en-US" sz="1300">
                <a:latin typeface="Century Schoolbook" charset="0"/>
                <a:cs typeface="Arial" charset="0"/>
              </a:rPr>
              <a:pPr eaLnBrk="1" hangingPunct="1"/>
              <a:t>4</a:t>
            </a:fld>
            <a:endParaRPr lang="en-US" sz="1300">
              <a:latin typeface="Century Schoolbook" charset="0"/>
              <a:cs typeface="Arial"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entury Schoolbook"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5181600" y="0"/>
            <a:ext cx="3962400" cy="342900"/>
          </a:xfrm>
          <a:prstGeom prst="rect">
            <a:avLst/>
          </a:prstGeom>
          <a:noFill/>
          <a:ln w="12700">
            <a:noFill/>
            <a:miter lim="800000"/>
            <a:headEnd/>
            <a:tailEnd/>
          </a:ln>
        </p:spPr>
        <p:txBody>
          <a:bodyPr wrap="none" anchor="ctr">
            <a:prstTxWarp prst="textNoShape">
              <a:avLst/>
            </a:prstTxWarp>
          </a:bodyPr>
          <a:lstStyle/>
          <a:p>
            <a:pPr eaLnBrk="0" hangingPunct="0"/>
            <a:endParaRPr lang="en-US"/>
          </a:p>
        </p:txBody>
      </p:sp>
      <p:sp>
        <p:nvSpPr>
          <p:cNvPr id="29699" name="Rectangle 3"/>
          <p:cNvSpPr>
            <a:spLocks noChangeArrowheads="1"/>
          </p:cNvSpPr>
          <p:nvPr/>
        </p:nvSpPr>
        <p:spPr bwMode="auto">
          <a:xfrm>
            <a:off x="5181600" y="6515100"/>
            <a:ext cx="3962400" cy="342900"/>
          </a:xfrm>
          <a:prstGeom prst="rect">
            <a:avLst/>
          </a:prstGeom>
          <a:noFill/>
          <a:ln w="12700">
            <a:noFill/>
            <a:miter lim="800000"/>
            <a:headEnd/>
            <a:tailEnd/>
          </a:ln>
        </p:spPr>
        <p:txBody>
          <a:bodyPr lIns="19048" tIns="0" rIns="19048" bIns="0" anchor="b">
            <a:prstTxWarp prst="textNoShape">
              <a:avLst/>
            </a:prstTxWarp>
          </a:bodyPr>
          <a:lstStyle/>
          <a:p>
            <a:pPr algn="r" eaLnBrk="0" hangingPunct="0"/>
            <a:r>
              <a:rPr lang="en-US" sz="1000" i="1">
                <a:latin typeface="Times New Roman" charset="0"/>
              </a:rPr>
              <a:t>5</a:t>
            </a:r>
          </a:p>
        </p:txBody>
      </p:sp>
      <p:sp>
        <p:nvSpPr>
          <p:cNvPr id="29700" name="Rectangle 4"/>
          <p:cNvSpPr>
            <a:spLocks noChangeArrowheads="1"/>
          </p:cNvSpPr>
          <p:nvPr/>
        </p:nvSpPr>
        <p:spPr bwMode="auto">
          <a:xfrm>
            <a:off x="0" y="6515100"/>
            <a:ext cx="3962400" cy="342900"/>
          </a:xfrm>
          <a:prstGeom prst="rect">
            <a:avLst/>
          </a:prstGeom>
          <a:noFill/>
          <a:ln w="12700">
            <a:noFill/>
            <a:miter lim="800000"/>
            <a:headEnd/>
            <a:tailEnd/>
          </a:ln>
        </p:spPr>
        <p:txBody>
          <a:bodyPr wrap="none" anchor="ctr">
            <a:prstTxWarp prst="textNoShape">
              <a:avLst/>
            </a:prstTxWarp>
          </a:bodyPr>
          <a:lstStyle/>
          <a:p>
            <a:pPr eaLnBrk="0" hangingPunct="0"/>
            <a:endParaRPr lang="en-US"/>
          </a:p>
        </p:txBody>
      </p:sp>
      <p:sp>
        <p:nvSpPr>
          <p:cNvPr id="29701" name="Rectangle 5"/>
          <p:cNvSpPr>
            <a:spLocks noChangeArrowheads="1"/>
          </p:cNvSpPr>
          <p:nvPr/>
        </p:nvSpPr>
        <p:spPr bwMode="auto">
          <a:xfrm>
            <a:off x="0" y="0"/>
            <a:ext cx="3962400" cy="342900"/>
          </a:xfrm>
          <a:prstGeom prst="rect">
            <a:avLst/>
          </a:prstGeom>
          <a:noFill/>
          <a:ln w="12700">
            <a:noFill/>
            <a:miter lim="800000"/>
            <a:headEnd/>
            <a:tailEnd/>
          </a:ln>
        </p:spPr>
        <p:txBody>
          <a:bodyPr wrap="none" anchor="ctr">
            <a:prstTxWarp prst="textNoShape">
              <a:avLst/>
            </a:prstTxWarp>
          </a:bodyPr>
          <a:lstStyle/>
          <a:p>
            <a:pPr eaLnBrk="0" hangingPunct="0"/>
            <a:endParaRPr lang="en-US"/>
          </a:p>
        </p:txBody>
      </p:sp>
      <p:sp>
        <p:nvSpPr>
          <p:cNvPr id="29702" name="Rectangle 6"/>
          <p:cNvSpPr>
            <a:spLocks noGrp="1" noChangeArrowheads="1"/>
          </p:cNvSpPr>
          <p:nvPr>
            <p:ph type="body" idx="1"/>
          </p:nvPr>
        </p:nvSpPr>
        <p:spPr>
          <a:noFill/>
          <a:ln/>
        </p:spPr>
        <p:txBody>
          <a:bodyPr lIns="90478" tIns="44445" rIns="90478" bIns="44445"/>
          <a:lstStyle/>
          <a:p>
            <a:endParaRPr lang="en-US">
              <a:latin typeface="Times New Roman" charset="0"/>
              <a:ea typeface="ＭＳ Ｐゴシック" charset="-128"/>
              <a:cs typeface="ＭＳ Ｐゴシック" charset="-128"/>
            </a:endParaRPr>
          </a:p>
        </p:txBody>
      </p:sp>
      <p:sp>
        <p:nvSpPr>
          <p:cNvPr id="29703" name="Rectangle 7"/>
          <p:cNvSpPr>
            <a:spLocks noGrp="1" noRot="1" noChangeAspect="1" noChangeArrowheads="1" noTextEdit="1"/>
          </p:cNvSpPr>
          <p:nvPr>
            <p:ph type="sldImg"/>
          </p:nvPr>
        </p:nvSpPr>
        <p:spPr>
          <a:xfrm>
            <a:off x="2863850" y="519113"/>
            <a:ext cx="3417888" cy="2562225"/>
          </a:xfrm>
          <a:ln cap="flat"/>
        </p:spPr>
      </p:sp>
      <p:sp>
        <p:nvSpPr>
          <p:cNvPr id="29704" name="Footer Placeholder 7"/>
          <p:cNvSpPr>
            <a:spLocks noGrp="1"/>
          </p:cNvSpPr>
          <p:nvPr>
            <p:ph type="ftr" sz="quarter" idx="4"/>
          </p:nvPr>
        </p:nvSpPr>
        <p:spPr>
          <a:noFill/>
        </p:spPr>
        <p:txBody>
          <a:bodyPr/>
          <a:lstStyle/>
          <a:p>
            <a:r>
              <a:rPr lang="en-US" smtClean="0"/>
              <a:t>(c) Oiled Wildlife Care Network; UC Davis</a:t>
            </a:r>
          </a:p>
        </p:txBody>
      </p:sp>
      <p:sp>
        <p:nvSpPr>
          <p:cNvPr id="29705" name="Header Placeholder 8"/>
          <p:cNvSpPr>
            <a:spLocks noGrp="1"/>
          </p:cNvSpPr>
          <p:nvPr>
            <p:ph type="hdr" sz="quarter"/>
          </p:nvPr>
        </p:nvSpPr>
        <p:spPr>
          <a:noFill/>
        </p:spPr>
        <p:txBody>
          <a:bodyPr/>
          <a:lstStyle/>
          <a:p>
            <a:r>
              <a:rPr lang="en-US" smtClean="0"/>
              <a:t>M. Ziccardi; OWCN Overview</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6803CB7-80C7-114F-917C-62E66BAA556E}" type="slidenum">
              <a:rPr lang="en-US"/>
              <a:pPr/>
              <a:t>33</a:t>
            </a:fld>
            <a:endParaRPr lang="en-US"/>
          </a:p>
        </p:txBody>
      </p:sp>
      <p:sp>
        <p:nvSpPr>
          <p:cNvPr id="31747" name="Rectangle 2"/>
          <p:cNvSpPr>
            <a:spLocks noChangeArrowheads="1"/>
          </p:cNvSpPr>
          <p:nvPr/>
        </p:nvSpPr>
        <p:spPr bwMode="auto">
          <a:xfrm>
            <a:off x="5181600" y="0"/>
            <a:ext cx="3962400" cy="342900"/>
          </a:xfrm>
          <a:prstGeom prst="rect">
            <a:avLst/>
          </a:prstGeom>
          <a:noFill/>
          <a:ln w="12700">
            <a:noFill/>
            <a:miter lim="800000"/>
            <a:headEnd/>
            <a:tailEnd/>
          </a:ln>
        </p:spPr>
        <p:txBody>
          <a:bodyPr wrap="none" anchor="ctr">
            <a:prstTxWarp prst="textNoShape">
              <a:avLst/>
            </a:prstTxWarp>
          </a:bodyPr>
          <a:lstStyle/>
          <a:p>
            <a:pPr eaLnBrk="0" hangingPunct="0"/>
            <a:endParaRPr lang="en-US"/>
          </a:p>
        </p:txBody>
      </p:sp>
      <p:sp>
        <p:nvSpPr>
          <p:cNvPr id="31748" name="Rectangle 3"/>
          <p:cNvSpPr>
            <a:spLocks noChangeArrowheads="1"/>
          </p:cNvSpPr>
          <p:nvPr/>
        </p:nvSpPr>
        <p:spPr bwMode="auto">
          <a:xfrm>
            <a:off x="5181600" y="6515100"/>
            <a:ext cx="3962400" cy="342900"/>
          </a:xfrm>
          <a:prstGeom prst="rect">
            <a:avLst/>
          </a:prstGeom>
          <a:noFill/>
          <a:ln w="12700">
            <a:noFill/>
            <a:miter lim="800000"/>
            <a:headEnd/>
            <a:tailEnd/>
          </a:ln>
        </p:spPr>
        <p:txBody>
          <a:bodyPr lIns="19050" tIns="0" rIns="19050" bIns="0" anchor="b">
            <a:prstTxWarp prst="textNoShape">
              <a:avLst/>
            </a:prstTxWarp>
          </a:bodyPr>
          <a:lstStyle/>
          <a:p>
            <a:pPr algn="r" eaLnBrk="0" hangingPunct="0"/>
            <a:r>
              <a:rPr lang="en-US" sz="1000" i="1">
                <a:latin typeface="Times New Roman" charset="0"/>
              </a:rPr>
              <a:t>5</a:t>
            </a:r>
          </a:p>
        </p:txBody>
      </p:sp>
      <p:sp>
        <p:nvSpPr>
          <p:cNvPr id="31749" name="Rectangle 4"/>
          <p:cNvSpPr>
            <a:spLocks noChangeArrowheads="1"/>
          </p:cNvSpPr>
          <p:nvPr/>
        </p:nvSpPr>
        <p:spPr bwMode="auto">
          <a:xfrm>
            <a:off x="0" y="6515100"/>
            <a:ext cx="3962400" cy="342900"/>
          </a:xfrm>
          <a:prstGeom prst="rect">
            <a:avLst/>
          </a:prstGeom>
          <a:noFill/>
          <a:ln w="12700">
            <a:noFill/>
            <a:miter lim="800000"/>
            <a:headEnd/>
            <a:tailEnd/>
          </a:ln>
        </p:spPr>
        <p:txBody>
          <a:bodyPr wrap="none" anchor="ctr">
            <a:prstTxWarp prst="textNoShape">
              <a:avLst/>
            </a:prstTxWarp>
          </a:bodyPr>
          <a:lstStyle/>
          <a:p>
            <a:pPr eaLnBrk="0" hangingPunct="0"/>
            <a:endParaRPr lang="en-US"/>
          </a:p>
        </p:txBody>
      </p:sp>
      <p:sp>
        <p:nvSpPr>
          <p:cNvPr id="31750" name="Rectangle 5"/>
          <p:cNvSpPr>
            <a:spLocks noChangeArrowheads="1"/>
          </p:cNvSpPr>
          <p:nvPr/>
        </p:nvSpPr>
        <p:spPr bwMode="auto">
          <a:xfrm>
            <a:off x="0" y="0"/>
            <a:ext cx="3962400" cy="342900"/>
          </a:xfrm>
          <a:prstGeom prst="rect">
            <a:avLst/>
          </a:prstGeom>
          <a:noFill/>
          <a:ln w="12700">
            <a:noFill/>
            <a:miter lim="800000"/>
            <a:headEnd/>
            <a:tailEnd/>
          </a:ln>
        </p:spPr>
        <p:txBody>
          <a:bodyPr wrap="none" anchor="ctr">
            <a:prstTxWarp prst="textNoShape">
              <a:avLst/>
            </a:prstTxWarp>
          </a:bodyPr>
          <a:lstStyle/>
          <a:p>
            <a:pPr eaLnBrk="0" hangingPunct="0"/>
            <a:endParaRPr lang="en-US"/>
          </a:p>
        </p:txBody>
      </p:sp>
      <p:sp>
        <p:nvSpPr>
          <p:cNvPr id="31751" name="Rectangle 6"/>
          <p:cNvSpPr>
            <a:spLocks noGrp="1" noChangeArrowheads="1"/>
          </p:cNvSpPr>
          <p:nvPr>
            <p:ph type="body" idx="1"/>
          </p:nvPr>
        </p:nvSpPr>
        <p:spPr>
          <a:noFill/>
          <a:ln/>
        </p:spPr>
        <p:txBody>
          <a:bodyPr lIns="90487" tIns="44450" rIns="90487" bIns="44450"/>
          <a:lstStyle/>
          <a:p>
            <a:pPr eaLnBrk="1" hangingPunct="1"/>
            <a:endParaRPr lang="en-US">
              <a:latin typeface="Arial" charset="0"/>
              <a:ea typeface="ＭＳ Ｐゴシック" charset="-128"/>
              <a:cs typeface="ＭＳ Ｐゴシック" charset="-128"/>
            </a:endParaRPr>
          </a:p>
        </p:txBody>
      </p:sp>
      <p:sp>
        <p:nvSpPr>
          <p:cNvPr id="31752" name="Rectangle 7"/>
          <p:cNvSpPr>
            <a:spLocks noGrp="1" noRot="1" noChangeAspect="1" noChangeArrowheads="1" noTextEdit="1"/>
          </p:cNvSpPr>
          <p:nvPr>
            <p:ph type="sldImg"/>
          </p:nvPr>
        </p:nvSpPr>
        <p:spPr>
          <a:xfrm>
            <a:off x="2863850" y="519113"/>
            <a:ext cx="3416300" cy="2562225"/>
          </a:xfrm>
          <a:ln w="12700" cap="flat">
            <a:solidFill>
              <a:schemeClr val="tx1"/>
            </a:solidFill>
          </a:ln>
        </p:spPr>
      </p:sp>
      <p:sp>
        <p:nvSpPr>
          <p:cNvPr id="31753" name="Footer Placeholder 8"/>
          <p:cNvSpPr>
            <a:spLocks noGrp="1"/>
          </p:cNvSpPr>
          <p:nvPr>
            <p:ph type="ftr" sz="quarter" idx="4"/>
          </p:nvPr>
        </p:nvSpPr>
        <p:spPr>
          <a:noFill/>
        </p:spPr>
        <p:txBody>
          <a:bodyPr/>
          <a:lstStyle/>
          <a:p>
            <a:r>
              <a:rPr lang="en-US" smtClean="0"/>
              <a:t>(c) Oiled Wildlife Care Network; UC Davis</a:t>
            </a:r>
          </a:p>
        </p:txBody>
      </p:sp>
      <p:sp>
        <p:nvSpPr>
          <p:cNvPr id="31754" name="Header Placeholder 9"/>
          <p:cNvSpPr>
            <a:spLocks noGrp="1"/>
          </p:cNvSpPr>
          <p:nvPr>
            <p:ph type="hdr" sz="quarter"/>
          </p:nvPr>
        </p:nvSpPr>
        <p:spPr>
          <a:noFill/>
        </p:spPr>
        <p:txBody>
          <a:bodyPr/>
          <a:lstStyle/>
          <a:p>
            <a:r>
              <a:rPr lang="en-US" smtClean="0"/>
              <a:t>M. Ziccardi; OWCN Overview</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1277A9C-458E-594F-9B37-8A43E106F6D5}" type="slidenum">
              <a:rPr lang="en-US"/>
              <a:pPr/>
              <a:t>35</a:t>
            </a:fld>
            <a:endParaRPr lang="en-US"/>
          </a:p>
        </p:txBody>
      </p:sp>
      <p:sp>
        <p:nvSpPr>
          <p:cNvPr id="35843" name="Rectangle 2"/>
          <p:cNvSpPr>
            <a:spLocks noGrp="1" noRot="1" noChangeAspect="1" noChangeArrowheads="1" noTextEdit="1"/>
          </p:cNvSpPr>
          <p:nvPr>
            <p:ph type="sldImg"/>
          </p:nvPr>
        </p:nvSpPr>
        <p:spPr>
          <a:xfrm>
            <a:off x="2863850" y="519113"/>
            <a:ext cx="3417888" cy="2562225"/>
          </a:xfrm>
          <a:ln/>
        </p:spPr>
      </p:sp>
      <p:sp>
        <p:nvSpPr>
          <p:cNvPr id="3584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
        <p:nvSpPr>
          <p:cNvPr id="35845" name="Footer Placeholder 4"/>
          <p:cNvSpPr>
            <a:spLocks noGrp="1"/>
          </p:cNvSpPr>
          <p:nvPr>
            <p:ph type="ftr" sz="quarter" idx="4"/>
          </p:nvPr>
        </p:nvSpPr>
        <p:spPr>
          <a:noFill/>
        </p:spPr>
        <p:txBody>
          <a:bodyPr/>
          <a:lstStyle/>
          <a:p>
            <a:r>
              <a:rPr lang="en-US" smtClean="0"/>
              <a:t>(c) Oiled Wildlife Care Network; UC Davis</a:t>
            </a:r>
          </a:p>
        </p:txBody>
      </p:sp>
      <p:sp>
        <p:nvSpPr>
          <p:cNvPr id="35846" name="Header Placeholder 5"/>
          <p:cNvSpPr>
            <a:spLocks noGrp="1"/>
          </p:cNvSpPr>
          <p:nvPr>
            <p:ph type="hdr" sz="quarter"/>
          </p:nvPr>
        </p:nvSpPr>
        <p:spPr>
          <a:noFill/>
        </p:spPr>
        <p:txBody>
          <a:bodyPr/>
          <a:lstStyle/>
          <a:p>
            <a:r>
              <a:rPr lang="en-US" smtClean="0"/>
              <a:t>M. Ziccardi; OWCN Overview</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a:t>
            </a:r>
            <a:r>
              <a:rPr lang="en-US" baseline="0" dirty="0" smtClean="0"/>
              <a:t> this all leads up to our fourth “R”, which is response.  </a:t>
            </a:r>
            <a:r>
              <a:rPr lang="en-US" dirty="0" smtClean="0"/>
              <a:t>The OWCN has responded</a:t>
            </a:r>
            <a:r>
              <a:rPr lang="en-US" baseline="0" dirty="0" smtClean="0"/>
              <a:t> to over 75 spills in California alone, as well as national and international spills, and has cared for almost 8,000 oiled birds and mammals here in California.  Some notable spills of recent years that the OWCN has responded to include the </a:t>
            </a:r>
            <a:r>
              <a:rPr lang="en-US" baseline="0" dirty="0" err="1" smtClean="0"/>
              <a:t>Cosco</a:t>
            </a:r>
            <a:r>
              <a:rPr lang="en-US" baseline="0" dirty="0" smtClean="0"/>
              <a:t> </a:t>
            </a:r>
            <a:r>
              <a:rPr lang="en-US" baseline="0" dirty="0" err="1" smtClean="0"/>
              <a:t>Busan</a:t>
            </a:r>
            <a:r>
              <a:rPr lang="en-US" baseline="0" dirty="0" smtClean="0"/>
              <a:t> and the Dubai Star in California, </a:t>
            </a:r>
            <a:r>
              <a:rPr lang="en-US" baseline="0" dirty="0" err="1" smtClean="0"/>
              <a:t>Deepwater</a:t>
            </a:r>
            <a:r>
              <a:rPr lang="en-US" baseline="0" dirty="0" smtClean="0"/>
              <a:t> Horizon in the Gulf, and the Rena spill in New Zealand. </a:t>
            </a:r>
            <a:endParaRPr lang="en-US" dirty="0"/>
          </a:p>
        </p:txBody>
      </p:sp>
      <p:sp>
        <p:nvSpPr>
          <p:cNvPr id="4" name="Slide Number Placeholder 3"/>
          <p:cNvSpPr>
            <a:spLocks noGrp="1"/>
          </p:cNvSpPr>
          <p:nvPr>
            <p:ph type="sldNum" sz="quarter" idx="10"/>
          </p:nvPr>
        </p:nvSpPr>
        <p:spPr/>
        <p:txBody>
          <a:bodyPr/>
          <a:lstStyle/>
          <a:p>
            <a:fld id="{910C4A50-4816-0B4C-ABDA-231A0703296A}" type="slidenum">
              <a:rPr lang="en-US" smtClean="0"/>
              <a:pPr/>
              <a:t>36</a:t>
            </a:fld>
            <a:endParaRPr lang="en-US"/>
          </a:p>
        </p:txBody>
      </p:sp>
    </p:spTree>
    <p:extLst>
      <p:ext uri="{BB962C8B-B14F-4D97-AF65-F5344CB8AC3E}">
        <p14:creationId xmlns:p14="http://schemas.microsoft.com/office/powerpoint/2010/main" val="955831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part of our reaching out program, we provide outreach seminars to colleges and public groups, and present at conferences.  The OWCN strives to provide a strong public outreach by keeping a current website and up to date blog, and providing an annual update of OWCN activity.  We also provide national and international assistance in the form of facility development, response planning, and spill assistance.</a:t>
            </a:r>
            <a:endParaRPr lang="en-US" dirty="0" smtClean="0"/>
          </a:p>
          <a:p>
            <a:endParaRPr lang="en-US" dirty="0"/>
          </a:p>
        </p:txBody>
      </p:sp>
      <p:sp>
        <p:nvSpPr>
          <p:cNvPr id="4" name="Slide Number Placeholder 3"/>
          <p:cNvSpPr>
            <a:spLocks noGrp="1"/>
          </p:cNvSpPr>
          <p:nvPr>
            <p:ph type="sldNum" sz="quarter" idx="10"/>
          </p:nvPr>
        </p:nvSpPr>
        <p:spPr/>
        <p:txBody>
          <a:bodyPr/>
          <a:lstStyle/>
          <a:p>
            <a:fld id="{910C4A50-4816-0B4C-ABDA-231A0703296A}" type="slidenum">
              <a:rPr lang="en-US" smtClean="0"/>
              <a:pPr/>
              <a:t>37</a:t>
            </a:fld>
            <a:endParaRPr lang="en-US"/>
          </a:p>
        </p:txBody>
      </p:sp>
    </p:spTree>
    <p:extLst>
      <p:ext uri="{BB962C8B-B14F-4D97-AF65-F5344CB8AC3E}">
        <p14:creationId xmlns:p14="http://schemas.microsoft.com/office/powerpoint/2010/main" val="2337194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OWCN also participates in it’s own research aimed at advancing the field</a:t>
            </a:r>
            <a:r>
              <a:rPr lang="en-US" baseline="0" dirty="0" smtClean="0"/>
              <a:t> of oiled wildlife response</a:t>
            </a:r>
            <a:r>
              <a:rPr lang="en-US" dirty="0" smtClean="0"/>
              <a:t>.  Some examples of recent studies include the use of soft sided pens to reduce animal injuries during a spill, various nutrition and fluid studies, the</a:t>
            </a:r>
            <a:r>
              <a:rPr lang="en-US" baseline="0" dirty="0" smtClean="0"/>
              <a:t> effects of sea birds being housed in fresh water, the use of infrared cameras to monitor waterproofing, and the testing of satellite transmitters for future use in post-release studies.</a:t>
            </a:r>
            <a:endParaRPr lang="en-US" dirty="0"/>
          </a:p>
        </p:txBody>
      </p:sp>
      <p:sp>
        <p:nvSpPr>
          <p:cNvPr id="4" name="Slide Number Placeholder 3"/>
          <p:cNvSpPr>
            <a:spLocks noGrp="1"/>
          </p:cNvSpPr>
          <p:nvPr>
            <p:ph type="sldNum" sz="quarter" idx="10"/>
          </p:nvPr>
        </p:nvSpPr>
        <p:spPr/>
        <p:txBody>
          <a:bodyPr/>
          <a:lstStyle/>
          <a:p>
            <a:fld id="{910C4A50-4816-0B4C-ABDA-231A0703296A}" type="slidenum">
              <a:rPr lang="en-US" smtClean="0"/>
              <a:pPr/>
              <a:t>39</a:t>
            </a:fld>
            <a:endParaRPr lang="en-US"/>
          </a:p>
        </p:txBody>
      </p:sp>
    </p:spTree>
    <p:extLst>
      <p:ext uri="{BB962C8B-B14F-4D97-AF65-F5344CB8AC3E}">
        <p14:creationId xmlns:p14="http://schemas.microsoft.com/office/powerpoint/2010/main" val="1514056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4FE25FBB-EA60-6341-893C-42A7B04516FA}" type="slidenum">
              <a:rPr lang="en-US">
                <a:latin typeface="Arial" charset="0"/>
              </a:rPr>
              <a:pPr/>
              <a:t>45</a:t>
            </a:fld>
            <a:endParaRPr lang="en-US">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8C36CF00-3373-F443-A88F-9D8FB5049C79}" type="slidenum">
              <a:rPr lang="en-US">
                <a:latin typeface="Arial" charset="0"/>
              </a:rPr>
              <a:pPr/>
              <a:t>46</a:t>
            </a:fld>
            <a:endParaRPr lang="en-US">
              <a:latin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smtClean="0"/>
              <a:t>.</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B257290F-F9F2-F64C-90B4-B3A915D5246A}" type="slidenum">
              <a:rPr lang="en-US">
                <a:latin typeface="Arial" charset="0"/>
              </a:rPr>
              <a:pPr/>
              <a:t>47</a:t>
            </a:fld>
            <a:endParaRPr lang="en-US">
              <a:latin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9D90C21C-363A-4841-9D65-13877CCBC6DE}" type="slidenum">
              <a:rPr lang="en-US">
                <a:latin typeface="Arial" charset="0"/>
              </a:rPr>
              <a:pPr/>
              <a:t>49</a:t>
            </a:fld>
            <a:endParaRPr lang="en-US">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t>This is the fourth group….</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Arial" charset="0"/>
                <a:ea typeface="ＭＳ Ｐゴシック" charset="0"/>
                <a:cs typeface="ＭＳ Ｐゴシック" charset="0"/>
              </a:rPr>
              <a:t>	</a:t>
            </a: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2B5251-40B9-6E41-89C3-509400EEF00F}" type="slidenum">
              <a:rPr lang="en-US" sz="1300">
                <a:cs typeface="Arial" charset="0"/>
              </a:rPr>
              <a:pPr eaLnBrk="1" hangingPunct="1"/>
              <a:t>5</a:t>
            </a:fld>
            <a:endParaRPr lang="en-US" sz="130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B75A48-1166-6C44-AE17-68C5503B46EB}" type="slidenum">
              <a:rPr lang="en-US" sz="1200">
                <a:latin typeface="Calibri" charset="0"/>
              </a:rPr>
              <a:pPr eaLnBrk="1" hangingPunct="1"/>
              <a:t>50</a:t>
            </a:fld>
            <a:endParaRPr lang="en-US" sz="1200">
              <a:latin typeface="Calibri" charset="0"/>
            </a:endParaRPr>
          </a:p>
        </p:txBody>
      </p:sp>
      <p:sp>
        <p:nvSpPr>
          <p:cNvPr id="20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9EB9FC-6149-2348-B4E0-0130F9861D30}" type="slidenum">
              <a:rPr lang="en-US" sz="1200">
                <a:latin typeface="Calibri" charset="0"/>
              </a:rPr>
              <a:pPr eaLnBrk="1" hangingPunct="1"/>
              <a:t>52</a:t>
            </a:fld>
            <a:endParaRPr lang="en-US" sz="1200">
              <a:latin typeface="Calibri" charset="0"/>
            </a:endParaRPr>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DE06F5-1B08-994B-B64D-AF2F0B334B68}" type="slidenum">
              <a:rPr lang="en-US" sz="1200">
                <a:latin typeface="Calibri" charset="0"/>
              </a:rPr>
              <a:pPr eaLnBrk="1" hangingPunct="1"/>
              <a:t>54</a:t>
            </a:fld>
            <a:endParaRPr lang="en-US" sz="1200">
              <a:latin typeface="Calibri" charset="0"/>
            </a:endParaRPr>
          </a:p>
        </p:txBody>
      </p:sp>
      <p:sp>
        <p:nvSpPr>
          <p:cNvPr id="32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a:ln/>
        </p:spPr>
      </p:sp>
      <p:sp>
        <p:nvSpPr>
          <p:cNvPr id="39939"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39940" name="Slide Number Placeholder 3"/>
          <p:cNvSpPr>
            <a:spLocks noGrp="1"/>
          </p:cNvSpPr>
          <p:nvPr>
            <p:ph type="sldNum" sz="quarter" idx="5"/>
          </p:nvPr>
        </p:nvSpPr>
        <p:spPr>
          <a:noFill/>
        </p:spPr>
        <p:txBody>
          <a:bodyPr/>
          <a:lstStyle/>
          <a:p>
            <a:fld id="{38DCE7F6-1F90-BA48-ACFB-A92AB718F773}" type="slidenum">
              <a:rPr lang="en-US" smtClean="0"/>
              <a:pPr/>
              <a:t>55</a:t>
            </a:fld>
            <a:endParaRPr lang="en-US" smtClean="0"/>
          </a:p>
        </p:txBody>
      </p:sp>
      <p:sp>
        <p:nvSpPr>
          <p:cNvPr id="39941" name="Footer Placeholder 4"/>
          <p:cNvSpPr>
            <a:spLocks noGrp="1"/>
          </p:cNvSpPr>
          <p:nvPr>
            <p:ph type="ftr" sz="quarter" idx="4"/>
          </p:nvPr>
        </p:nvSpPr>
        <p:spPr>
          <a:noFill/>
        </p:spPr>
        <p:txBody>
          <a:bodyPr/>
          <a:lstStyle/>
          <a:p>
            <a:r>
              <a:rPr lang="en-US" smtClean="0"/>
              <a:t>(c) Oiled Wildlife Care Network; UC Davis</a:t>
            </a:r>
          </a:p>
        </p:txBody>
      </p:sp>
      <p:sp>
        <p:nvSpPr>
          <p:cNvPr id="39942" name="Header Placeholder 5"/>
          <p:cNvSpPr>
            <a:spLocks noGrp="1"/>
          </p:cNvSpPr>
          <p:nvPr>
            <p:ph type="hdr" sz="quarter"/>
          </p:nvPr>
        </p:nvSpPr>
        <p:spPr>
          <a:noFill/>
        </p:spPr>
        <p:txBody>
          <a:bodyPr/>
          <a:lstStyle/>
          <a:p>
            <a:r>
              <a:rPr lang="en-US" smtClean="0"/>
              <a:t>M. Ziccardi; OWCN Overview</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B1B700-C715-744C-94B7-F1FC317413FC}" type="slidenum">
              <a:rPr lang="en-US" sz="1300">
                <a:cs typeface="Arial" charset="0"/>
              </a:rPr>
              <a:pPr eaLnBrk="1" hangingPunct="1"/>
              <a:t>56</a:t>
            </a:fld>
            <a:endParaRPr lang="en-US" sz="1300">
              <a:cs typeface="Arial" charset="0"/>
            </a:endParaRPr>
          </a:p>
        </p:txBody>
      </p:sp>
      <p:sp>
        <p:nvSpPr>
          <p:cNvPr id="76802" name="Rectangle 2"/>
          <p:cNvSpPr>
            <a:spLocks noGrp="1" noRot="1" noChangeAspect="1" noChangeArrowheads="1" noTextEdit="1"/>
          </p:cNvSpPr>
          <p:nvPr>
            <p:ph type="sldImg"/>
          </p:nvPr>
        </p:nvSpPr>
        <p:spPr>
          <a:xfrm>
            <a:off x="2879725" y="542925"/>
            <a:ext cx="3387725" cy="2541588"/>
          </a:xfrm>
          <a:solidFill>
            <a:srgbClr val="FFFFFF"/>
          </a:solidFill>
          <a:ln/>
        </p:spPr>
      </p:sp>
      <p:sp>
        <p:nvSpPr>
          <p:cNvPr id="76803" name="Rectangle 3"/>
          <p:cNvSpPr>
            <a:spLocks noGrp="1" noChangeArrowheads="1"/>
          </p:cNvSpPr>
          <p:nvPr>
            <p:ph type="body" idx="1"/>
          </p:nvPr>
        </p:nvSpPr>
        <p:spPr>
          <a:xfrm>
            <a:off x="1240236" y="3258911"/>
            <a:ext cx="6663531" cy="3060474"/>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defTabSz="979488"/>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2879725" y="542925"/>
            <a:ext cx="3387725" cy="2541588"/>
          </a:xfrm>
          <a:ln/>
        </p:spPr>
      </p:sp>
      <p:sp>
        <p:nvSpPr>
          <p:cNvPr id="43010" name="Rectangle 3"/>
          <p:cNvSpPr>
            <a:spLocks noGrp="1" noChangeArrowheads="1"/>
          </p:cNvSpPr>
          <p:nvPr>
            <p:ph type="body" idx="1"/>
          </p:nvPr>
        </p:nvSpPr>
        <p:spPr>
          <a:xfrm>
            <a:off x="1240236" y="3258911"/>
            <a:ext cx="6663531" cy="30604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defTabSz="977900"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2879725" y="542925"/>
            <a:ext cx="3387725" cy="2541588"/>
          </a:xfrm>
          <a:ln/>
        </p:spPr>
      </p:sp>
      <p:sp>
        <p:nvSpPr>
          <p:cNvPr id="45058" name="Rectangle 3"/>
          <p:cNvSpPr>
            <a:spLocks noGrp="1" noChangeArrowheads="1"/>
          </p:cNvSpPr>
          <p:nvPr>
            <p:ph type="body" idx="1"/>
          </p:nvPr>
        </p:nvSpPr>
        <p:spPr>
          <a:xfrm>
            <a:off x="1240236" y="3258911"/>
            <a:ext cx="6663531" cy="30604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defTabSz="977900"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2879725" y="542925"/>
            <a:ext cx="3387725" cy="2541588"/>
          </a:xfrm>
          <a:ln/>
        </p:spPr>
      </p:sp>
      <p:sp>
        <p:nvSpPr>
          <p:cNvPr id="48130" name="Rectangle 3"/>
          <p:cNvSpPr>
            <a:spLocks noGrp="1" noChangeArrowheads="1"/>
          </p:cNvSpPr>
          <p:nvPr>
            <p:ph type="body" idx="1"/>
          </p:nvPr>
        </p:nvSpPr>
        <p:spPr>
          <a:xfrm>
            <a:off x="1240236" y="3258911"/>
            <a:ext cx="6663531" cy="30604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defTabSz="977900"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2879725" y="542925"/>
            <a:ext cx="3387725" cy="2541588"/>
          </a:xfrm>
          <a:ln/>
        </p:spPr>
      </p:sp>
      <p:sp>
        <p:nvSpPr>
          <p:cNvPr id="51202" name="Rectangle 3"/>
          <p:cNvSpPr>
            <a:spLocks noGrp="1" noChangeArrowheads="1"/>
          </p:cNvSpPr>
          <p:nvPr>
            <p:ph type="body" idx="1"/>
          </p:nvPr>
        </p:nvSpPr>
        <p:spPr>
          <a:xfrm>
            <a:off x="1240236" y="3258911"/>
            <a:ext cx="6663531" cy="30604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defTabSz="977900"/>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entury Schoolbook" charset="0"/>
              <a:ea typeface="ＭＳ Ｐゴシック" charset="0"/>
              <a:cs typeface="ＭＳ Ｐゴシック" charset="0"/>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Arial" charset="0"/>
                <a:ea typeface="ＭＳ Ｐゴシック" charset="0"/>
                <a:cs typeface="ＭＳ Ｐゴシック" charset="0"/>
              </a:defRPr>
            </a:lvl1pPr>
            <a:lvl2pPr marL="742950" indent="-285750" defTabSz="982663" eaLnBrk="0" hangingPunct="0">
              <a:defRPr sz="2400">
                <a:solidFill>
                  <a:schemeClr val="tx1"/>
                </a:solidFill>
                <a:latin typeface="Arial" charset="0"/>
                <a:ea typeface="ＭＳ Ｐゴシック" charset="0"/>
              </a:defRPr>
            </a:lvl2pPr>
            <a:lvl3pPr marL="1143000" indent="-228600" defTabSz="982663" eaLnBrk="0" hangingPunct="0">
              <a:defRPr sz="2400">
                <a:solidFill>
                  <a:schemeClr val="tx1"/>
                </a:solidFill>
                <a:latin typeface="Arial" charset="0"/>
                <a:ea typeface="ＭＳ Ｐゴシック" charset="0"/>
              </a:defRPr>
            </a:lvl3pPr>
            <a:lvl4pPr marL="1600200" indent="-228600" defTabSz="982663" eaLnBrk="0" hangingPunct="0">
              <a:defRPr sz="2400">
                <a:solidFill>
                  <a:schemeClr val="tx1"/>
                </a:solidFill>
                <a:latin typeface="Arial" charset="0"/>
                <a:ea typeface="ＭＳ Ｐゴシック" charset="0"/>
              </a:defRPr>
            </a:lvl4pPr>
            <a:lvl5pPr marL="2057400" indent="-228600" defTabSz="982663" eaLnBrk="0" hangingPunct="0">
              <a:defRPr sz="2400">
                <a:solidFill>
                  <a:schemeClr val="tx1"/>
                </a:solidFill>
                <a:latin typeface="Arial"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F51E53-93E3-F246-B5C7-7F179081AFDE}" type="slidenum">
              <a:rPr lang="en-US" sz="1300">
                <a:latin typeface="Century Schoolbook" charset="0"/>
                <a:cs typeface="Arial" charset="0"/>
              </a:rPr>
              <a:pPr eaLnBrk="1" hangingPunct="1"/>
              <a:t>65</a:t>
            </a:fld>
            <a:endParaRPr lang="en-US" sz="1300">
              <a:latin typeface="Century Schoolbook"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eaLnBrk="0" hangingPunct="0">
              <a:defRPr sz="2400">
                <a:solidFill>
                  <a:schemeClr val="tx1"/>
                </a:solidFill>
                <a:latin typeface="Arial" charset="0"/>
                <a:ea typeface="ＭＳ Ｐゴシック" charset="0"/>
                <a:cs typeface="ＭＳ Ｐゴシック" charset="0"/>
              </a:defRPr>
            </a:lvl1pPr>
            <a:lvl2pPr marL="742950" indent="-285750" defTabSz="973138" eaLnBrk="0" hangingPunct="0">
              <a:defRPr sz="2400">
                <a:solidFill>
                  <a:schemeClr val="tx1"/>
                </a:solidFill>
                <a:latin typeface="Arial" charset="0"/>
                <a:ea typeface="ＭＳ Ｐゴシック" charset="0"/>
              </a:defRPr>
            </a:lvl2pPr>
            <a:lvl3pPr marL="1143000" indent="-228600" defTabSz="973138" eaLnBrk="0" hangingPunct="0">
              <a:defRPr sz="2400">
                <a:solidFill>
                  <a:schemeClr val="tx1"/>
                </a:solidFill>
                <a:latin typeface="Arial" charset="0"/>
                <a:ea typeface="ＭＳ Ｐゴシック" charset="0"/>
              </a:defRPr>
            </a:lvl3pPr>
            <a:lvl4pPr marL="1600200" indent="-228600" defTabSz="973138" eaLnBrk="0" hangingPunct="0">
              <a:defRPr sz="2400">
                <a:solidFill>
                  <a:schemeClr val="tx1"/>
                </a:solidFill>
                <a:latin typeface="Arial" charset="0"/>
                <a:ea typeface="ＭＳ Ｐゴシック" charset="0"/>
              </a:defRPr>
            </a:lvl4pPr>
            <a:lvl5pPr marL="2057400" indent="-228600" defTabSz="973138" eaLnBrk="0" hangingPunct="0">
              <a:defRPr sz="2400">
                <a:solidFill>
                  <a:schemeClr val="tx1"/>
                </a:solidFill>
                <a:latin typeface="Arial" charset="0"/>
                <a:ea typeface="ＭＳ Ｐゴシック" charset="0"/>
              </a:defRPr>
            </a:lvl5pPr>
            <a:lvl6pPr marL="2514600" indent="-228600" defTabSz="9731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731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731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731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37CCDA-93C0-8849-86C3-2D5166DC0636}" type="slidenum">
              <a:rPr lang="en-US" sz="1300">
                <a:latin typeface="Century Schoolbook" charset="0"/>
                <a:cs typeface="Arial" charset="0"/>
              </a:rPr>
              <a:pPr eaLnBrk="1" hangingPunct="1"/>
              <a:t>6</a:t>
            </a:fld>
            <a:endParaRPr lang="en-US" sz="1300">
              <a:latin typeface="Century Schoolbook" charset="0"/>
              <a:cs typeface="Arial" charset="0"/>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entury Schoolbook" charset="0"/>
                <a:ea typeface="ＭＳ Ｐゴシック" charset="0"/>
                <a:cs typeface="ＭＳ Ｐゴシック" charset="0"/>
              </a:rPr>
              <a:t>Talking points: Buoyancy created by air trapped by hair is sea otters and feathers in birds.  Picture demonstrates air being released from hair coat when diving animals coat is compressed due to pressure of water at depth.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38B1DA-DEB0-394E-9BF5-29C79082E623}" type="slidenum">
              <a:rPr lang="en-US" sz="1300">
                <a:cs typeface="Arial" charset="0"/>
              </a:rPr>
              <a:pPr eaLnBrk="1" hangingPunct="1"/>
              <a:t>7</a:t>
            </a:fld>
            <a:endParaRPr lang="en-US" sz="1300">
              <a:cs typeface="Arial" charset="0"/>
            </a:endParaRPr>
          </a:p>
        </p:txBody>
      </p:sp>
      <p:sp>
        <p:nvSpPr>
          <p:cNvPr id="28674" name="Rectangle 2"/>
          <p:cNvSpPr>
            <a:spLocks noGrp="1" noRot="1" noChangeAspect="1" noChangeArrowheads="1" noTextEdit="1"/>
          </p:cNvSpPr>
          <p:nvPr>
            <p:ph type="sldImg"/>
          </p:nvPr>
        </p:nvSpPr>
        <p:spPr>
          <a:xfrm>
            <a:off x="2863850" y="519113"/>
            <a:ext cx="3416300" cy="2562225"/>
          </a:xfrm>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9736F4-B28D-9A4F-BA45-236F6872C1EF}" type="slidenum">
              <a:rPr lang="en-US" sz="1300">
                <a:cs typeface="Arial" charset="0"/>
              </a:rPr>
              <a:pPr eaLnBrk="1" hangingPunct="1"/>
              <a:t>8</a:t>
            </a:fld>
            <a:endParaRPr lang="en-US" sz="1300">
              <a:cs typeface="Arial" charset="0"/>
            </a:endParaRPr>
          </a:p>
        </p:txBody>
      </p:sp>
      <p:sp>
        <p:nvSpPr>
          <p:cNvPr id="30722" name="Rectangle 2"/>
          <p:cNvSpPr>
            <a:spLocks noGrp="1" noRot="1" noChangeAspect="1" noChangeArrowheads="1" noTextEdit="1"/>
          </p:cNvSpPr>
          <p:nvPr>
            <p:ph type="sldImg"/>
          </p:nvPr>
        </p:nvSpPr>
        <p:spPr>
          <a:xfrm>
            <a:off x="1583531" y="519340"/>
            <a:ext cx="5976938" cy="2561545"/>
          </a:xfrm>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Neonatal harbor seals rely on their pelts to keep dry, although their parents are less affected by external oiling due to an abundant blubber layer.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385EA9-A86F-6742-AB61-AA183AA1C924}" type="slidenum">
              <a:rPr lang="en-US" sz="1300">
                <a:cs typeface="Arial" charset="0"/>
              </a:rPr>
              <a:pPr eaLnBrk="1" hangingPunct="1"/>
              <a:t>9</a:t>
            </a:fld>
            <a:endParaRPr lang="en-US" sz="1300">
              <a:cs typeface="Arial" charset="0"/>
            </a:endParaRPr>
          </a:p>
        </p:txBody>
      </p:sp>
      <p:sp>
        <p:nvSpPr>
          <p:cNvPr id="32770" name="Rectangle 2"/>
          <p:cNvSpPr>
            <a:spLocks noGrp="1" noRot="1" noChangeAspect="1" noChangeArrowheads="1" noTextEdit="1"/>
          </p:cNvSpPr>
          <p:nvPr>
            <p:ph type="sldImg"/>
          </p:nvPr>
        </p:nvSpPr>
        <p:spPr>
          <a:xfrm>
            <a:off x="1583531" y="519340"/>
            <a:ext cx="5976938" cy="2561545"/>
          </a:xfrm>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eaLnBrk="0" hangingPunct="0">
              <a:defRPr sz="2400">
                <a:solidFill>
                  <a:schemeClr val="tx1"/>
                </a:solidFill>
                <a:latin typeface="Arial" charset="0"/>
                <a:ea typeface="ＭＳ Ｐゴシック" charset="0"/>
                <a:cs typeface="ＭＳ Ｐゴシック" charset="0"/>
              </a:defRPr>
            </a:lvl1pPr>
            <a:lvl2pPr marL="742950" indent="-285750" defTabSz="973138" eaLnBrk="0" hangingPunct="0">
              <a:defRPr sz="2400">
                <a:solidFill>
                  <a:schemeClr val="tx1"/>
                </a:solidFill>
                <a:latin typeface="Arial" charset="0"/>
                <a:ea typeface="ＭＳ Ｐゴシック" charset="0"/>
              </a:defRPr>
            </a:lvl2pPr>
            <a:lvl3pPr marL="1143000" indent="-228600" defTabSz="973138" eaLnBrk="0" hangingPunct="0">
              <a:defRPr sz="2400">
                <a:solidFill>
                  <a:schemeClr val="tx1"/>
                </a:solidFill>
                <a:latin typeface="Arial" charset="0"/>
                <a:ea typeface="ＭＳ Ｐゴシック" charset="0"/>
              </a:defRPr>
            </a:lvl3pPr>
            <a:lvl4pPr marL="1600200" indent="-228600" defTabSz="973138" eaLnBrk="0" hangingPunct="0">
              <a:defRPr sz="2400">
                <a:solidFill>
                  <a:schemeClr val="tx1"/>
                </a:solidFill>
                <a:latin typeface="Arial" charset="0"/>
                <a:ea typeface="ＭＳ Ｐゴシック" charset="0"/>
              </a:defRPr>
            </a:lvl4pPr>
            <a:lvl5pPr marL="2057400" indent="-228600" defTabSz="973138" eaLnBrk="0" hangingPunct="0">
              <a:defRPr sz="2400">
                <a:solidFill>
                  <a:schemeClr val="tx1"/>
                </a:solidFill>
                <a:latin typeface="Arial" charset="0"/>
                <a:ea typeface="ＭＳ Ｐゴシック" charset="0"/>
              </a:defRPr>
            </a:lvl5pPr>
            <a:lvl6pPr marL="2514600" indent="-228600" defTabSz="9731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731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731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731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802E67-8306-3746-B5B0-E4C82BA123FD}" type="slidenum">
              <a:rPr lang="en-US" sz="1300">
                <a:latin typeface="Century Schoolbook" charset="0"/>
                <a:cs typeface="Arial" charset="0"/>
              </a:rPr>
              <a:pPr eaLnBrk="1" hangingPunct="1"/>
              <a:t>10</a:t>
            </a:fld>
            <a:endParaRPr lang="en-US" sz="1300">
              <a:latin typeface="Century Schoolbook" charset="0"/>
              <a:cs typeface="Arial" charset="0"/>
            </a:endParaRPr>
          </a:p>
        </p:txBody>
      </p:sp>
      <p:sp>
        <p:nvSpPr>
          <p:cNvPr id="34818" name="Rectangle 2"/>
          <p:cNvSpPr>
            <a:spLocks noGrp="1" noRot="1" noChangeAspect="1" noChangeArrowheads="1" noTextEdit="1"/>
          </p:cNvSpPr>
          <p:nvPr>
            <p:ph type="sldImg"/>
          </p:nvPr>
        </p:nvSpPr>
        <p:spPr>
          <a:ln cap="flat"/>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entury Schoolbook" charset="0"/>
                <a:ea typeface="ＭＳ Ｐゴシック" charset="0"/>
                <a:cs typeface="ＭＳ Ｐゴシック" charset="0"/>
              </a:rPr>
              <a:t>Talking points: mucosal irritation secondary to preening/grooming; skin irritation secondary to direct contact – esp. with more refined products; corneal ulcers secondary to direct contact or volatile fumes.</a:t>
            </a:r>
          </a:p>
          <a:p>
            <a:endParaRPr lang="en-US">
              <a:latin typeface="Century Schoolbook" charset="0"/>
              <a:ea typeface="ＭＳ Ｐゴシック" charset="0"/>
              <a:cs typeface="ＭＳ Ｐゴシック" charset="0"/>
            </a:endParaRPr>
          </a:p>
          <a:p>
            <a:endParaRPr lang="en-US">
              <a:latin typeface="Century Schoolbook" charset="0"/>
              <a:ea typeface="ＭＳ Ｐゴシック" charset="0"/>
              <a:cs typeface="ＭＳ Ｐゴシック" charset="0"/>
            </a:endParaRPr>
          </a:p>
          <a:p>
            <a:endParaRPr lang="en-US">
              <a:latin typeface="Century Schoolbook" charset="0"/>
              <a:ea typeface="ＭＳ Ｐゴシック" charset="0"/>
              <a:cs typeface="ＭＳ Ｐゴシック" charset="0"/>
            </a:endParaRPr>
          </a:p>
          <a:p>
            <a:endParaRPr lang="en-US">
              <a:latin typeface="Century Schoolbook" charset="0"/>
              <a:ea typeface="ＭＳ Ｐゴシック" charset="0"/>
              <a:cs typeface="ＭＳ Ｐゴシック" charset="0"/>
            </a:endParaRPr>
          </a:p>
          <a:p>
            <a:endParaRPr lang="en-US">
              <a:latin typeface="Century Schoolbook"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eaLnBrk="0" hangingPunct="0">
              <a:defRPr sz="2400">
                <a:solidFill>
                  <a:schemeClr val="tx1"/>
                </a:solidFill>
                <a:latin typeface="Arial" charset="0"/>
                <a:ea typeface="ＭＳ Ｐゴシック" charset="0"/>
                <a:cs typeface="ＭＳ Ｐゴシック" charset="0"/>
              </a:defRPr>
            </a:lvl1pPr>
            <a:lvl2pPr marL="742950" indent="-285750" defTabSz="973138" eaLnBrk="0" hangingPunct="0">
              <a:defRPr sz="2400">
                <a:solidFill>
                  <a:schemeClr val="tx1"/>
                </a:solidFill>
                <a:latin typeface="Arial" charset="0"/>
                <a:ea typeface="ＭＳ Ｐゴシック" charset="0"/>
              </a:defRPr>
            </a:lvl2pPr>
            <a:lvl3pPr marL="1143000" indent="-228600" defTabSz="973138" eaLnBrk="0" hangingPunct="0">
              <a:defRPr sz="2400">
                <a:solidFill>
                  <a:schemeClr val="tx1"/>
                </a:solidFill>
                <a:latin typeface="Arial" charset="0"/>
                <a:ea typeface="ＭＳ Ｐゴシック" charset="0"/>
              </a:defRPr>
            </a:lvl3pPr>
            <a:lvl4pPr marL="1600200" indent="-228600" defTabSz="973138" eaLnBrk="0" hangingPunct="0">
              <a:defRPr sz="2400">
                <a:solidFill>
                  <a:schemeClr val="tx1"/>
                </a:solidFill>
                <a:latin typeface="Arial" charset="0"/>
                <a:ea typeface="ＭＳ Ｐゴシック" charset="0"/>
              </a:defRPr>
            </a:lvl4pPr>
            <a:lvl5pPr marL="2057400" indent="-228600" defTabSz="973138" eaLnBrk="0" hangingPunct="0">
              <a:defRPr sz="2400">
                <a:solidFill>
                  <a:schemeClr val="tx1"/>
                </a:solidFill>
                <a:latin typeface="Arial" charset="0"/>
                <a:ea typeface="ＭＳ Ｐゴシック" charset="0"/>
              </a:defRPr>
            </a:lvl5pPr>
            <a:lvl6pPr marL="2514600" indent="-228600" defTabSz="9731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731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731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731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C03B7F-E9B2-A940-8F13-E3EBA9D01233}" type="slidenum">
              <a:rPr lang="en-US" sz="1300">
                <a:latin typeface="Century Schoolbook" charset="0"/>
                <a:cs typeface="Arial" charset="0"/>
              </a:rPr>
              <a:pPr eaLnBrk="1" hangingPunct="1"/>
              <a:t>11</a:t>
            </a:fld>
            <a:endParaRPr lang="en-US" sz="1300">
              <a:latin typeface="Century Schoolbook" charset="0"/>
              <a:cs typeface="Arial" charset="0"/>
            </a:endParaRPr>
          </a:p>
        </p:txBody>
      </p:sp>
      <p:sp>
        <p:nvSpPr>
          <p:cNvPr id="36866" name="Rectangle 2"/>
          <p:cNvSpPr>
            <a:spLocks noGrp="1" noRot="1" noChangeAspect="1" noChangeArrowheads="1" noTextEdit="1"/>
          </p:cNvSpPr>
          <p:nvPr>
            <p:ph type="sldImg"/>
          </p:nvPr>
        </p:nvSpPr>
        <p:spPr>
          <a:ln cap="flat"/>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entury Schoolbook"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794CDE6-6A89-AB4C-B3D3-ADF6DE532A75}" type="slidenum">
              <a:rPr lang="en-US" smtClean="0"/>
              <a:pPr>
                <a:defRPr/>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1057F65-8771-0B42-B6F7-41466141EC4F}"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2640597" y="6377459"/>
            <a:ext cx="3836404" cy="365125"/>
          </a:xfr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0C887BD-BBA5-5F45-919A-BC6DB34D0B79}"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331F21-E878-5D4A-B9E4-D99162AE639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 Pictures with Caption">
    <p:spTree>
      <p:nvGrpSpPr>
        <p:cNvPr id="1" name=""/>
        <p:cNvGrpSpPr/>
        <p:nvPr/>
      </p:nvGrpSpPr>
      <p:grpSpPr>
        <a:xfrm>
          <a:off x="0" y="0"/>
          <a:ext cx="0" cy="0"/>
          <a:chOff x="0" y="0"/>
          <a:chExt cx="0" cy="0"/>
        </a:xfrm>
      </p:grpSpPr>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4"/>
          <p:cNvSpPr>
            <a:spLocks noGrp="1"/>
          </p:cNvSpPr>
          <p:nvPr>
            <p:ph type="dt" sz="half" idx="17"/>
          </p:nvPr>
        </p:nvSpPr>
        <p:spPr/>
        <p:txBody>
          <a:bodyPr/>
          <a:lstStyle>
            <a:lvl1pPr>
              <a:defRPr>
                <a:ea typeface="ＭＳ Ｐゴシック" charset="-128"/>
                <a:cs typeface="ＭＳ Ｐゴシック" charset="-128"/>
              </a:defRPr>
            </a:lvl1pPr>
          </a:lstStyle>
          <a:p>
            <a:fld id="{750A5557-1B3C-9E43-AE94-BF029E63C81F}" type="datetimeFigureOut">
              <a:rPr lang="en-US" smtClean="0"/>
              <a:pPr/>
              <a:t>2/26/14</a:t>
            </a:fld>
            <a:endParaRPr lang="en-US"/>
          </a:p>
        </p:txBody>
      </p:sp>
      <p:sp>
        <p:nvSpPr>
          <p:cNvPr id="14" name="Footer Placeholder 5"/>
          <p:cNvSpPr>
            <a:spLocks noGrp="1"/>
          </p:cNvSpPr>
          <p:nvPr>
            <p:ph type="ftr" sz="quarter" idx="18"/>
          </p:nvPr>
        </p:nvSpPr>
        <p:spPr/>
        <p:txBody>
          <a:bodyPr/>
          <a:lstStyle>
            <a:lvl1pPr>
              <a:defRPr/>
            </a:lvl1pPr>
          </a:lstStyle>
          <a:p>
            <a:endParaRPr lang="en-US"/>
          </a:p>
        </p:txBody>
      </p:sp>
      <p:sp>
        <p:nvSpPr>
          <p:cNvPr id="15" name="Slide Number Placeholder 6"/>
          <p:cNvSpPr>
            <a:spLocks noGrp="1"/>
          </p:cNvSpPr>
          <p:nvPr>
            <p:ph type="sldNum" sz="quarter" idx="19"/>
          </p:nvPr>
        </p:nvSpPr>
        <p:spPr/>
        <p:txBody>
          <a:bodyPr/>
          <a:lstStyle>
            <a:lvl1pPr>
              <a:defRPr/>
            </a:lvl1pPr>
          </a:lstStyle>
          <a:p>
            <a:fld id="{B70E9404-D7BC-DF43-8679-390E91AC5E48}" type="slidenum">
              <a:rPr lang="en-US" smtClean="0"/>
              <a:pPr/>
              <a:t>‹#›</a:t>
            </a:fld>
            <a:endParaRPr lang="en-US"/>
          </a:p>
        </p:txBody>
      </p:sp>
    </p:spTree>
    <p:extLst>
      <p:ext uri="{BB962C8B-B14F-4D97-AF65-F5344CB8AC3E}">
        <p14:creationId xmlns:p14="http://schemas.microsoft.com/office/powerpoint/2010/main" val="3902056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194175"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5888"/>
            <a:ext cx="4194175"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54"/>
          <p:cNvSpPr>
            <a:spLocks noGrp="1" noChangeArrowheads="1"/>
          </p:cNvSpPr>
          <p:nvPr>
            <p:ph type="dt" sz="half" idx="10"/>
          </p:nvPr>
        </p:nvSpPr>
        <p:spPr>
          <a:xfrm>
            <a:off x="301625" y="6245225"/>
            <a:ext cx="2289175" cy="476250"/>
          </a:xfrm>
          <a:prstGeom prst="rect">
            <a:avLst/>
          </a:prstGeom>
        </p:spPr>
        <p:txBody>
          <a:bodyPr/>
          <a:lstStyle>
            <a:lvl1pPr>
              <a:defRPr/>
            </a:lvl1pPr>
          </a:lstStyle>
          <a:p>
            <a:pPr>
              <a:defRPr/>
            </a:pPr>
            <a:endParaRPr lang="en-US"/>
          </a:p>
        </p:txBody>
      </p:sp>
      <p:sp>
        <p:nvSpPr>
          <p:cNvPr id="7" name="Rectangle 15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8" name="Rectangle 156"/>
          <p:cNvSpPr>
            <a:spLocks noGrp="1" noChangeArrowheads="1"/>
          </p:cNvSpPr>
          <p:nvPr>
            <p:ph type="sldNum" sz="quarter" idx="12"/>
          </p:nvPr>
        </p:nvSpPr>
        <p:spPr>
          <a:xfrm>
            <a:off x="6553200" y="6245225"/>
            <a:ext cx="2289175"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36672427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1232E54-B89A-B44A-BC8F-1455899DB56B}"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3A44D2-CB8B-2E44-A28B-2E2DA0430DE3}"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6ED641C-6B55-BC4F-A9AF-80D5B2B61A1B}"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6B3B481-8A9D-7548-ACC7-4BF5E69019C9}"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341CFC3-E9DC-8949-88FE-FB12700C26B0}"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5C92F3C-CF0B-4C40-AA30-99A640044565}"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BA3BCD0-7883-514E-A081-65816C8BD802}" type="slidenum">
              <a:rPr lang="en-US" smtClean="0"/>
              <a:pPr>
                <a:defRPr/>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pPr>
              <a:defRPr/>
            </a:pPr>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pPr>
              <a:defRPr/>
            </a:pPr>
            <a:endParaRPr lang="en-US"/>
          </a:p>
        </p:txBody>
      </p:sp>
      <p:sp>
        <p:nvSpPr>
          <p:cNvPr id="7" name="Slide Number Placeholder 6"/>
          <p:cNvSpPr>
            <a:spLocks noGrp="1"/>
          </p:cNvSpPr>
          <p:nvPr>
            <p:ph type="sldNum" sz="quarter" idx="12"/>
          </p:nvPr>
        </p:nvSpPr>
        <p:spPr>
          <a:xfrm>
            <a:off x="8339328" y="1170432"/>
            <a:ext cx="733864" cy="201168"/>
          </a:xfrm>
        </p:spPr>
        <p:txBody>
          <a:bodyPr/>
          <a:lstStyle/>
          <a:p>
            <a:pPr>
              <a:defRPr/>
            </a:pPr>
            <a:fld id="{7E3BD143-60F4-7741-A39B-860562F9587C}"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2.png"/><Relationship Id="rId1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a:defRPr/>
            </a:pPr>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a:defRPr/>
            </a:pPr>
            <a:fld id="{1C4ACCD0-B478-0E4B-AE6E-F55FE1123446}" type="slidenum">
              <a:rPr lang="en-US" smtClean="0"/>
              <a:pPr>
                <a:defRPr/>
              </a:pPr>
              <a:t>‹#›</a:t>
            </a:fld>
            <a:endParaRPr lang="en-US"/>
          </a:p>
        </p:txBody>
      </p:sp>
      <p:pic>
        <p:nvPicPr>
          <p:cNvPr id="9" name="Picture 12" descr="owcn-logo-ucdcolors.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52400" y="5911850"/>
            <a:ext cx="1143000" cy="869950"/>
          </a:xfrm>
          <a:prstGeom prst="rect">
            <a:avLst/>
          </a:prstGeom>
          <a:noFill/>
          <a:ln w="9525">
            <a:noFill/>
            <a:miter lim="800000"/>
            <a:headEnd/>
            <a:tailEnd/>
          </a:ln>
        </p:spPr>
      </p:pic>
      <p:pic>
        <p:nvPicPr>
          <p:cNvPr id="11" name="Picture 10" descr="whc-master.gif"/>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6932613" y="6202363"/>
            <a:ext cx="1981200" cy="5159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hf sldNum="0"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jp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4" Type="http://schemas.microsoft.com/office/2007/relationships/hdphoto" Target="../media/hdphoto1.wdp"/><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 Id="rId3"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5"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 Id="rId3" Type="http://schemas.openxmlformats.org/officeDocument/2006/relationships/image" Target="../media/image7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7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7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png"/><Relationship Id="rId6" Type="http://schemas.openxmlformats.org/officeDocument/2006/relationships/image" Target="../media/image83.jpeg"/><Relationship Id="rId7" Type="http://schemas.openxmlformats.org/officeDocument/2006/relationships/image" Target="../media/image84.jpeg"/><Relationship Id="rId8" Type="http://schemas.openxmlformats.org/officeDocument/2006/relationships/image" Target="../media/image85.jpe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8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8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8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9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 Id="rId3" Type="http://schemas.openxmlformats.org/officeDocument/2006/relationships/image" Target="../media/image9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9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eg"/><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229600" cy="1251062"/>
          </a:xfrm>
        </p:spPr>
        <p:txBody>
          <a:bodyPr/>
          <a:lstStyle/>
          <a:p>
            <a:pPr>
              <a:defRPr/>
            </a:pPr>
            <a:r>
              <a:rPr lang="en-US" sz="4800" dirty="0">
                <a:solidFill>
                  <a:schemeClr val="bg1">
                    <a:lumMod val="95000"/>
                  </a:schemeClr>
                </a:solidFill>
              </a:rPr>
              <a:t>Oiled Wildlife Care </a:t>
            </a:r>
            <a:r>
              <a:rPr lang="en-US" sz="4800" dirty="0" smtClean="0">
                <a:solidFill>
                  <a:schemeClr val="bg1">
                    <a:lumMod val="95000"/>
                  </a:schemeClr>
                </a:solidFill>
              </a:rPr>
              <a:t>Network</a:t>
            </a:r>
            <a:endParaRPr lang="en-US" sz="4800" dirty="0">
              <a:solidFill>
                <a:schemeClr val="bg1">
                  <a:lumMod val="95000"/>
                </a:schemeClr>
              </a:solidFill>
            </a:endParaRPr>
          </a:p>
        </p:txBody>
      </p:sp>
      <p:pic>
        <p:nvPicPr>
          <p:cNvPr id="4" name="Picture Placeholder 8" descr="Santa Barbara 1923 COMU"/>
          <p:cNvPicPr>
            <a:picLocks noGrp="1" noChangeAspect="1"/>
          </p:cNvPicPr>
          <p:nvPr>
            <p:ph idx="4294967295"/>
          </p:nvPr>
        </p:nvPicPr>
        <p:blipFill>
          <a:blip r:embed="rId2">
            <a:extLst>
              <a:ext uri="{28A0092B-C50C-407E-A947-70E740481C1C}">
                <a14:useLocalDpi xmlns:a14="http://schemas.microsoft.com/office/drawing/2010/main"/>
              </a:ext>
            </a:extLst>
          </a:blip>
          <a:srcRect/>
          <a:stretch>
            <a:fillRect/>
          </a:stretch>
        </p:blipFill>
        <p:spPr>
          <a:xfrm>
            <a:off x="4191000" y="1524000"/>
            <a:ext cx="3663950" cy="4473575"/>
          </a:xfrm>
        </p:spPr>
      </p:pic>
      <p:sp>
        <p:nvSpPr>
          <p:cNvPr id="5" name="Rectangle 4"/>
          <p:cNvSpPr txBox="1">
            <a:spLocks noChangeArrowheads="1"/>
          </p:cNvSpPr>
          <p:nvPr/>
        </p:nvSpPr>
        <p:spPr>
          <a:xfrm>
            <a:off x="381000" y="1295400"/>
            <a:ext cx="3505200" cy="2133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defRPr/>
            </a:pPr>
            <a:endParaRPr lang="en-US" sz="3600" dirty="0" smtClean="0">
              <a:solidFill>
                <a:schemeClr val="bg1">
                  <a:lumMod val="95000"/>
                </a:schemeClr>
              </a:solidFill>
            </a:endParaRPr>
          </a:p>
          <a:p>
            <a:pPr>
              <a:defRPr/>
            </a:pPr>
            <a:endParaRPr lang="en-US" sz="3600" dirty="0">
              <a:solidFill>
                <a:schemeClr val="bg1">
                  <a:lumMod val="95000"/>
                </a:schemeClr>
              </a:solidFill>
            </a:endParaRPr>
          </a:p>
          <a:p>
            <a:pPr>
              <a:defRPr/>
            </a:pPr>
            <a:endParaRPr lang="en-US" sz="3600" dirty="0">
              <a:solidFill>
                <a:schemeClr val="bg1">
                  <a:lumMod val="95000"/>
                </a:schemeClr>
              </a:solidFill>
            </a:endParaRPr>
          </a:p>
          <a:p>
            <a:pPr>
              <a:defRPr/>
            </a:pPr>
            <a:r>
              <a:rPr lang="en-US" sz="3600" dirty="0" smtClean="0">
                <a:solidFill>
                  <a:schemeClr val="bg1">
                    <a:lumMod val="95000"/>
                  </a:schemeClr>
                </a:solidFill>
              </a:rPr>
              <a:t/>
            </a:r>
            <a:br>
              <a:rPr lang="en-US" sz="3600" dirty="0" smtClean="0">
                <a:solidFill>
                  <a:schemeClr val="bg1">
                    <a:lumMod val="95000"/>
                  </a:schemeClr>
                </a:solidFill>
              </a:rPr>
            </a:br>
            <a:r>
              <a:rPr lang="en-US" sz="4400" b="1" i="1" dirty="0" smtClean="0">
                <a:solidFill>
                  <a:schemeClr val="accent1"/>
                </a:solidFill>
              </a:rPr>
              <a:t>An Overview</a:t>
            </a:r>
          </a:p>
          <a:p>
            <a:pPr>
              <a:defRPr/>
            </a:pPr>
            <a:endParaRPr lang="en-US" sz="4400" b="1" i="1" dirty="0">
              <a:solidFill>
                <a:schemeClr val="accent1"/>
              </a:solidFill>
            </a:endParaRPr>
          </a:p>
          <a:p>
            <a:pPr>
              <a:defRPr/>
            </a:pPr>
            <a:r>
              <a:rPr lang="en-US" sz="2800" b="1" i="1" dirty="0" smtClean="0">
                <a:solidFill>
                  <a:srgbClr val="CCFFCC"/>
                </a:solidFill>
              </a:rPr>
              <a:t>Kyra Mills-Parker</a:t>
            </a:r>
            <a:endParaRPr lang="en-US" sz="2400" b="1" i="1" dirty="0" smtClean="0">
              <a:solidFill>
                <a:schemeClr val="accent1"/>
              </a:solidFill>
            </a:endParaRPr>
          </a:p>
          <a:p>
            <a:pPr>
              <a:defRPr/>
            </a:pPr>
            <a:r>
              <a:rPr lang="en-US" sz="2000" b="1" i="1" dirty="0" err="1" smtClean="0">
                <a:solidFill>
                  <a:schemeClr val="accent1"/>
                </a:solidFill>
              </a:rPr>
              <a:t>kyparker@ucdavis.edu</a:t>
            </a:r>
            <a:endParaRPr lang="en-US" sz="2000" b="1" i="1" dirty="0">
              <a:solidFill>
                <a:schemeClr val="accent1"/>
              </a:solidFill>
            </a:endParaRPr>
          </a:p>
        </p:txBody>
      </p:sp>
    </p:spTree>
    <p:extLst>
      <p:ext uri="{BB962C8B-B14F-4D97-AF65-F5344CB8AC3E}">
        <p14:creationId xmlns:p14="http://schemas.microsoft.com/office/powerpoint/2010/main" val="30954874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3" name="Rectangle 2"/>
          <p:cNvSpPr>
            <a:spLocks noGrp="1" noRot="1" noChangeArrowheads="1"/>
          </p:cNvSpPr>
          <p:nvPr>
            <p:ph type="title"/>
          </p:nvPr>
        </p:nvSpPr>
        <p:spPr/>
        <p:txBody>
          <a:bodyPr/>
          <a:lstStyle/>
          <a:p>
            <a:r>
              <a:rPr lang="en-US">
                <a:latin typeface="Calibri" charset="0"/>
                <a:ea typeface="ＭＳ Ｐゴシック" charset="0"/>
                <a:cs typeface="ＭＳ Ｐゴシック" charset="0"/>
              </a:rPr>
              <a:t>Other Primary External Effects</a:t>
            </a:r>
          </a:p>
        </p:txBody>
      </p:sp>
      <p:sp>
        <p:nvSpPr>
          <p:cNvPr id="33794" name="Content Placeholder 8"/>
          <p:cNvSpPr>
            <a:spLocks noGrp="1"/>
          </p:cNvSpPr>
          <p:nvPr>
            <p:ph sz="half" idx="1"/>
          </p:nvPr>
        </p:nvSpPr>
        <p:spPr>
          <a:xfrm>
            <a:off x="457200" y="1828800"/>
            <a:ext cx="4038600" cy="4525963"/>
          </a:xfrm>
        </p:spPr>
        <p:txBody>
          <a:bodyPr/>
          <a:lstStyle/>
          <a:p>
            <a:r>
              <a:rPr lang="en-US">
                <a:latin typeface="Constantia" charset="0"/>
                <a:ea typeface="ＭＳ Ｐゴシック" charset="0"/>
                <a:cs typeface="ＭＳ Ｐゴシック" charset="0"/>
              </a:rPr>
              <a:t>Mucosal irritation</a:t>
            </a:r>
          </a:p>
          <a:p>
            <a:r>
              <a:rPr lang="en-US">
                <a:latin typeface="Constantia" charset="0"/>
                <a:ea typeface="ＭＳ Ｐゴシック" charset="0"/>
                <a:cs typeface="ＭＳ Ｐゴシック" charset="0"/>
              </a:rPr>
              <a:t>Skin irritation</a:t>
            </a:r>
          </a:p>
          <a:p>
            <a:r>
              <a:rPr lang="en-US">
                <a:latin typeface="Constantia" charset="0"/>
                <a:ea typeface="ＭＳ Ｐゴシック" charset="0"/>
                <a:cs typeface="ＭＳ Ｐゴシック" charset="0"/>
              </a:rPr>
              <a:t>Corneal ulcers</a:t>
            </a:r>
          </a:p>
          <a:p>
            <a:endParaRPr lang="en-US">
              <a:latin typeface="Constantia" charset="0"/>
              <a:ea typeface="ＭＳ Ｐゴシック" charset="0"/>
              <a:cs typeface="ＭＳ Ｐゴシック" charset="0"/>
            </a:endParaRPr>
          </a:p>
          <a:p>
            <a:r>
              <a:rPr lang="en-US">
                <a:latin typeface="Constantia" charset="0"/>
                <a:ea typeface="ＭＳ Ｐゴシック" charset="0"/>
                <a:cs typeface="ＭＳ Ｐゴシック" charset="0"/>
              </a:rPr>
              <a:t>Affected tissues predisposed to bacterial infection</a:t>
            </a:r>
          </a:p>
        </p:txBody>
      </p:sp>
      <p:pic>
        <p:nvPicPr>
          <p:cNvPr id="33795"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000" y="1981200"/>
            <a:ext cx="2904972" cy="4114800"/>
          </a:xfrm>
          <a:prstGeom prst="rect">
            <a:avLst/>
          </a:prstGeom>
          <a:noFill/>
          <a:ln w="1905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51828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1" name="Rectangle 2"/>
          <p:cNvSpPr>
            <a:spLocks noGrp="1" noRot="1" noChangeArrowheads="1"/>
          </p:cNvSpPr>
          <p:nvPr>
            <p:ph type="title"/>
          </p:nvPr>
        </p:nvSpPr>
        <p:spPr/>
        <p:txBody>
          <a:bodyPr/>
          <a:lstStyle/>
          <a:p>
            <a:r>
              <a:rPr lang="en-US">
                <a:latin typeface="Calibri" charset="0"/>
                <a:ea typeface="ＭＳ Ｐゴシック" charset="0"/>
                <a:cs typeface="ＭＳ Ｐゴシック" charset="0"/>
              </a:rPr>
              <a:t>Internal Exposure</a:t>
            </a:r>
          </a:p>
        </p:txBody>
      </p:sp>
      <p:sp>
        <p:nvSpPr>
          <p:cNvPr id="35842" name="Rectangle 3"/>
          <p:cNvSpPr>
            <a:spLocks noGrp="1" noRot="1" noChangeArrowheads="1"/>
          </p:cNvSpPr>
          <p:nvPr>
            <p:ph sz="half" idx="1"/>
          </p:nvPr>
        </p:nvSpPr>
        <p:spPr>
          <a:xfrm>
            <a:off x="457200" y="1828800"/>
            <a:ext cx="4038600" cy="4525963"/>
          </a:xfrm>
        </p:spPr>
        <p:txBody>
          <a:bodyPr/>
          <a:lstStyle/>
          <a:p>
            <a:r>
              <a:rPr lang="en-US">
                <a:latin typeface="Constantia" charset="0"/>
                <a:ea typeface="ＭＳ Ｐゴシック" charset="0"/>
                <a:cs typeface="ＭＳ Ｐゴシック" charset="0"/>
              </a:rPr>
              <a:t>Routes of Entry</a:t>
            </a:r>
          </a:p>
          <a:p>
            <a:pPr lvl="1"/>
            <a:r>
              <a:rPr lang="en-US">
                <a:latin typeface="Constantia" charset="0"/>
                <a:ea typeface="ＭＳ Ｐゴシック" charset="0"/>
              </a:rPr>
              <a:t>Ingestion</a:t>
            </a:r>
          </a:p>
          <a:p>
            <a:pPr lvl="1"/>
            <a:r>
              <a:rPr lang="en-US">
                <a:latin typeface="Constantia" charset="0"/>
                <a:ea typeface="ＭＳ Ｐゴシック" charset="0"/>
              </a:rPr>
              <a:t>Inhalation</a:t>
            </a:r>
          </a:p>
          <a:p>
            <a:pPr lvl="1"/>
            <a:r>
              <a:rPr lang="en-US">
                <a:latin typeface="Constantia" charset="0"/>
                <a:ea typeface="ＭＳ Ｐゴシック" charset="0"/>
              </a:rPr>
              <a:t>Absorption</a:t>
            </a:r>
          </a:p>
          <a:p>
            <a:pPr lvl="1"/>
            <a:endParaRPr lang="en-US">
              <a:latin typeface="Constantia" charset="0"/>
              <a:ea typeface="ＭＳ Ｐゴシック" charset="0"/>
            </a:endParaRPr>
          </a:p>
          <a:p>
            <a:r>
              <a:rPr lang="en-US">
                <a:latin typeface="Constantia" charset="0"/>
                <a:ea typeface="ＭＳ Ｐゴシック" charset="0"/>
                <a:cs typeface="ＭＳ Ｐゴシック" charset="0"/>
              </a:rPr>
              <a:t>Sources</a:t>
            </a:r>
          </a:p>
          <a:p>
            <a:pPr lvl="1"/>
            <a:r>
              <a:rPr lang="en-US">
                <a:latin typeface="Constantia" charset="0"/>
                <a:ea typeface="ＭＳ Ｐゴシック" charset="0"/>
              </a:rPr>
              <a:t>Preening &amp; grooming</a:t>
            </a:r>
          </a:p>
          <a:p>
            <a:pPr lvl="1"/>
            <a:r>
              <a:rPr lang="en-US">
                <a:latin typeface="Constantia" charset="0"/>
                <a:ea typeface="ＭＳ Ｐゴシック" charset="0"/>
              </a:rPr>
              <a:t>Contaminated water</a:t>
            </a:r>
          </a:p>
          <a:p>
            <a:pPr lvl="1"/>
            <a:r>
              <a:rPr lang="en-US">
                <a:latin typeface="Constantia" charset="0"/>
                <a:ea typeface="ＭＳ Ｐゴシック" charset="0"/>
              </a:rPr>
              <a:t>Contaminated prey</a:t>
            </a:r>
          </a:p>
          <a:p>
            <a:endParaRPr lang="en-US">
              <a:latin typeface="Constantia" charset="0"/>
              <a:ea typeface="ＭＳ Ｐゴシック" charset="0"/>
              <a:cs typeface="ＭＳ Ｐゴシック" charset="0"/>
            </a:endParaRPr>
          </a:p>
        </p:txBody>
      </p:sp>
      <p:pic>
        <p:nvPicPr>
          <p:cNvPr id="11" name="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8600" y="1676400"/>
            <a:ext cx="2462178" cy="18466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4419600"/>
            <a:ext cx="2462178" cy="1846634"/>
          </a:xfrm>
          <a:prstGeom prst="rect">
            <a:avLst/>
          </a:prstGeom>
          <a:ln>
            <a:noFill/>
          </a:ln>
          <a:effectLst>
            <a:softEdge rad="112500"/>
          </a:effectLst>
        </p:spPr>
      </p:pic>
      <p:pic>
        <p:nvPicPr>
          <p:cNvPr id="12" name="Picture 11" descr="ottsm37.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00800" y="2743200"/>
            <a:ext cx="2571608" cy="1836863"/>
          </a:xfrm>
          <a:prstGeom prst="rect">
            <a:avLst/>
          </a:prstGeom>
          <a:ln>
            <a:noFill/>
          </a:ln>
          <a:effectLst>
            <a:softEdge rad="112500"/>
          </a:effectLst>
        </p:spPr>
      </p:pic>
    </p:spTree>
    <p:extLst>
      <p:ext uri="{BB962C8B-B14F-4D97-AF65-F5344CB8AC3E}">
        <p14:creationId xmlns:p14="http://schemas.microsoft.com/office/powerpoint/2010/main" val="36354152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r>
              <a:rPr lang="en-US">
                <a:latin typeface="Calibri" charset="0"/>
                <a:ea typeface="ＭＳ Ｐゴシック" charset="0"/>
                <a:cs typeface="ＭＳ Ｐゴシック" charset="0"/>
              </a:rPr>
              <a:t>Primary CNS Effects</a:t>
            </a:r>
          </a:p>
        </p:txBody>
      </p:sp>
      <p:sp>
        <p:nvSpPr>
          <p:cNvPr id="37890" name="Rectangle 3"/>
          <p:cNvSpPr>
            <a:spLocks noGrp="1" noChangeArrowheads="1"/>
          </p:cNvSpPr>
          <p:nvPr>
            <p:ph idx="1"/>
          </p:nvPr>
        </p:nvSpPr>
        <p:spPr>
          <a:xfrm>
            <a:off x="457200" y="1600200"/>
            <a:ext cx="8229600" cy="4625609"/>
          </a:xfrm>
        </p:spPr>
        <p:txBody>
          <a:bodyPr/>
          <a:lstStyle/>
          <a:p>
            <a:r>
              <a:rPr lang="en-US" dirty="0">
                <a:latin typeface="Constantia" charset="0"/>
                <a:ea typeface="ＭＳ Ｐゴシック" charset="0"/>
                <a:cs typeface="ＭＳ Ｐゴシック" charset="0"/>
              </a:rPr>
              <a:t>Narcotic effects of BTEX/ PAHs</a:t>
            </a:r>
          </a:p>
          <a:p>
            <a:r>
              <a:rPr lang="en-US" dirty="0">
                <a:latin typeface="Constantia" charset="0"/>
                <a:ea typeface="ＭＳ Ｐゴシック" charset="0"/>
                <a:cs typeface="ＭＳ Ｐゴシック" charset="0"/>
              </a:rPr>
              <a:t>Harbor seals in EVOS</a:t>
            </a:r>
          </a:p>
          <a:p>
            <a:pPr lvl="1"/>
            <a:r>
              <a:rPr lang="en-US" dirty="0">
                <a:latin typeface="Constantia" charset="0"/>
                <a:ea typeface="ＭＳ Ｐゴシック" charset="0"/>
              </a:rPr>
              <a:t>No oil avoidance, </a:t>
            </a:r>
            <a:r>
              <a:rPr lang="ja-JP" altLang="en-US" dirty="0">
                <a:latin typeface="Constantia" charset="0"/>
                <a:ea typeface="ＭＳ Ｐゴシック" charset="0"/>
              </a:rPr>
              <a:t>“</a:t>
            </a:r>
            <a:r>
              <a:rPr lang="en-US" altLang="ja-JP" dirty="0">
                <a:latin typeface="Constantia" charset="0"/>
                <a:ea typeface="ＭＳ Ｐゴシック" charset="0"/>
              </a:rPr>
              <a:t>tameness</a:t>
            </a:r>
            <a:r>
              <a:rPr lang="ja-JP" altLang="en-US" dirty="0">
                <a:latin typeface="Constantia" charset="0"/>
                <a:ea typeface="ＭＳ Ｐゴシック" charset="0"/>
              </a:rPr>
              <a:t>”</a:t>
            </a:r>
            <a:r>
              <a:rPr lang="en-US" altLang="ja-JP" dirty="0">
                <a:latin typeface="Constantia" charset="0"/>
                <a:ea typeface="ＭＳ Ｐゴシック" charset="0"/>
              </a:rPr>
              <a:t>, lethargy, dullness</a:t>
            </a:r>
          </a:p>
          <a:p>
            <a:pPr lvl="1"/>
            <a:r>
              <a:rPr lang="en-US" dirty="0" err="1">
                <a:latin typeface="Constantia" charset="0"/>
                <a:ea typeface="ＭＳ Ｐゴシック" charset="0"/>
              </a:rPr>
              <a:t>Histopathological</a:t>
            </a:r>
            <a:r>
              <a:rPr lang="en-US" dirty="0">
                <a:latin typeface="Constantia" charset="0"/>
                <a:ea typeface="ＭＳ Ｐゴシック" charset="0"/>
              </a:rPr>
              <a:t> findings: Neuronal damage</a:t>
            </a:r>
          </a:p>
        </p:txBody>
      </p:sp>
      <p:pic>
        <p:nvPicPr>
          <p:cNvPr id="253957" name="Picture 5" descr="HASE Head Tag"/>
          <p:cNvPicPr>
            <a:picLocks noChangeAspect="1" noChangeArrowheads="1"/>
          </p:cNvPicPr>
          <p:nvPr/>
        </p:nvPicPr>
        <p:blipFill>
          <a:blip r:embed="rId3"/>
          <a:srcRect/>
          <a:stretch>
            <a:fillRect/>
          </a:stretch>
        </p:blipFill>
        <p:spPr bwMode="auto">
          <a:xfrm>
            <a:off x="1905000" y="4343400"/>
            <a:ext cx="4279900" cy="2200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29975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Malnutrition</a:t>
            </a:r>
            <a:endParaRPr lang="en-US" dirty="0"/>
          </a:p>
        </p:txBody>
      </p:sp>
      <p:pic>
        <p:nvPicPr>
          <p:cNvPr id="4" name="Picture 3" descr="SF Bay spill photo#473B6681.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410199" y="1219200"/>
            <a:ext cx="3733801" cy="2590800"/>
          </a:xfrm>
          <a:prstGeom prst="rect">
            <a:avLst/>
          </a:prstGeom>
        </p:spPr>
      </p:pic>
      <p:sp>
        <p:nvSpPr>
          <p:cNvPr id="3" name="Content Placeholder 2"/>
          <p:cNvSpPr>
            <a:spLocks noGrp="1"/>
          </p:cNvSpPr>
          <p:nvPr>
            <p:ph idx="1"/>
          </p:nvPr>
        </p:nvSpPr>
        <p:spPr>
          <a:xfrm>
            <a:off x="457200" y="1600200"/>
            <a:ext cx="6096000" cy="5105400"/>
          </a:xfrm>
        </p:spPr>
        <p:txBody>
          <a:bodyPr/>
          <a:lstStyle/>
          <a:p>
            <a:pPr>
              <a:lnSpc>
                <a:spcPct val="110000"/>
              </a:lnSpc>
            </a:pPr>
            <a:r>
              <a:rPr lang="en-US" dirty="0" smtClean="0"/>
              <a:t>Contributing factors:</a:t>
            </a:r>
          </a:p>
          <a:p>
            <a:pPr lvl="1">
              <a:lnSpc>
                <a:spcPct val="110000"/>
              </a:lnSpc>
            </a:pPr>
            <a:r>
              <a:rPr lang="en-US" dirty="0" smtClean="0"/>
              <a:t>Inability to find food</a:t>
            </a:r>
          </a:p>
          <a:p>
            <a:pPr lvl="1">
              <a:lnSpc>
                <a:spcPct val="110000"/>
              </a:lnSpc>
            </a:pPr>
            <a:r>
              <a:rPr lang="en-US" dirty="0" smtClean="0"/>
              <a:t>Higher energy needs</a:t>
            </a:r>
          </a:p>
          <a:p>
            <a:pPr lvl="1">
              <a:lnSpc>
                <a:spcPct val="110000"/>
              </a:lnSpc>
            </a:pPr>
            <a:r>
              <a:rPr lang="en-US" dirty="0" smtClean="0"/>
              <a:t>Poor digestion</a:t>
            </a:r>
          </a:p>
          <a:p>
            <a:pPr lvl="1">
              <a:lnSpc>
                <a:spcPct val="110000"/>
              </a:lnSpc>
            </a:pPr>
            <a:r>
              <a:rPr lang="en-US" dirty="0"/>
              <a:t>D</a:t>
            </a:r>
            <a:r>
              <a:rPr lang="en-US" dirty="0" smtClean="0"/>
              <a:t>amage to intestines</a:t>
            </a:r>
          </a:p>
          <a:p>
            <a:pPr lvl="1">
              <a:lnSpc>
                <a:spcPct val="110000"/>
              </a:lnSpc>
            </a:pPr>
            <a:r>
              <a:rPr lang="en-US" dirty="0" smtClean="0"/>
              <a:t>Feather oiling</a:t>
            </a:r>
          </a:p>
          <a:p>
            <a:pPr lvl="2">
              <a:lnSpc>
                <a:spcPct val="110000"/>
              </a:lnSpc>
            </a:pPr>
            <a:r>
              <a:rPr lang="en-US" dirty="0" smtClean="0"/>
              <a:t>Preening increases oil ingestion</a:t>
            </a:r>
            <a:endParaRPr lang="en-US" dirty="0"/>
          </a:p>
        </p:txBody>
      </p:sp>
      <p:pic>
        <p:nvPicPr>
          <p:cNvPr id="5" name="Picture 4" descr="oiled bird preenin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43601" y="3886200"/>
            <a:ext cx="2103868" cy="2286000"/>
          </a:xfrm>
          <a:prstGeom prst="rect">
            <a:avLst/>
          </a:prstGeom>
        </p:spPr>
      </p:pic>
    </p:spTree>
    <p:extLst>
      <p:ext uri="{BB962C8B-B14F-4D97-AF65-F5344CB8AC3E}">
        <p14:creationId xmlns:p14="http://schemas.microsoft.com/office/powerpoint/2010/main" val="31063448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7"/>
          <p:cNvSpPr>
            <a:spLocks noGrp="1" noRot="1" noChangeArrowheads="1"/>
          </p:cNvSpPr>
          <p:nvPr>
            <p:ph type="title"/>
          </p:nvPr>
        </p:nvSpPr>
        <p:spPr/>
        <p:txBody>
          <a:bodyPr/>
          <a:lstStyle/>
          <a:p>
            <a:r>
              <a:rPr lang="en-US">
                <a:latin typeface="Calibri" charset="0"/>
                <a:ea typeface="ＭＳ Ｐゴシック" charset="0"/>
                <a:cs typeface="ＭＳ Ｐゴシック" charset="0"/>
              </a:rPr>
              <a:t>Primary Respiratory Effects</a:t>
            </a:r>
          </a:p>
        </p:txBody>
      </p:sp>
      <p:sp>
        <p:nvSpPr>
          <p:cNvPr id="43010" name="Rectangle 8"/>
          <p:cNvSpPr>
            <a:spLocks noGrp="1" noRot="1" noChangeArrowheads="1"/>
          </p:cNvSpPr>
          <p:nvPr>
            <p:ph sz="half" idx="1"/>
          </p:nvPr>
        </p:nvSpPr>
        <p:spPr>
          <a:xfrm>
            <a:off x="-7257" y="1828800"/>
            <a:ext cx="5029200" cy="4525963"/>
          </a:xfrm>
        </p:spPr>
        <p:txBody>
          <a:bodyPr/>
          <a:lstStyle/>
          <a:p>
            <a:r>
              <a:rPr lang="en-US" dirty="0">
                <a:latin typeface="Constantia" charset="0"/>
                <a:ea typeface="ＭＳ Ｐゴシック" charset="0"/>
                <a:cs typeface="ＭＳ Ｐゴシック" charset="0"/>
              </a:rPr>
              <a:t>Fume inhalation </a:t>
            </a:r>
            <a:r>
              <a:rPr lang="en-US" dirty="0" smtClean="0">
                <a:latin typeface="Constantia" charset="0"/>
                <a:ea typeface="ＭＳ Ｐゴシック" charset="0"/>
                <a:cs typeface="ＭＳ Ｐゴシック" charset="0"/>
              </a:rPr>
              <a:t>pneumonia</a:t>
            </a:r>
          </a:p>
          <a:p>
            <a:endParaRPr lang="en-US" dirty="0">
              <a:latin typeface="Constantia" charset="0"/>
              <a:ea typeface="ＭＳ Ｐゴシック" charset="0"/>
              <a:cs typeface="ＭＳ Ｐゴシック" charset="0"/>
            </a:endParaRPr>
          </a:p>
          <a:p>
            <a:r>
              <a:rPr lang="en-US" dirty="0">
                <a:latin typeface="Constantia" charset="0"/>
                <a:ea typeface="ＭＳ Ｐゴシック" charset="0"/>
                <a:cs typeface="ＭＳ Ｐゴシック" charset="0"/>
              </a:rPr>
              <a:t>Aspiration </a:t>
            </a:r>
            <a:r>
              <a:rPr lang="en-US" dirty="0" smtClean="0">
                <a:latin typeface="Constantia" charset="0"/>
                <a:ea typeface="ＭＳ Ｐゴシック" charset="0"/>
                <a:cs typeface="ＭＳ Ｐゴシック" charset="0"/>
              </a:rPr>
              <a:t>pneumonia</a:t>
            </a:r>
          </a:p>
          <a:p>
            <a:endParaRPr lang="en-US" dirty="0">
              <a:latin typeface="Constantia" charset="0"/>
              <a:ea typeface="ＭＳ Ｐゴシック" charset="0"/>
              <a:cs typeface="ＭＳ Ｐゴシック" charset="0"/>
            </a:endParaRPr>
          </a:p>
          <a:p>
            <a:r>
              <a:rPr lang="en-US" dirty="0">
                <a:latin typeface="Constantia" charset="0"/>
                <a:ea typeface="ＭＳ Ｐゴシック" charset="0"/>
                <a:cs typeface="ＭＳ Ｐゴシック" charset="0"/>
              </a:rPr>
              <a:t>Subcutaneous emphysema (sea otters)</a:t>
            </a:r>
          </a:p>
        </p:txBody>
      </p:sp>
      <p:sp>
        <p:nvSpPr>
          <p:cNvPr id="43011" name="Text Box 15"/>
          <p:cNvSpPr txBox="1">
            <a:spLocks noChangeArrowheads="1"/>
          </p:cNvSpPr>
          <p:nvPr/>
        </p:nvSpPr>
        <p:spPr bwMode="auto">
          <a:xfrm>
            <a:off x="4495800" y="5257800"/>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i="1" dirty="0">
                <a:latin typeface="Tahoma" charset="0"/>
              </a:rPr>
              <a:t>Lung discolored by aspirated oil</a:t>
            </a:r>
          </a:p>
        </p:txBody>
      </p:sp>
      <p:pic>
        <p:nvPicPr>
          <p:cNvPr id="4301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67300" y="1981200"/>
            <a:ext cx="365759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052779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5"/>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Primary Reproductive Effects</a:t>
            </a:r>
          </a:p>
        </p:txBody>
      </p:sp>
      <p:sp>
        <p:nvSpPr>
          <p:cNvPr id="47106" name="Rectangle 6"/>
          <p:cNvSpPr>
            <a:spLocks noGrp="1" noChangeArrowheads="1"/>
          </p:cNvSpPr>
          <p:nvPr>
            <p:ph idx="1"/>
          </p:nvPr>
        </p:nvSpPr>
        <p:spPr>
          <a:xfrm>
            <a:off x="533400" y="1828800"/>
            <a:ext cx="4800600" cy="4038600"/>
          </a:xfrm>
        </p:spPr>
        <p:txBody>
          <a:bodyPr>
            <a:normAutofit fontScale="92500"/>
          </a:bodyPr>
          <a:lstStyle/>
          <a:p>
            <a:pPr eaLnBrk="1" hangingPunct="1"/>
            <a:r>
              <a:rPr lang="en-US" dirty="0">
                <a:latin typeface="Constantia" charset="0"/>
                <a:ea typeface="ＭＳ Ｐゴシック" charset="0"/>
                <a:cs typeface="ＭＳ Ｐゴシック" charset="0"/>
              </a:rPr>
              <a:t>Altered reproductive behavior</a:t>
            </a:r>
          </a:p>
          <a:p>
            <a:pPr eaLnBrk="1" hangingPunct="1"/>
            <a:r>
              <a:rPr lang="en-US" dirty="0">
                <a:latin typeface="Constantia" charset="0"/>
                <a:ea typeface="ＭＳ Ｐゴシック" charset="0"/>
                <a:cs typeface="ＭＳ Ｐゴシック" charset="0"/>
              </a:rPr>
              <a:t>Early embryonic death</a:t>
            </a:r>
          </a:p>
          <a:p>
            <a:pPr eaLnBrk="1" hangingPunct="1"/>
            <a:r>
              <a:rPr lang="en-US" dirty="0">
                <a:latin typeface="Constantia" charset="0"/>
                <a:ea typeface="ＭＳ Ｐゴシック" charset="0"/>
                <a:cs typeface="ＭＳ Ｐゴシック" charset="0"/>
              </a:rPr>
              <a:t>Decreased chick/pup survival</a:t>
            </a:r>
          </a:p>
          <a:p>
            <a:pPr eaLnBrk="1" hangingPunct="1"/>
            <a:r>
              <a:rPr lang="en-US" dirty="0">
                <a:latin typeface="Constantia" charset="0"/>
                <a:ea typeface="ＭＳ Ｐゴシック" charset="0"/>
                <a:cs typeface="ＭＳ Ｐゴシック" charset="0"/>
              </a:rPr>
              <a:t>Increased abandonment</a:t>
            </a:r>
          </a:p>
          <a:p>
            <a:pPr eaLnBrk="1" hangingPunct="1"/>
            <a:r>
              <a:rPr lang="en-US" dirty="0">
                <a:latin typeface="Constantia" charset="0"/>
                <a:ea typeface="ＭＳ Ｐゴシック" charset="0"/>
                <a:cs typeface="ＭＳ Ｐゴシック" charset="0"/>
              </a:rPr>
              <a:t>Can lead to population level effects</a:t>
            </a:r>
          </a:p>
        </p:txBody>
      </p:sp>
      <p:pic>
        <p:nvPicPr>
          <p:cNvPr id="148484" name="Picture 4"/>
          <p:cNvPicPr>
            <a:picLocks noChangeAspect="1" noChangeArrowheads="1"/>
          </p:cNvPicPr>
          <p:nvPr/>
        </p:nvPicPr>
        <p:blipFill>
          <a:blip r:embed="rId3"/>
          <a:srcRect/>
          <a:stretch>
            <a:fillRect/>
          </a:stretch>
        </p:blipFill>
        <p:spPr bwMode="auto">
          <a:xfrm>
            <a:off x="5931631" y="3886200"/>
            <a:ext cx="2678969" cy="2209800"/>
          </a:xfrm>
          <a:prstGeom prst="rect">
            <a:avLst/>
          </a:prstGeom>
          <a:ln>
            <a:noFill/>
          </a:ln>
          <a:effectLst>
            <a:outerShdw blurRad="292100" dist="139700" dir="2700000" algn="tl" rotWithShape="0">
              <a:srgbClr val="333333">
                <a:alpha val="65000"/>
              </a:srgbClr>
            </a:outerShdw>
          </a:effectLst>
        </p:spPr>
      </p:pic>
      <p:pic>
        <p:nvPicPr>
          <p:cNvPr id="148487" name="Picture 7" descr="IMG_0583"/>
          <p:cNvPicPr>
            <a:picLocks noChangeAspect="1" noChangeArrowheads="1"/>
          </p:cNvPicPr>
          <p:nvPr/>
        </p:nvPicPr>
        <p:blipFill>
          <a:blip r:embed="rId4"/>
          <a:srcRect/>
          <a:stretch>
            <a:fillRect/>
          </a:stretch>
        </p:blipFill>
        <p:spPr bwMode="auto">
          <a:xfrm>
            <a:off x="5334000" y="1752600"/>
            <a:ext cx="2844800" cy="213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05504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rrowheads="1"/>
          </p:cNvSpPr>
          <p:nvPr>
            <p:ph type="title"/>
          </p:nvPr>
        </p:nvSpPr>
        <p:spPr/>
        <p:txBody>
          <a:bodyPr/>
          <a:lstStyle/>
          <a:p>
            <a:r>
              <a:rPr lang="en-US">
                <a:latin typeface="Calibri" charset="0"/>
                <a:ea typeface="ＭＳ Ｐゴシック" charset="0"/>
                <a:cs typeface="ＭＳ Ｐゴシック" charset="0"/>
              </a:rPr>
              <a:t>Primary Effects on Blood</a:t>
            </a:r>
          </a:p>
        </p:txBody>
      </p:sp>
      <p:sp>
        <p:nvSpPr>
          <p:cNvPr id="45058" name="Rectangle 3"/>
          <p:cNvSpPr>
            <a:spLocks noGrp="1" noRot="1" noChangeArrowheads="1"/>
          </p:cNvSpPr>
          <p:nvPr>
            <p:ph sz="half" idx="1"/>
          </p:nvPr>
        </p:nvSpPr>
        <p:spPr>
          <a:xfrm>
            <a:off x="457200" y="1828800"/>
            <a:ext cx="4038600" cy="4525963"/>
          </a:xfrm>
        </p:spPr>
        <p:txBody>
          <a:bodyPr/>
          <a:lstStyle/>
          <a:p>
            <a:r>
              <a:rPr lang="en-US">
                <a:latin typeface="Constantia" charset="0"/>
                <a:ea typeface="ＭＳ Ｐゴシック" charset="0"/>
                <a:cs typeface="ＭＳ Ｐゴシック" charset="0"/>
              </a:rPr>
              <a:t>Anemia</a:t>
            </a:r>
          </a:p>
          <a:p>
            <a:pPr lvl="1"/>
            <a:r>
              <a:rPr lang="en-US">
                <a:latin typeface="Constantia" charset="0"/>
                <a:ea typeface="ＭＳ Ｐゴシック" charset="0"/>
              </a:rPr>
              <a:t>Destruction: Hemolysis</a:t>
            </a:r>
          </a:p>
          <a:p>
            <a:pPr lvl="1"/>
            <a:r>
              <a:rPr lang="en-US">
                <a:latin typeface="Constantia" charset="0"/>
                <a:ea typeface="ＭＳ Ｐゴシック" charset="0"/>
              </a:rPr>
              <a:t>Loss: Hemorrhage</a:t>
            </a:r>
          </a:p>
          <a:p>
            <a:pPr lvl="1"/>
            <a:endParaRPr lang="en-US">
              <a:latin typeface="Constantia" charset="0"/>
              <a:ea typeface="ＭＳ Ｐゴシック" charset="0"/>
            </a:endParaRPr>
          </a:p>
          <a:p>
            <a:pPr lvl="1"/>
            <a:endParaRPr lang="en-US">
              <a:latin typeface="Constantia" charset="0"/>
              <a:ea typeface="ＭＳ Ｐゴシック" charset="0"/>
            </a:endParaRPr>
          </a:p>
        </p:txBody>
      </p:sp>
      <p:sp>
        <p:nvSpPr>
          <p:cNvPr id="45059" name="Content Placeholder 7"/>
          <p:cNvSpPr>
            <a:spLocks noGrp="1"/>
          </p:cNvSpPr>
          <p:nvPr>
            <p:ph sz="half" idx="2"/>
          </p:nvPr>
        </p:nvSpPr>
        <p:spPr>
          <a:xfrm>
            <a:off x="4648200" y="1828800"/>
            <a:ext cx="4038600" cy="4525963"/>
          </a:xfrm>
        </p:spPr>
        <p:txBody>
          <a:bodyPr/>
          <a:lstStyle/>
          <a:p>
            <a:r>
              <a:rPr lang="en-US">
                <a:latin typeface="Constantia" charset="0"/>
                <a:ea typeface="ＭＳ Ｐゴシック" charset="0"/>
                <a:cs typeface="ＭＳ Ｐゴシック" charset="0"/>
              </a:rPr>
              <a:t>Immunotoxicosis</a:t>
            </a:r>
          </a:p>
          <a:p>
            <a:pPr lvl="1"/>
            <a:r>
              <a:rPr lang="en-US">
                <a:latin typeface="Constantia" charset="0"/>
                <a:ea typeface="ＭＳ Ｐゴシック" charset="0"/>
              </a:rPr>
              <a:t>Proportion of lymphocytes decreased </a:t>
            </a:r>
          </a:p>
        </p:txBody>
      </p:sp>
      <p:pic>
        <p:nvPicPr>
          <p:cNvPr id="45060"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3810000"/>
            <a:ext cx="38100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29200" y="3810000"/>
            <a:ext cx="3860800" cy="284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 Box 9"/>
          <p:cNvSpPr txBox="1">
            <a:spLocks noChangeArrowheads="1"/>
          </p:cNvSpPr>
          <p:nvPr/>
        </p:nvSpPr>
        <p:spPr bwMode="auto">
          <a:xfrm>
            <a:off x="533400" y="3352800"/>
            <a:ext cx="35096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dirty="0">
                <a:latin typeface="Tahoma" charset="0"/>
              </a:rPr>
              <a:t>Healthy avian red blood cells</a:t>
            </a:r>
          </a:p>
        </p:txBody>
      </p:sp>
      <p:sp>
        <p:nvSpPr>
          <p:cNvPr id="45063" name="Text Box 10"/>
          <p:cNvSpPr txBox="1">
            <a:spLocks noChangeArrowheads="1"/>
          </p:cNvSpPr>
          <p:nvPr/>
        </p:nvSpPr>
        <p:spPr bwMode="auto">
          <a:xfrm>
            <a:off x="4953000" y="3352800"/>
            <a:ext cx="37907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dirty="0">
                <a:solidFill>
                  <a:srgbClr val="000000"/>
                </a:solidFill>
                <a:latin typeface="Tahoma" charset="0"/>
              </a:rPr>
              <a:t>Unhealthy avian red blood cells</a:t>
            </a:r>
          </a:p>
        </p:txBody>
      </p:sp>
      <p:sp>
        <p:nvSpPr>
          <p:cNvPr id="45064" name="TextBox 7"/>
          <p:cNvSpPr txBox="1">
            <a:spLocks noChangeArrowheads="1"/>
          </p:cNvSpPr>
          <p:nvPr/>
        </p:nvSpPr>
        <p:spPr bwMode="auto">
          <a:xfrm>
            <a:off x="5029200" y="6400800"/>
            <a:ext cx="1905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Courtesy T. Leighton</a:t>
            </a:r>
          </a:p>
        </p:txBody>
      </p:sp>
    </p:spTree>
    <p:extLst>
      <p:ext uri="{BB962C8B-B14F-4D97-AF65-F5344CB8AC3E}">
        <p14:creationId xmlns:p14="http://schemas.microsoft.com/office/powerpoint/2010/main" val="46749264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252728"/>
          </a:xfrm>
        </p:spPr>
        <p:txBody>
          <a:bodyPr>
            <a:normAutofit fontScale="90000"/>
          </a:bodyPr>
          <a:lstStyle/>
          <a:p>
            <a:r>
              <a:rPr lang="en-US" dirty="0" smtClean="0"/>
              <a:t>Fungal infections - </a:t>
            </a:r>
            <a:r>
              <a:rPr lang="en-US" dirty="0" err="1">
                <a:latin typeface="Constantia" charset="0"/>
                <a:ea typeface="ＭＳ Ｐゴシック" charset="0"/>
                <a:cs typeface="ＭＳ Ｐゴシック" charset="0"/>
              </a:rPr>
              <a:t>Aspergillosis</a:t>
            </a:r>
            <a:r>
              <a:rPr lang="en-US" dirty="0">
                <a:latin typeface="Constantia" charset="0"/>
                <a:ea typeface="ＭＳ Ｐゴシック" charset="0"/>
                <a:cs typeface="ＭＳ Ｐゴシック" charset="0"/>
              </a:rPr>
              <a:t/>
            </a:r>
            <a:br>
              <a:rPr lang="en-US" dirty="0">
                <a:latin typeface="Constantia" charset="0"/>
                <a:ea typeface="ＭＳ Ｐゴシック" charset="0"/>
                <a:cs typeface="ＭＳ Ｐゴシック" charset="0"/>
              </a:rPr>
            </a:br>
            <a:endParaRPr lang="en-US" dirty="0"/>
          </a:p>
        </p:txBody>
      </p:sp>
      <p:pic>
        <p:nvPicPr>
          <p:cNvPr id="4" name="Picture 3" descr="~AUT000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410200" y="1371600"/>
            <a:ext cx="3505200" cy="2831123"/>
          </a:xfrm>
          <a:prstGeom prst="rect">
            <a:avLst/>
          </a:prstGeom>
          <a:noFill/>
          <a:ln w="9525">
            <a:noFill/>
            <a:miter lim="800000"/>
            <a:headEnd/>
            <a:tailEnd/>
          </a:ln>
        </p:spPr>
      </p:pic>
      <p:sp>
        <p:nvSpPr>
          <p:cNvPr id="3" name="Content Placeholder 2"/>
          <p:cNvSpPr>
            <a:spLocks noGrp="1"/>
          </p:cNvSpPr>
          <p:nvPr>
            <p:ph idx="1"/>
          </p:nvPr>
        </p:nvSpPr>
        <p:spPr>
          <a:xfrm>
            <a:off x="228600" y="1600200"/>
            <a:ext cx="5410200" cy="5029200"/>
          </a:xfrm>
        </p:spPr>
        <p:txBody>
          <a:bodyPr>
            <a:normAutofit/>
          </a:bodyPr>
          <a:lstStyle/>
          <a:p>
            <a:r>
              <a:rPr lang="en-US" dirty="0" smtClean="0"/>
              <a:t>Exacerbated by </a:t>
            </a:r>
          </a:p>
          <a:p>
            <a:pPr lvl="1"/>
            <a:r>
              <a:rPr lang="en-US" dirty="0"/>
              <a:t>P</a:t>
            </a:r>
            <a:r>
              <a:rPr lang="en-US" dirty="0" smtClean="0"/>
              <a:t>oor ventilation</a:t>
            </a:r>
          </a:p>
          <a:p>
            <a:pPr lvl="1"/>
            <a:r>
              <a:rPr lang="en-US" dirty="0" smtClean="0"/>
              <a:t>Warm, humid environment</a:t>
            </a:r>
          </a:p>
          <a:p>
            <a:pPr lvl="1"/>
            <a:r>
              <a:rPr lang="en-US" dirty="0" smtClean="0"/>
              <a:t>Stress!</a:t>
            </a:r>
          </a:p>
          <a:p>
            <a:r>
              <a:rPr lang="en-US" dirty="0" smtClean="0"/>
              <a:t>Once established, curing   the infection is extremely difficult</a:t>
            </a:r>
            <a:endParaRPr lang="en-US" dirty="0"/>
          </a:p>
        </p:txBody>
      </p:sp>
      <p:pic>
        <p:nvPicPr>
          <p:cNvPr id="5" name="Picture 4" descr="tubing a gannet.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67400" y="4495800"/>
            <a:ext cx="3048000" cy="2216727"/>
          </a:xfrm>
          <a:prstGeom prst="rect">
            <a:avLst/>
          </a:prstGeom>
        </p:spPr>
      </p:pic>
      <p:pic>
        <p:nvPicPr>
          <p:cNvPr id="6" name="Picture 5" descr="asper hypha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76600" y="4800600"/>
            <a:ext cx="2159000" cy="1856740"/>
          </a:xfrm>
          <a:prstGeom prst="rect">
            <a:avLst/>
          </a:prstGeom>
        </p:spPr>
      </p:pic>
    </p:spTree>
    <p:extLst>
      <p:ext uri="{BB962C8B-B14F-4D97-AF65-F5344CB8AC3E}">
        <p14:creationId xmlns:p14="http://schemas.microsoft.com/office/powerpoint/2010/main" val="24476297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Secondary Effects: Husbandry</a:t>
            </a:r>
          </a:p>
        </p:txBody>
      </p:sp>
      <p:sp>
        <p:nvSpPr>
          <p:cNvPr id="51202" name="Rectangle 3"/>
          <p:cNvSpPr>
            <a:spLocks noGrp="1" noChangeArrowheads="1"/>
          </p:cNvSpPr>
          <p:nvPr>
            <p:ph idx="1"/>
          </p:nvPr>
        </p:nvSpPr>
        <p:spPr/>
        <p:txBody>
          <a:bodyPr/>
          <a:lstStyle/>
          <a:p>
            <a:pPr eaLnBrk="1" hangingPunct="1"/>
            <a:r>
              <a:rPr lang="en-US" dirty="0">
                <a:solidFill>
                  <a:srgbClr val="0066FF"/>
                </a:solidFill>
                <a:latin typeface="Constantia" charset="0"/>
                <a:ea typeface="ＭＳ Ｐゴシック" charset="0"/>
                <a:cs typeface="ＭＳ Ｐゴシック" charset="0"/>
              </a:rPr>
              <a:t>Anemia </a:t>
            </a:r>
            <a:endParaRPr lang="en-US" dirty="0" smtClean="0">
              <a:solidFill>
                <a:srgbClr val="0066FF"/>
              </a:solidFill>
              <a:latin typeface="Constantia" charset="0"/>
              <a:ea typeface="ＭＳ Ｐゴシック" charset="0"/>
              <a:cs typeface="ＭＳ Ｐゴシック" charset="0"/>
            </a:endParaRPr>
          </a:p>
          <a:p>
            <a:pPr eaLnBrk="1" hangingPunct="1"/>
            <a:r>
              <a:rPr lang="en-US" dirty="0" err="1" smtClean="0">
                <a:solidFill>
                  <a:srgbClr val="0066FF"/>
                </a:solidFill>
                <a:latin typeface="Constantia" charset="0"/>
                <a:ea typeface="ＭＳ Ｐゴシック" charset="0"/>
                <a:cs typeface="ＭＳ Ｐゴシック" charset="0"/>
              </a:rPr>
              <a:t>Aspergillosis</a:t>
            </a:r>
            <a:endParaRPr lang="en-US" dirty="0">
              <a:solidFill>
                <a:srgbClr val="0066FF"/>
              </a:solidFill>
              <a:latin typeface="Constantia" charset="0"/>
              <a:ea typeface="ＭＳ Ｐゴシック" charset="0"/>
              <a:cs typeface="ＭＳ Ｐゴシック" charset="0"/>
            </a:endParaRPr>
          </a:p>
          <a:p>
            <a:pPr eaLnBrk="1" hangingPunct="1"/>
            <a:r>
              <a:rPr lang="en-US" dirty="0">
                <a:latin typeface="Constantia" charset="0"/>
                <a:ea typeface="ＭＳ Ｐゴシック" charset="0"/>
                <a:cs typeface="ＭＳ Ｐゴシック" charset="0"/>
              </a:rPr>
              <a:t>Feather/fur damage</a:t>
            </a:r>
          </a:p>
        </p:txBody>
      </p:sp>
      <p:pic>
        <p:nvPicPr>
          <p:cNvPr id="5120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91200" y="2921000"/>
            <a:ext cx="2819400" cy="1933575"/>
          </a:xfrm>
          <a:prstGeom prst="rect">
            <a:avLst/>
          </a:prstGeom>
          <a:noFill/>
          <a:ln w="1905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
        <p:nvSpPr>
          <p:cNvPr id="51204" name="Text Box 6"/>
          <p:cNvSpPr txBox="1">
            <a:spLocks noChangeArrowheads="1"/>
          </p:cNvSpPr>
          <p:nvPr/>
        </p:nvSpPr>
        <p:spPr bwMode="auto">
          <a:xfrm>
            <a:off x="5364163" y="4816475"/>
            <a:ext cx="3322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2000">
                <a:latin typeface="Tahoma" charset="0"/>
              </a:rPr>
              <a:t>Soiled tail feathers</a:t>
            </a:r>
          </a:p>
        </p:txBody>
      </p:sp>
      <p:pic>
        <p:nvPicPr>
          <p:cNvPr id="51205" name="Picture 7" descr="netbottom p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4200" y="3835400"/>
            <a:ext cx="2514600" cy="2489200"/>
          </a:xfrm>
          <a:prstGeom prst="rect">
            <a:avLst/>
          </a:prstGeom>
          <a:noFill/>
          <a:ln w="1905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
        <p:nvSpPr>
          <p:cNvPr id="51206" name="Line 8"/>
          <p:cNvSpPr>
            <a:spLocks noChangeShapeType="1"/>
          </p:cNvSpPr>
          <p:nvPr/>
        </p:nvSpPr>
        <p:spPr bwMode="auto">
          <a:xfrm flipH="1" flipV="1">
            <a:off x="6654800" y="4224338"/>
            <a:ext cx="522288" cy="501650"/>
          </a:xfrm>
          <a:prstGeom prst="line">
            <a:avLst/>
          </a:prstGeom>
          <a:noFill/>
          <a:ln w="28575">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8268299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Secondary Effects: Husbandry</a:t>
            </a:r>
          </a:p>
        </p:txBody>
      </p:sp>
      <p:sp>
        <p:nvSpPr>
          <p:cNvPr id="52226" name="Rectangle 3"/>
          <p:cNvSpPr>
            <a:spLocks noGrp="1" noChangeArrowheads="1"/>
          </p:cNvSpPr>
          <p:nvPr>
            <p:ph idx="1"/>
          </p:nvPr>
        </p:nvSpPr>
        <p:spPr/>
        <p:txBody>
          <a:bodyPr/>
          <a:lstStyle/>
          <a:p>
            <a:pPr eaLnBrk="1" hangingPunct="1"/>
            <a:r>
              <a:rPr lang="en-US" dirty="0">
                <a:solidFill>
                  <a:srgbClr val="0066FF"/>
                </a:solidFill>
                <a:latin typeface="Constantia" charset="0"/>
                <a:ea typeface="ＭＳ Ｐゴシック" charset="0"/>
                <a:cs typeface="ＭＳ Ｐゴシック" charset="0"/>
              </a:rPr>
              <a:t>Anemia </a:t>
            </a:r>
            <a:endParaRPr lang="en-US" dirty="0" smtClean="0">
              <a:solidFill>
                <a:srgbClr val="0066FF"/>
              </a:solidFill>
              <a:latin typeface="Constantia" charset="0"/>
              <a:ea typeface="ＭＳ Ｐゴシック" charset="0"/>
              <a:cs typeface="ＭＳ Ｐゴシック" charset="0"/>
            </a:endParaRPr>
          </a:p>
          <a:p>
            <a:pPr eaLnBrk="1" hangingPunct="1"/>
            <a:r>
              <a:rPr lang="en-US" dirty="0" err="1" smtClean="0">
                <a:solidFill>
                  <a:srgbClr val="0066FF"/>
                </a:solidFill>
                <a:latin typeface="Constantia" charset="0"/>
                <a:ea typeface="ＭＳ Ｐゴシック" charset="0"/>
                <a:cs typeface="ＭＳ Ｐゴシック" charset="0"/>
              </a:rPr>
              <a:t>Aspergillosis</a:t>
            </a:r>
            <a:endParaRPr lang="en-US" dirty="0">
              <a:solidFill>
                <a:srgbClr val="0066FF"/>
              </a:solidFill>
              <a:latin typeface="Constantia" charset="0"/>
              <a:ea typeface="ＭＳ Ｐゴシック" charset="0"/>
              <a:cs typeface="ＭＳ Ｐゴシック" charset="0"/>
            </a:endParaRPr>
          </a:p>
          <a:p>
            <a:pPr eaLnBrk="1" hangingPunct="1"/>
            <a:r>
              <a:rPr lang="en-US" dirty="0">
                <a:solidFill>
                  <a:srgbClr val="0066FF"/>
                </a:solidFill>
                <a:latin typeface="Constantia" charset="0"/>
                <a:ea typeface="ＭＳ Ｐゴシック" charset="0"/>
                <a:cs typeface="ＭＳ Ｐゴシック" charset="0"/>
              </a:rPr>
              <a:t>Feather/fur damage</a:t>
            </a:r>
          </a:p>
          <a:p>
            <a:pPr eaLnBrk="1" hangingPunct="1"/>
            <a:r>
              <a:rPr lang="en-US" dirty="0">
                <a:latin typeface="Constantia" charset="0"/>
                <a:ea typeface="ＭＳ Ｐゴシック" charset="0"/>
                <a:cs typeface="ＭＳ Ｐゴシック" charset="0"/>
              </a:rPr>
              <a:t>Keel lesions</a:t>
            </a:r>
          </a:p>
        </p:txBody>
      </p:sp>
      <p:grpSp>
        <p:nvGrpSpPr>
          <p:cNvPr id="52227" name="Group 5"/>
          <p:cNvGrpSpPr>
            <a:grpSpLocks/>
          </p:cNvGrpSpPr>
          <p:nvPr/>
        </p:nvGrpSpPr>
        <p:grpSpPr bwMode="auto">
          <a:xfrm>
            <a:off x="5410200" y="1828800"/>
            <a:ext cx="3581400" cy="4724400"/>
            <a:chOff x="3312" y="1200"/>
            <a:chExt cx="1754" cy="2736"/>
          </a:xfrm>
        </p:grpSpPr>
        <p:pic>
          <p:nvPicPr>
            <p:cNvPr id="5222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12" y="1200"/>
              <a:ext cx="1754" cy="2736"/>
            </a:xfrm>
            <a:prstGeom prst="rect">
              <a:avLst/>
            </a:prstGeom>
            <a:noFill/>
            <a:ln w="1905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
          <p:nvSpPr>
            <p:cNvPr id="52229" name="Oval 7"/>
            <p:cNvSpPr>
              <a:spLocks noChangeArrowheads="1"/>
            </p:cNvSpPr>
            <p:nvPr/>
          </p:nvSpPr>
          <p:spPr bwMode="auto">
            <a:xfrm>
              <a:off x="3840" y="1824"/>
              <a:ext cx="720" cy="1440"/>
            </a:xfrm>
            <a:prstGeom prst="ellipse">
              <a:avLst/>
            </a:prstGeom>
            <a:noFill/>
            <a:ln w="31750">
              <a:solidFill>
                <a:srgbClr val="FFFF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grpSp>
    </p:spTree>
    <p:extLst>
      <p:ext uri="{BB962C8B-B14F-4D97-AF65-F5344CB8AC3E}">
        <p14:creationId xmlns:p14="http://schemas.microsoft.com/office/powerpoint/2010/main" val="7945020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Outline of Presentation</a:t>
            </a:r>
          </a:p>
        </p:txBody>
      </p:sp>
      <p:sp>
        <p:nvSpPr>
          <p:cNvPr id="18434" name="Rectangle 3"/>
          <p:cNvSpPr>
            <a:spLocks noGrp="1" noChangeArrowheads="1"/>
          </p:cNvSpPr>
          <p:nvPr>
            <p:ph idx="1"/>
          </p:nvPr>
        </p:nvSpPr>
        <p:spPr/>
        <p:txBody>
          <a:bodyPr/>
          <a:lstStyle/>
          <a:p>
            <a:pPr eaLnBrk="1" hangingPunct="1"/>
            <a:r>
              <a:rPr lang="en-US">
                <a:latin typeface="Constantia" charset="0"/>
                <a:ea typeface="ＭＳ Ｐゴシック" charset="0"/>
                <a:cs typeface="ＭＳ Ｐゴシック" charset="0"/>
              </a:rPr>
              <a:t>Effects of Oil on Wildlife</a:t>
            </a:r>
          </a:p>
          <a:p>
            <a:pPr eaLnBrk="1" hangingPunct="1"/>
            <a:r>
              <a:rPr lang="en-US">
                <a:latin typeface="Constantia" charset="0"/>
                <a:ea typeface="ＭＳ Ｐゴシック" charset="0"/>
                <a:cs typeface="ＭＳ Ｐゴシック" charset="0"/>
              </a:rPr>
              <a:t>OWCN Structure</a:t>
            </a:r>
          </a:p>
          <a:p>
            <a:pPr eaLnBrk="1" hangingPunct="1"/>
            <a:r>
              <a:rPr lang="en-US">
                <a:latin typeface="Constantia" charset="0"/>
                <a:ea typeface="ＭＳ Ｐゴシック" charset="0"/>
                <a:cs typeface="ＭＳ Ｐゴシック" charset="0"/>
              </a:rPr>
              <a:t>How OWCN Works Within a Spill</a:t>
            </a:r>
          </a:p>
          <a:p>
            <a:pPr eaLnBrk="1" hangingPunct="1"/>
            <a:r>
              <a:rPr lang="en-US">
                <a:latin typeface="Constantia" charset="0"/>
                <a:ea typeface="ＭＳ Ｐゴシック" charset="0"/>
                <a:cs typeface="ＭＳ Ｐゴシック" charset="0"/>
              </a:rPr>
              <a:t>Wildlife Care Procedures</a:t>
            </a:r>
          </a:p>
        </p:txBody>
      </p:sp>
      <p:pic>
        <p:nvPicPr>
          <p:cNvPr id="4" name="Picture 3" descr="WEGR on Beach.jpg"/>
          <p:cNvPicPr>
            <a:picLocks noChangeAspect="1"/>
          </p:cNvPicPr>
          <p:nvPr/>
        </p:nvPicPr>
        <p:blipFill>
          <a:blip r:embed="rId2"/>
          <a:stretch>
            <a:fillRect/>
          </a:stretch>
        </p:blipFill>
        <p:spPr>
          <a:xfrm>
            <a:off x="2057400" y="3886200"/>
            <a:ext cx="4267200" cy="2844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04252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Secondary Effects: Husbandry</a:t>
            </a:r>
          </a:p>
        </p:txBody>
      </p:sp>
      <p:sp>
        <p:nvSpPr>
          <p:cNvPr id="53250" name="Rectangle 3"/>
          <p:cNvSpPr>
            <a:spLocks noGrp="1" noChangeArrowheads="1"/>
          </p:cNvSpPr>
          <p:nvPr>
            <p:ph idx="1"/>
          </p:nvPr>
        </p:nvSpPr>
        <p:spPr/>
        <p:txBody>
          <a:bodyPr/>
          <a:lstStyle/>
          <a:p>
            <a:pPr eaLnBrk="1" hangingPunct="1"/>
            <a:r>
              <a:rPr lang="en-US" dirty="0" smtClean="0">
                <a:solidFill>
                  <a:srgbClr val="0066FF"/>
                </a:solidFill>
                <a:latin typeface="Constantia" charset="0"/>
                <a:ea typeface="ＭＳ Ｐゴシック" charset="0"/>
                <a:cs typeface="ＭＳ Ｐゴシック" charset="0"/>
              </a:rPr>
              <a:t>Anemia</a:t>
            </a:r>
            <a:endParaRPr lang="en-US" dirty="0">
              <a:solidFill>
                <a:srgbClr val="0066FF"/>
              </a:solidFill>
              <a:latin typeface="Constantia" charset="0"/>
              <a:ea typeface="ＭＳ Ｐゴシック" charset="0"/>
              <a:cs typeface="ＭＳ Ｐゴシック" charset="0"/>
            </a:endParaRPr>
          </a:p>
          <a:p>
            <a:pPr eaLnBrk="1" hangingPunct="1"/>
            <a:r>
              <a:rPr lang="en-US" dirty="0" err="1">
                <a:solidFill>
                  <a:srgbClr val="0066FF"/>
                </a:solidFill>
                <a:latin typeface="Constantia" charset="0"/>
                <a:ea typeface="ＭＳ Ｐゴシック" charset="0"/>
                <a:cs typeface="ＭＳ Ｐゴシック" charset="0"/>
              </a:rPr>
              <a:t>Aspergillosis</a:t>
            </a:r>
            <a:endParaRPr lang="en-US" dirty="0">
              <a:solidFill>
                <a:srgbClr val="0066FF"/>
              </a:solidFill>
              <a:latin typeface="Constantia" charset="0"/>
              <a:ea typeface="ＭＳ Ｐゴシック" charset="0"/>
              <a:cs typeface="ＭＳ Ｐゴシック" charset="0"/>
            </a:endParaRPr>
          </a:p>
          <a:p>
            <a:pPr eaLnBrk="1" hangingPunct="1"/>
            <a:r>
              <a:rPr lang="en-US" dirty="0">
                <a:solidFill>
                  <a:srgbClr val="0066FF"/>
                </a:solidFill>
                <a:latin typeface="Constantia" charset="0"/>
                <a:ea typeface="ＭＳ Ｐゴシック" charset="0"/>
                <a:cs typeface="ＭＳ Ｐゴシック" charset="0"/>
              </a:rPr>
              <a:t>Feather/fur damage</a:t>
            </a:r>
          </a:p>
          <a:p>
            <a:pPr eaLnBrk="1" hangingPunct="1"/>
            <a:r>
              <a:rPr lang="en-US" dirty="0">
                <a:solidFill>
                  <a:srgbClr val="0066FF"/>
                </a:solidFill>
                <a:latin typeface="Constantia" charset="0"/>
                <a:ea typeface="ＭＳ Ｐゴシック" charset="0"/>
                <a:cs typeface="ＭＳ Ｐゴシック" charset="0"/>
              </a:rPr>
              <a:t>Keel lesions</a:t>
            </a:r>
          </a:p>
          <a:p>
            <a:pPr eaLnBrk="1" hangingPunct="1"/>
            <a:r>
              <a:rPr lang="en-US" dirty="0">
                <a:latin typeface="Constantia" charset="0"/>
                <a:ea typeface="ＭＳ Ｐゴシック" charset="0"/>
                <a:cs typeface="ＭＳ Ｐゴシック" charset="0"/>
              </a:rPr>
              <a:t>Foot and hock lesions</a:t>
            </a:r>
          </a:p>
        </p:txBody>
      </p:sp>
      <p:pic>
        <p:nvPicPr>
          <p:cNvPr id="53251"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49384" y="2362201"/>
            <a:ext cx="4066016" cy="3048000"/>
          </a:xfrm>
          <a:prstGeom prst="rect">
            <a:avLst/>
          </a:prstGeom>
          <a:noFill/>
          <a:ln w="1905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1022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Secondary Effects: Husbandry</a:t>
            </a:r>
          </a:p>
        </p:txBody>
      </p:sp>
      <p:sp>
        <p:nvSpPr>
          <p:cNvPr id="54274" name="Rectangle 3"/>
          <p:cNvSpPr>
            <a:spLocks noGrp="1" noChangeArrowheads="1"/>
          </p:cNvSpPr>
          <p:nvPr>
            <p:ph idx="1"/>
          </p:nvPr>
        </p:nvSpPr>
        <p:spPr/>
        <p:txBody>
          <a:bodyPr/>
          <a:lstStyle/>
          <a:p>
            <a:pPr eaLnBrk="1" hangingPunct="1"/>
            <a:r>
              <a:rPr lang="en-US" dirty="0">
                <a:solidFill>
                  <a:srgbClr val="0066FF"/>
                </a:solidFill>
                <a:latin typeface="Constantia" charset="0"/>
                <a:ea typeface="ＭＳ Ｐゴシック" charset="0"/>
                <a:cs typeface="ＭＳ Ｐゴシック" charset="0"/>
              </a:rPr>
              <a:t>Anemia </a:t>
            </a:r>
            <a:endParaRPr lang="en-US" dirty="0" smtClean="0">
              <a:solidFill>
                <a:srgbClr val="0066FF"/>
              </a:solidFill>
              <a:latin typeface="Constantia" charset="0"/>
              <a:ea typeface="ＭＳ Ｐゴシック" charset="0"/>
              <a:cs typeface="ＭＳ Ｐゴシック" charset="0"/>
            </a:endParaRPr>
          </a:p>
          <a:p>
            <a:pPr eaLnBrk="1" hangingPunct="1"/>
            <a:r>
              <a:rPr lang="en-US" dirty="0" err="1" smtClean="0">
                <a:solidFill>
                  <a:srgbClr val="0066FF"/>
                </a:solidFill>
                <a:latin typeface="Constantia" charset="0"/>
                <a:ea typeface="ＭＳ Ｐゴシック" charset="0"/>
                <a:cs typeface="ＭＳ Ｐゴシック" charset="0"/>
              </a:rPr>
              <a:t>Aspergillosis</a:t>
            </a:r>
            <a:endParaRPr lang="en-US" dirty="0">
              <a:solidFill>
                <a:srgbClr val="0066FF"/>
              </a:solidFill>
              <a:latin typeface="Constantia" charset="0"/>
              <a:ea typeface="ＭＳ Ｐゴシック" charset="0"/>
              <a:cs typeface="ＭＳ Ｐゴシック" charset="0"/>
            </a:endParaRPr>
          </a:p>
          <a:p>
            <a:pPr eaLnBrk="1" hangingPunct="1"/>
            <a:r>
              <a:rPr lang="en-US" dirty="0">
                <a:solidFill>
                  <a:srgbClr val="0066FF"/>
                </a:solidFill>
                <a:latin typeface="Constantia" charset="0"/>
                <a:ea typeface="ＭＳ Ｐゴシック" charset="0"/>
                <a:cs typeface="ＭＳ Ｐゴシック" charset="0"/>
              </a:rPr>
              <a:t>Feather/fur damage</a:t>
            </a:r>
          </a:p>
          <a:p>
            <a:pPr eaLnBrk="1" hangingPunct="1"/>
            <a:r>
              <a:rPr lang="en-US" dirty="0">
                <a:solidFill>
                  <a:srgbClr val="0066FF"/>
                </a:solidFill>
                <a:latin typeface="Constantia" charset="0"/>
                <a:ea typeface="ＭＳ Ｐゴシック" charset="0"/>
                <a:cs typeface="ＭＳ Ｐゴシック" charset="0"/>
              </a:rPr>
              <a:t>Keel lesions</a:t>
            </a:r>
          </a:p>
          <a:p>
            <a:pPr eaLnBrk="1" hangingPunct="1"/>
            <a:r>
              <a:rPr lang="en-US" dirty="0" err="1">
                <a:solidFill>
                  <a:srgbClr val="0066FF"/>
                </a:solidFill>
                <a:latin typeface="Constantia" charset="0"/>
                <a:ea typeface="ＭＳ Ｐゴシック" charset="0"/>
                <a:cs typeface="ＭＳ Ｐゴシック" charset="0"/>
              </a:rPr>
              <a:t>Bumblefoot</a:t>
            </a:r>
            <a:endParaRPr lang="en-US" dirty="0">
              <a:solidFill>
                <a:srgbClr val="0066FF"/>
              </a:solidFill>
              <a:latin typeface="Constantia" charset="0"/>
              <a:ea typeface="ＭＳ Ｐゴシック" charset="0"/>
              <a:cs typeface="ＭＳ Ｐゴシック" charset="0"/>
            </a:endParaRPr>
          </a:p>
          <a:p>
            <a:pPr eaLnBrk="1" hangingPunct="1"/>
            <a:r>
              <a:rPr lang="en-US" dirty="0">
                <a:latin typeface="Constantia" charset="0"/>
                <a:ea typeface="ＭＳ Ｐゴシック" charset="0"/>
                <a:cs typeface="ＭＳ Ｐゴシック" charset="0"/>
              </a:rPr>
              <a:t>Feather impaction</a:t>
            </a:r>
          </a:p>
        </p:txBody>
      </p:sp>
      <p:pic>
        <p:nvPicPr>
          <p:cNvPr id="5427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133600"/>
            <a:ext cx="4333875" cy="2667000"/>
          </a:xfrm>
          <a:prstGeom prst="rect">
            <a:avLst/>
          </a:prstGeom>
          <a:noFill/>
          <a:ln w="1905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0385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Ultimate result</a:t>
            </a:r>
            <a:endParaRPr lang="en-US" dirty="0"/>
          </a:p>
        </p:txBody>
      </p:sp>
      <p:sp>
        <p:nvSpPr>
          <p:cNvPr id="3" name="Content Placeholder 2"/>
          <p:cNvSpPr>
            <a:spLocks noGrp="1"/>
          </p:cNvSpPr>
          <p:nvPr>
            <p:ph idx="1"/>
          </p:nvPr>
        </p:nvSpPr>
        <p:spPr/>
        <p:txBody>
          <a:bodyPr/>
          <a:lstStyle/>
          <a:p>
            <a:r>
              <a:rPr lang="en-US" dirty="0" smtClean="0"/>
              <a:t>Debilitation and death</a:t>
            </a:r>
          </a:p>
          <a:p>
            <a:endParaRPr lang="en-US" dirty="0"/>
          </a:p>
        </p:txBody>
      </p:sp>
      <p:pic>
        <p:nvPicPr>
          <p:cNvPr id="4" name="Picture 3" descr="deadbirdsfromoil.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267200" y="2895600"/>
            <a:ext cx="4739569" cy="2819400"/>
          </a:xfrm>
          <a:prstGeom prst="rect">
            <a:avLst/>
          </a:prstGeom>
        </p:spPr>
      </p:pic>
      <p:pic>
        <p:nvPicPr>
          <p:cNvPr id="5" name="Picture 4" descr="oiled-bird-south-korea.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28600" y="2438400"/>
            <a:ext cx="3886200" cy="3276600"/>
          </a:xfrm>
          <a:prstGeom prst="rect">
            <a:avLst/>
          </a:prstGeom>
        </p:spPr>
      </p:pic>
    </p:spTree>
    <p:extLst>
      <p:ext uri="{BB962C8B-B14F-4D97-AF65-F5344CB8AC3E}">
        <p14:creationId xmlns:p14="http://schemas.microsoft.com/office/powerpoint/2010/main" val="203149994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5"/>
          <p:cNvSpPr>
            <a:spLocks noGrp="1" noChangeArrowheads="1"/>
          </p:cNvSpPr>
          <p:nvPr>
            <p:ph type="title"/>
          </p:nvPr>
        </p:nvSpPr>
        <p:spPr/>
        <p:txBody>
          <a:bodyPr/>
          <a:lstStyle/>
          <a:p>
            <a:r>
              <a:rPr lang="en-US">
                <a:latin typeface="Calibri" charset="0"/>
                <a:ea typeface="ＭＳ Ｐゴシック" charset="0"/>
                <a:cs typeface="ＭＳ Ｐゴシック" charset="0"/>
              </a:rPr>
              <a:t>What Impacts Survival?</a:t>
            </a:r>
          </a:p>
        </p:txBody>
      </p:sp>
      <p:sp>
        <p:nvSpPr>
          <p:cNvPr id="25603" name="Content Placeholder 8"/>
          <p:cNvSpPr>
            <a:spLocks noGrp="1"/>
          </p:cNvSpPr>
          <p:nvPr>
            <p:ph idx="1"/>
          </p:nvPr>
        </p:nvSpPr>
        <p:spPr/>
        <p:txBody>
          <a:bodyPr/>
          <a:lstStyle/>
          <a:p>
            <a:r>
              <a:rPr lang="en-US">
                <a:latin typeface="Constantia" charset="0"/>
                <a:ea typeface="ＭＳ Ｐゴシック" charset="0"/>
                <a:cs typeface="ＭＳ Ｐゴシック" charset="0"/>
              </a:rPr>
              <a:t>Product spilled</a:t>
            </a:r>
          </a:p>
          <a:p>
            <a:r>
              <a:rPr lang="en-US">
                <a:latin typeface="Constantia" charset="0"/>
                <a:ea typeface="ＭＳ Ｐゴシック" charset="0"/>
                <a:cs typeface="ＭＳ Ｐゴシック" charset="0"/>
              </a:rPr>
              <a:t>Species affected</a:t>
            </a:r>
          </a:p>
          <a:p>
            <a:r>
              <a:rPr lang="en-US">
                <a:latin typeface="Constantia" charset="0"/>
                <a:ea typeface="ＭＳ Ｐゴシック" charset="0"/>
                <a:cs typeface="ＭＳ Ｐゴシック" charset="0"/>
              </a:rPr>
              <a:t>Weather</a:t>
            </a:r>
          </a:p>
          <a:p>
            <a:r>
              <a:rPr lang="en-US">
                <a:latin typeface="Constantia" charset="0"/>
                <a:ea typeface="ＭＳ Ｐゴシック" charset="0"/>
                <a:cs typeface="ＭＳ Ｐゴシック" charset="0"/>
              </a:rPr>
              <a:t>Animal condition/season</a:t>
            </a:r>
          </a:p>
          <a:p>
            <a:r>
              <a:rPr lang="en-US">
                <a:latin typeface="Constantia" charset="0"/>
                <a:ea typeface="ＭＳ Ｐゴシック" charset="0"/>
                <a:cs typeface="ＭＳ Ｐゴシック" charset="0"/>
              </a:rPr>
              <a:t>Speed of capture </a:t>
            </a:r>
          </a:p>
          <a:p>
            <a:r>
              <a:rPr lang="en-US">
                <a:latin typeface="Constantia" charset="0"/>
                <a:ea typeface="ＭＳ Ｐゴシック" charset="0"/>
                <a:cs typeface="ＭＳ Ｐゴシック" charset="0"/>
              </a:rPr>
              <a:t>Facility availability</a:t>
            </a:r>
          </a:p>
          <a:p>
            <a:r>
              <a:rPr lang="en-US">
                <a:latin typeface="Constantia" charset="0"/>
                <a:ea typeface="ＭＳ Ｐゴシック" charset="0"/>
                <a:cs typeface="ＭＳ Ｐゴシック" charset="0"/>
              </a:rPr>
              <a:t>Trained personnel and preparation</a:t>
            </a:r>
          </a:p>
        </p:txBody>
      </p:sp>
      <p:pic>
        <p:nvPicPr>
          <p:cNvPr id="30724" name="Picture 5" descr="SF Bay spill photo#473B668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400" y="2133600"/>
            <a:ext cx="3401122" cy="228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895430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25603">
                                            <p:txEl>
                                              <p:pRg st="0" end="0"/>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500" fill="hold"/>
                                        <p:tgtEl>
                                          <p:spTgt spid="25603">
                                            <p:txEl>
                                              <p:pRg st="1" end="1"/>
                                            </p:txEl>
                                          </p:spTgt>
                                        </p:tgtEl>
                                        <p:attrNameLst>
                                          <p:attrName>style.color</p:attrName>
                                        </p:attrNameLst>
                                      </p:cBhvr>
                                      <p:to>
                                        <a:schemeClr val="accent2"/>
                                      </p:to>
                                    </p:animClr>
                                  </p:childTnLst>
                                </p:cTn>
                              </p:par>
                              <p:par>
                                <p:cTn id="9" presetID="3" presetClass="emph" presetSubtype="2" fill="hold" nodeType="withEffect">
                                  <p:stCondLst>
                                    <p:cond delay="0"/>
                                  </p:stCondLst>
                                  <p:childTnLst>
                                    <p:animClr clrSpc="rgb" dir="cw">
                                      <p:cBhvr override="childStyle">
                                        <p:cTn id="10" dur="500" fill="hold"/>
                                        <p:tgtEl>
                                          <p:spTgt spid="25603">
                                            <p:txEl>
                                              <p:pRg st="2" end="2"/>
                                            </p:txEl>
                                          </p:spTgt>
                                        </p:tgtEl>
                                        <p:attrNameLst>
                                          <p:attrName>style.color</p:attrName>
                                        </p:attrNameLst>
                                      </p:cBhvr>
                                      <p:to>
                                        <a:schemeClr val="accent2"/>
                                      </p:to>
                                    </p:animClr>
                                  </p:childTnLst>
                                </p:cTn>
                              </p:par>
                              <p:par>
                                <p:cTn id="11" presetID="3" presetClass="emph" presetSubtype="2" fill="hold" nodeType="withEffect">
                                  <p:stCondLst>
                                    <p:cond delay="0"/>
                                  </p:stCondLst>
                                  <p:childTnLst>
                                    <p:animClr clrSpc="rgb" dir="cw">
                                      <p:cBhvr override="childStyle">
                                        <p:cTn id="12" dur="500" fill="hold"/>
                                        <p:tgtEl>
                                          <p:spTgt spid="25603">
                                            <p:txEl>
                                              <p:pRg st="3" end="3"/>
                                            </p:txEl>
                                          </p:spTgt>
                                        </p:tgtEl>
                                        <p:attrNameLst>
                                          <p:attrName>style.color</p:attrName>
                                        </p:attrNameLst>
                                      </p:cBhvr>
                                      <p:to>
                                        <a:schemeClr val="accent2"/>
                                      </p:to>
                                    </p:animClr>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25603">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5603">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56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313613" cy="868362"/>
          </a:xfrm>
        </p:spPr>
        <p:txBody>
          <a:bodyPr/>
          <a:lstStyle/>
          <a:p>
            <a:r>
              <a:rPr lang="en-US" dirty="0" smtClean="0">
                <a:solidFill>
                  <a:srgbClr val="F0AD00"/>
                </a:solidFill>
              </a:rPr>
              <a:t>Exxon Valdez Oil Spill (EVOS)</a:t>
            </a:r>
            <a:endParaRPr lang="en-US" dirty="0">
              <a:solidFill>
                <a:srgbClr val="F0AD00"/>
              </a:solidFill>
            </a:endParaRPr>
          </a:p>
        </p:txBody>
      </p:sp>
      <p:pic>
        <p:nvPicPr>
          <p:cNvPr id="6" name="Picture 5"/>
          <p:cNvPicPr>
            <a:picLocks noChangeAspect="1"/>
          </p:cNvPicPr>
          <p:nvPr/>
        </p:nvPicPr>
        <p:blipFill>
          <a:blip r:embed="rId2"/>
          <a:stretch>
            <a:fillRect/>
          </a:stretch>
        </p:blipFill>
        <p:spPr>
          <a:xfrm>
            <a:off x="1371600" y="1752600"/>
            <a:ext cx="5588000" cy="4191000"/>
          </a:xfrm>
          <a:prstGeom prst="rect">
            <a:avLst/>
          </a:prstGeom>
        </p:spPr>
      </p:pic>
      <p:pic>
        <p:nvPicPr>
          <p:cNvPr id="7" name="Picture 6"/>
          <p:cNvPicPr>
            <a:picLocks noChangeAspect="1"/>
          </p:cNvPicPr>
          <p:nvPr/>
        </p:nvPicPr>
        <p:blipFill>
          <a:blip r:embed="rId3"/>
          <a:stretch>
            <a:fillRect/>
          </a:stretch>
        </p:blipFill>
        <p:spPr>
          <a:xfrm>
            <a:off x="990600" y="1600200"/>
            <a:ext cx="4071180" cy="3429000"/>
          </a:xfrm>
          <a:prstGeom prst="rect">
            <a:avLst/>
          </a:prstGeom>
        </p:spPr>
      </p:pic>
      <p:pic>
        <p:nvPicPr>
          <p:cNvPr id="9" name="Picture 8"/>
          <p:cNvPicPr>
            <a:picLocks noChangeAspect="1"/>
          </p:cNvPicPr>
          <p:nvPr/>
        </p:nvPicPr>
        <p:blipFill>
          <a:blip r:embed="rId4"/>
          <a:stretch>
            <a:fillRect/>
          </a:stretch>
        </p:blipFill>
        <p:spPr>
          <a:xfrm>
            <a:off x="2514600" y="1752600"/>
            <a:ext cx="5854700" cy="4279900"/>
          </a:xfrm>
          <a:prstGeom prst="rect">
            <a:avLst/>
          </a:prstGeom>
        </p:spPr>
      </p:pic>
      <p:pic>
        <p:nvPicPr>
          <p:cNvPr id="10" name="Picture 9"/>
          <p:cNvPicPr>
            <a:picLocks noChangeAspect="1"/>
          </p:cNvPicPr>
          <p:nvPr/>
        </p:nvPicPr>
        <p:blipFill>
          <a:blip r:embed="rId5"/>
          <a:stretch>
            <a:fillRect/>
          </a:stretch>
        </p:blipFill>
        <p:spPr>
          <a:xfrm>
            <a:off x="1143000" y="1752600"/>
            <a:ext cx="5715000" cy="4089400"/>
          </a:xfrm>
          <a:prstGeom prst="rect">
            <a:avLst/>
          </a:prstGeom>
        </p:spPr>
      </p:pic>
    </p:spTree>
    <p:extLst>
      <p:ext uri="{BB962C8B-B14F-4D97-AF65-F5344CB8AC3E}">
        <p14:creationId xmlns:p14="http://schemas.microsoft.com/office/powerpoint/2010/main" val="4224689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EVOS Salient Points</a:t>
            </a:r>
            <a:endParaRPr lang="en-US" dirty="0">
              <a:solidFill>
                <a:schemeClr val="accent1"/>
              </a:solidFill>
            </a:endParaRPr>
          </a:p>
        </p:txBody>
      </p:sp>
      <p:sp>
        <p:nvSpPr>
          <p:cNvPr id="3" name="Content Placeholder 2"/>
          <p:cNvSpPr>
            <a:spLocks noGrp="1"/>
          </p:cNvSpPr>
          <p:nvPr>
            <p:ph idx="1"/>
          </p:nvPr>
        </p:nvSpPr>
        <p:spPr/>
        <p:txBody>
          <a:bodyPr/>
          <a:lstStyle/>
          <a:p>
            <a:r>
              <a:rPr lang="en-US" dirty="0" smtClean="0"/>
              <a:t>Lack of adequate resources</a:t>
            </a:r>
          </a:p>
          <a:p>
            <a:endParaRPr lang="en-US" dirty="0" smtClean="0"/>
          </a:p>
          <a:p>
            <a:r>
              <a:rPr lang="en-US" dirty="0" smtClean="0"/>
              <a:t>Remote location</a:t>
            </a:r>
          </a:p>
          <a:p>
            <a:endParaRPr lang="en-US" dirty="0" smtClean="0"/>
          </a:p>
          <a:p>
            <a:r>
              <a:rPr lang="en-US" dirty="0" smtClean="0"/>
              <a:t>Diversity and quantity of wildlife</a:t>
            </a:r>
            <a:endParaRPr lang="en-US" dirty="0"/>
          </a:p>
        </p:txBody>
      </p:sp>
    </p:spTree>
    <p:extLst>
      <p:ext uri="{BB962C8B-B14F-4D97-AF65-F5344CB8AC3E}">
        <p14:creationId xmlns:p14="http://schemas.microsoft.com/office/powerpoint/2010/main" val="10989720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Rot="1" noChangeArrowheads="1"/>
          </p:cNvSpPr>
          <p:nvPr>
            <p:ph type="title"/>
          </p:nvPr>
        </p:nvSpPr>
        <p:spPr/>
        <p:txBody>
          <a:bodyPr/>
          <a:lstStyle/>
          <a:p>
            <a:r>
              <a:rPr lang="en-US" dirty="0" smtClean="0">
                <a:solidFill>
                  <a:schemeClr val="accent1"/>
                </a:solidFill>
                <a:ea typeface="ＭＳ Ｐゴシック" charset="-128"/>
                <a:cs typeface="ＭＳ Ｐゴシック" charset="-128"/>
              </a:rPr>
              <a:t>EVOS Wildlife Impacts</a:t>
            </a:r>
            <a:endParaRPr lang="en-US" dirty="0">
              <a:solidFill>
                <a:schemeClr val="accent1"/>
              </a:solidFill>
              <a:ea typeface="ＭＳ Ｐゴシック" charset="-128"/>
              <a:cs typeface="ＭＳ Ｐゴシック" charset="-128"/>
            </a:endParaRPr>
          </a:p>
        </p:txBody>
      </p:sp>
      <p:sp>
        <p:nvSpPr>
          <p:cNvPr id="10" name="Content Placeholder 9"/>
          <p:cNvSpPr>
            <a:spLocks noGrp="1"/>
          </p:cNvSpPr>
          <p:nvPr>
            <p:ph idx="1"/>
          </p:nvPr>
        </p:nvSpPr>
        <p:spPr>
          <a:xfrm>
            <a:off x="381000" y="2133600"/>
            <a:ext cx="7313613" cy="4056062"/>
          </a:xfrm>
        </p:spPr>
        <p:txBody>
          <a:bodyPr/>
          <a:lstStyle/>
          <a:p>
            <a:r>
              <a:rPr lang="en-US" sz="3200" dirty="0" smtClean="0"/>
              <a:t>Estimated </a:t>
            </a:r>
            <a:r>
              <a:rPr lang="en-US" sz="3200" dirty="0"/>
              <a:t>impacts:</a:t>
            </a:r>
          </a:p>
          <a:p>
            <a:pPr lvl="2"/>
            <a:r>
              <a:rPr lang="en-US" sz="3200" dirty="0">
                <a:ea typeface="ＭＳ Ｐゴシック" charset="-128"/>
              </a:rPr>
              <a:t>250,000 seabirds</a:t>
            </a:r>
          </a:p>
          <a:p>
            <a:pPr lvl="2"/>
            <a:r>
              <a:rPr lang="en-US" sz="3200" dirty="0">
                <a:ea typeface="ＭＳ Ｐゴシック" charset="-128"/>
              </a:rPr>
              <a:t>2,800 sea otters</a:t>
            </a:r>
          </a:p>
          <a:p>
            <a:pPr lvl="2"/>
            <a:r>
              <a:rPr lang="en-US" sz="3200" dirty="0">
                <a:ea typeface="ＭＳ Ｐゴシック" charset="-128"/>
              </a:rPr>
              <a:t>300 harbor seals</a:t>
            </a:r>
          </a:p>
          <a:p>
            <a:pPr lvl="2"/>
            <a:r>
              <a:rPr lang="en-US" sz="3200" dirty="0">
                <a:ea typeface="ＭＳ Ｐゴシック" charset="-128"/>
              </a:rPr>
              <a:t>22 killer whales</a:t>
            </a:r>
            <a:r>
              <a:rPr lang="en-US" dirty="0">
                <a:ea typeface="ＭＳ Ｐゴシック" charset="-128"/>
              </a:rPr>
              <a:t> </a:t>
            </a:r>
          </a:p>
        </p:txBody>
      </p:sp>
      <p:pic>
        <p:nvPicPr>
          <p:cNvPr id="2" name="Picture 1"/>
          <p:cNvPicPr>
            <a:picLocks noChangeAspect="1"/>
          </p:cNvPicPr>
          <p:nvPr/>
        </p:nvPicPr>
        <p:blipFill>
          <a:blip r:embed="rId3"/>
          <a:stretch>
            <a:fillRect/>
          </a:stretch>
        </p:blipFill>
        <p:spPr>
          <a:xfrm>
            <a:off x="4724400" y="2514599"/>
            <a:ext cx="4098365" cy="2985951"/>
          </a:xfrm>
          <a:prstGeom prst="rect">
            <a:avLst/>
          </a:prstGeom>
          <a:ln>
            <a:noFill/>
          </a:ln>
          <a:effectLst>
            <a:softEdge rad="112500"/>
          </a:effectLst>
        </p:spPr>
      </p:pic>
    </p:spTree>
    <p:extLst>
      <p:ext uri="{BB962C8B-B14F-4D97-AF65-F5344CB8AC3E}">
        <p14:creationId xmlns:p14="http://schemas.microsoft.com/office/powerpoint/2010/main" val="3492470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2600" y="1524000"/>
            <a:ext cx="5410200" cy="4639934"/>
          </a:xfrm>
          <a:prstGeom prst="rect">
            <a:avLst/>
          </a:prstGeom>
        </p:spPr>
      </p:pic>
      <p:sp>
        <p:nvSpPr>
          <p:cNvPr id="2" name="Title 1"/>
          <p:cNvSpPr>
            <a:spLocks noGrp="1"/>
          </p:cNvSpPr>
          <p:nvPr>
            <p:ph type="title"/>
          </p:nvPr>
        </p:nvSpPr>
        <p:spPr>
          <a:xfrm>
            <a:off x="381000" y="228600"/>
            <a:ext cx="7313613" cy="868362"/>
          </a:xfrm>
        </p:spPr>
        <p:txBody>
          <a:bodyPr/>
          <a:lstStyle/>
          <a:p>
            <a:r>
              <a:rPr lang="en-US" dirty="0" smtClean="0">
                <a:solidFill>
                  <a:srgbClr val="F0AD00"/>
                </a:solidFill>
              </a:rPr>
              <a:t>American Trader Oil Spill</a:t>
            </a:r>
            <a:endParaRPr lang="en-US" dirty="0">
              <a:solidFill>
                <a:srgbClr val="F0AD00"/>
              </a:solidFill>
            </a:endParaRPr>
          </a:p>
        </p:txBody>
      </p:sp>
      <p:pic>
        <p:nvPicPr>
          <p:cNvPr id="5" name="Picture 4"/>
          <p:cNvPicPr>
            <a:picLocks noChangeAspect="1"/>
          </p:cNvPicPr>
          <p:nvPr/>
        </p:nvPicPr>
        <p:blipFill>
          <a:blip r:embed="rId3"/>
          <a:stretch>
            <a:fillRect/>
          </a:stretch>
        </p:blipFill>
        <p:spPr>
          <a:xfrm>
            <a:off x="1828800" y="1524000"/>
            <a:ext cx="5257800" cy="4639236"/>
          </a:xfrm>
          <a:prstGeom prst="rect">
            <a:avLst/>
          </a:prstGeom>
        </p:spPr>
      </p:pic>
    </p:spTree>
    <p:extLst>
      <p:ext uri="{BB962C8B-B14F-4D97-AF65-F5344CB8AC3E}">
        <p14:creationId xmlns:p14="http://schemas.microsoft.com/office/powerpoint/2010/main" val="3805666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charset="2"/>
              <a:buChar char="§"/>
            </a:pPr>
            <a:r>
              <a:rPr lang="en-US" dirty="0" smtClean="0"/>
              <a:t>Feb. 7, 1990</a:t>
            </a:r>
          </a:p>
          <a:p>
            <a:pPr>
              <a:buFont typeface="Wingdings" charset="2"/>
              <a:buChar char="§"/>
            </a:pPr>
            <a:endParaRPr lang="en-US" dirty="0" smtClean="0"/>
          </a:p>
          <a:p>
            <a:pPr>
              <a:buFont typeface="Wingdings" charset="2"/>
              <a:buChar char="§"/>
            </a:pPr>
            <a:r>
              <a:rPr lang="en-US" dirty="0" smtClean="0"/>
              <a:t>400,000 gal crude oil</a:t>
            </a:r>
          </a:p>
          <a:p>
            <a:pPr>
              <a:buFont typeface="Wingdings" charset="2"/>
              <a:buChar char="§"/>
            </a:pPr>
            <a:endParaRPr lang="en-US" dirty="0" smtClean="0"/>
          </a:p>
          <a:p>
            <a:pPr>
              <a:buFont typeface="Wingdings" charset="2"/>
              <a:buChar char="§"/>
            </a:pPr>
            <a:r>
              <a:rPr lang="en-US" dirty="0"/>
              <a:t>600 rescued, rehabilitated, released</a:t>
            </a:r>
          </a:p>
          <a:p>
            <a:pPr>
              <a:buFont typeface="Wingdings" charset="2"/>
              <a:buChar char="§"/>
            </a:pPr>
            <a:endParaRPr lang="en-US" dirty="0" smtClean="0"/>
          </a:p>
          <a:p>
            <a:pPr>
              <a:buFont typeface="Wingdings" charset="2"/>
              <a:buChar char="§"/>
            </a:pPr>
            <a:r>
              <a:rPr lang="en-US" dirty="0" smtClean="0"/>
              <a:t>3,000-4,000 birds killed</a:t>
            </a:r>
          </a:p>
          <a:p>
            <a:pPr>
              <a:buFont typeface="Wingdings" charset="2"/>
              <a:buChar char="§"/>
            </a:pPr>
            <a:endParaRPr lang="en-US" dirty="0" smtClean="0"/>
          </a:p>
        </p:txBody>
      </p:sp>
      <p:sp>
        <p:nvSpPr>
          <p:cNvPr id="6" name="Title 1"/>
          <p:cNvSpPr txBox="1">
            <a:spLocks/>
          </p:cNvSpPr>
          <p:nvPr/>
        </p:nvSpPr>
        <p:spPr>
          <a:xfrm>
            <a:off x="381000" y="304800"/>
            <a:ext cx="7313613" cy="8683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dirty="0" smtClean="0">
                <a:solidFill>
                  <a:srgbClr val="F0AD00"/>
                </a:solidFill>
              </a:rPr>
              <a:t>American Trader Oil Spill</a:t>
            </a:r>
            <a:endParaRPr lang="en-US" dirty="0">
              <a:solidFill>
                <a:srgbClr val="F0AD00"/>
              </a:solidFill>
            </a:endParaRPr>
          </a:p>
        </p:txBody>
      </p:sp>
    </p:spTree>
    <p:extLst>
      <p:ext uri="{BB962C8B-B14F-4D97-AF65-F5344CB8AC3E}">
        <p14:creationId xmlns:p14="http://schemas.microsoft.com/office/powerpoint/2010/main" val="342587319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n-US" dirty="0" smtClean="0">
                <a:solidFill>
                  <a:srgbClr val="F0AD00"/>
                </a:solidFill>
              </a:rPr>
              <a:t>Wildlife Legislation - </a:t>
            </a:r>
            <a:r>
              <a:rPr lang="en-US" b="0" i="1" dirty="0" smtClean="0">
                <a:solidFill>
                  <a:srgbClr val="F0AD00"/>
                </a:solidFill>
              </a:rPr>
              <a:t>Federal</a:t>
            </a:r>
          </a:p>
        </p:txBody>
      </p:sp>
      <p:sp>
        <p:nvSpPr>
          <p:cNvPr id="431107" name="Rectangle 3"/>
          <p:cNvSpPr>
            <a:spLocks noGrp="1" noChangeArrowheads="1"/>
          </p:cNvSpPr>
          <p:nvPr>
            <p:ph idx="1"/>
          </p:nvPr>
        </p:nvSpPr>
        <p:spPr/>
        <p:txBody>
          <a:bodyPr>
            <a:normAutofit/>
          </a:bodyPr>
          <a:lstStyle/>
          <a:p>
            <a:pPr>
              <a:buFont typeface="Wingdings" charset="2"/>
              <a:buChar char="Ø"/>
            </a:pPr>
            <a:r>
              <a:rPr lang="en-US" b="1" dirty="0" smtClean="0"/>
              <a:t>Oil Pollution Act of 1990 (</a:t>
            </a:r>
            <a:r>
              <a:rPr lang="en-US" dirty="0" smtClean="0"/>
              <a:t>OPA90):</a:t>
            </a:r>
          </a:p>
          <a:p>
            <a:endParaRPr lang="en-US" dirty="0" smtClean="0"/>
          </a:p>
          <a:p>
            <a:pPr lvl="1"/>
            <a:r>
              <a:rPr lang="en-US" dirty="0" smtClean="0"/>
              <a:t>“… Provide for a specific…wildlife response plan…to minimize disruptions to…wildlife and their habitat.”</a:t>
            </a:r>
          </a:p>
        </p:txBody>
      </p:sp>
      <p:pic>
        <p:nvPicPr>
          <p:cNvPr id="3076" name="Picture 5" descr="ottsm01"/>
          <p:cNvPicPr>
            <a:picLocks noChangeAspect="1" noChangeArrowheads="1"/>
          </p:cNvPicPr>
          <p:nvPr/>
        </p:nvPicPr>
        <p:blipFill>
          <a:blip r:embed="rId3"/>
          <a:srcRect/>
          <a:stretch>
            <a:fillRect/>
          </a:stretch>
        </p:blipFill>
        <p:spPr bwMode="auto">
          <a:xfrm>
            <a:off x="3581400" y="4114800"/>
            <a:ext cx="1905000" cy="1682510"/>
          </a:xfrm>
          <a:prstGeom prst="rect">
            <a:avLst/>
          </a:prstGeom>
          <a:noFill/>
          <a:ln w="9525">
            <a:solidFill>
              <a:schemeClr val="tx1"/>
            </a:solid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11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rrowheads="1"/>
          </p:cNvSpPr>
          <p:nvPr>
            <p:ph type="title"/>
          </p:nvPr>
        </p:nvSpPr>
        <p:spPr/>
        <p:txBody>
          <a:bodyPr/>
          <a:lstStyle/>
          <a:p>
            <a:r>
              <a:rPr lang="en-US">
                <a:latin typeface="Calibri" charset="0"/>
                <a:ea typeface="ＭＳ Ｐゴシック" charset="0"/>
                <a:cs typeface="ＭＳ Ｐゴシック" charset="0"/>
              </a:rPr>
              <a:t>Types of Contaminants</a:t>
            </a:r>
          </a:p>
        </p:txBody>
      </p:sp>
      <p:sp>
        <p:nvSpPr>
          <p:cNvPr id="19458" name="Rectangle 3"/>
          <p:cNvSpPr>
            <a:spLocks noGrp="1" noRot="1" noChangeArrowheads="1"/>
          </p:cNvSpPr>
          <p:nvPr>
            <p:ph type="body" idx="1"/>
          </p:nvPr>
        </p:nvSpPr>
        <p:spPr/>
        <p:txBody>
          <a:bodyPr/>
          <a:lstStyle/>
          <a:p>
            <a:r>
              <a:rPr lang="en-US">
                <a:latin typeface="Constantia" charset="0"/>
                <a:ea typeface="ＭＳ Ｐゴシック" charset="0"/>
                <a:cs typeface="ＭＳ Ｐゴシック" charset="0"/>
              </a:rPr>
              <a:t>Petroleum Oils</a:t>
            </a:r>
          </a:p>
          <a:p>
            <a:r>
              <a:rPr lang="en-US">
                <a:latin typeface="Constantia" charset="0"/>
                <a:ea typeface="ＭＳ Ｐゴシック" charset="0"/>
                <a:cs typeface="ＭＳ Ｐゴシック" charset="0"/>
              </a:rPr>
              <a:t>Hydrogenated Oils</a:t>
            </a:r>
          </a:p>
          <a:p>
            <a:pPr lvl="1"/>
            <a:r>
              <a:rPr lang="en-US">
                <a:latin typeface="Constantia" charset="0"/>
                <a:ea typeface="ＭＳ Ｐゴシック" charset="0"/>
              </a:rPr>
              <a:t>Fish oils</a:t>
            </a:r>
          </a:p>
          <a:p>
            <a:pPr lvl="1"/>
            <a:r>
              <a:rPr lang="en-US">
                <a:latin typeface="Constantia" charset="0"/>
                <a:ea typeface="ＭＳ Ｐゴシック" charset="0"/>
              </a:rPr>
              <a:t>Vegetable oils</a:t>
            </a:r>
          </a:p>
          <a:p>
            <a:r>
              <a:rPr lang="en-US">
                <a:latin typeface="Constantia" charset="0"/>
                <a:ea typeface="ＭＳ Ｐゴシック" charset="0"/>
                <a:cs typeface="ＭＳ Ｐゴシック" charset="0"/>
              </a:rPr>
              <a:t>Other compounds</a:t>
            </a:r>
          </a:p>
          <a:p>
            <a:pPr lvl="1"/>
            <a:r>
              <a:rPr lang="ja-JP" altLang="en-US">
                <a:latin typeface="Constantia" charset="0"/>
                <a:ea typeface="ＭＳ Ｐゴシック" charset="0"/>
              </a:rPr>
              <a:t>“</a:t>
            </a:r>
            <a:r>
              <a:rPr lang="en-US" altLang="ja-JP">
                <a:latin typeface="Constantia" charset="0"/>
                <a:ea typeface="ＭＳ Ｐゴシック" charset="0"/>
              </a:rPr>
              <a:t>Cheetos</a:t>
            </a:r>
            <a:r>
              <a:rPr lang="ja-JP" altLang="en-US">
                <a:latin typeface="Constantia" charset="0"/>
                <a:ea typeface="ＭＳ Ｐゴシック" charset="0"/>
              </a:rPr>
              <a:t>”</a:t>
            </a:r>
            <a:r>
              <a:rPr lang="en-US" altLang="ja-JP">
                <a:latin typeface="Constantia" charset="0"/>
                <a:ea typeface="ＭＳ Ｐゴシック" charset="0"/>
              </a:rPr>
              <a:t> cheese</a:t>
            </a:r>
          </a:p>
          <a:p>
            <a:pPr lvl="1"/>
            <a:r>
              <a:rPr lang="en-US">
                <a:latin typeface="Constantia" charset="0"/>
                <a:ea typeface="ＭＳ Ｐゴシック" charset="0"/>
              </a:rPr>
              <a:t>Algae</a:t>
            </a:r>
          </a:p>
        </p:txBody>
      </p:sp>
      <p:pic>
        <p:nvPicPr>
          <p:cNvPr id="19459" name="Picture 1" descr="foam_slime_loon_20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1981200"/>
            <a:ext cx="4016375"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2"/>
          <p:cNvSpPr txBox="1">
            <a:spLocks noChangeArrowheads="1"/>
          </p:cNvSpPr>
          <p:nvPr/>
        </p:nvSpPr>
        <p:spPr bwMode="auto">
          <a:xfrm>
            <a:off x="6781800" y="5257800"/>
            <a:ext cx="1905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000" dirty="0"/>
              <a:t>Courtesy P. Chilton, COASST</a:t>
            </a:r>
          </a:p>
        </p:txBody>
      </p:sp>
    </p:spTree>
    <p:extLst>
      <p:ext uri="{BB962C8B-B14F-4D97-AF65-F5344CB8AC3E}">
        <p14:creationId xmlns:p14="http://schemas.microsoft.com/office/powerpoint/2010/main" val="214960144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0AD00"/>
                </a:solidFill>
              </a:rPr>
              <a:t>Wildlife Legislation - </a:t>
            </a:r>
            <a:r>
              <a:rPr lang="en-US" b="0" i="1" dirty="0" smtClean="0">
                <a:solidFill>
                  <a:srgbClr val="F0AD00"/>
                </a:solidFill>
              </a:rPr>
              <a:t>California</a:t>
            </a:r>
            <a:endParaRPr lang="en-US" b="0" i="1" dirty="0">
              <a:solidFill>
                <a:srgbClr val="F0AD00"/>
              </a:solidFill>
            </a:endParaRPr>
          </a:p>
        </p:txBody>
      </p:sp>
      <p:sp>
        <p:nvSpPr>
          <p:cNvPr id="3" name="Content Placeholder 2"/>
          <p:cNvSpPr>
            <a:spLocks noGrp="1"/>
          </p:cNvSpPr>
          <p:nvPr>
            <p:ph idx="1"/>
          </p:nvPr>
        </p:nvSpPr>
        <p:spPr/>
        <p:txBody>
          <a:bodyPr/>
          <a:lstStyle/>
          <a:p>
            <a:pPr>
              <a:buFont typeface="Wingdings" charset="2"/>
              <a:buChar char="Ø"/>
            </a:pPr>
            <a:r>
              <a:rPr lang="en-US" b="1" dirty="0" err="1" smtClean="0"/>
              <a:t>Lempert</a:t>
            </a:r>
            <a:r>
              <a:rPr lang="en-US" b="1" dirty="0"/>
              <a:t>-Keene-Seastrand </a:t>
            </a:r>
            <a:r>
              <a:rPr lang="en-US" b="1" dirty="0" smtClean="0"/>
              <a:t>Oil Spill and Prevention Act:</a:t>
            </a:r>
          </a:p>
          <a:p>
            <a:pPr>
              <a:buFont typeface="Wingdings" charset="2"/>
              <a:buChar char="Ø"/>
            </a:pPr>
            <a:endParaRPr lang="en-US" b="1" dirty="0"/>
          </a:p>
          <a:p>
            <a:pPr lvl="1"/>
            <a:r>
              <a:rPr lang="en-US" dirty="0" smtClean="0"/>
              <a:t>Created DFW</a:t>
            </a:r>
            <a:r>
              <a:rPr lang="en-US" dirty="0"/>
              <a:t>-OSPR</a:t>
            </a:r>
          </a:p>
          <a:p>
            <a:pPr lvl="1"/>
            <a:r>
              <a:rPr lang="en-US" dirty="0"/>
              <a:t>Required rehabilitation stations</a:t>
            </a:r>
          </a:p>
          <a:p>
            <a:pPr lvl="1"/>
            <a:r>
              <a:rPr lang="en-US" dirty="0"/>
              <a:t>Established research program</a:t>
            </a:r>
          </a:p>
          <a:p>
            <a:endParaRPr lang="en-US" dirty="0"/>
          </a:p>
        </p:txBody>
      </p:sp>
      <p:pic>
        <p:nvPicPr>
          <p:cNvPr id="4" name="Picture 5" descr="ottsm01"/>
          <p:cNvPicPr>
            <a:picLocks noChangeAspect="1" noChangeArrowheads="1"/>
          </p:cNvPicPr>
          <p:nvPr/>
        </p:nvPicPr>
        <p:blipFill>
          <a:blip r:embed="rId3"/>
          <a:srcRect/>
          <a:stretch>
            <a:fillRect/>
          </a:stretch>
        </p:blipFill>
        <p:spPr bwMode="auto">
          <a:xfrm>
            <a:off x="6477000" y="2819400"/>
            <a:ext cx="1905000" cy="168251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6288000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WCN Color 2.jpg"/>
          <p:cNvPicPr>
            <a:picLocks noChangeAspect="1"/>
          </p:cNvPicPr>
          <p:nvPr/>
        </p:nvPicPr>
        <p:blipFill>
          <a:blip r:embed="rId3" cstate="print">
            <a:alphaModFix amt="45000"/>
            <a:extLst>
              <a:ext uri="{BEBA8EAE-BF5A-486C-A8C5-ECC9F3942E4B}">
                <a14:imgProps xmlns:a14="http://schemas.microsoft.com/office/drawing/2010/main">
                  <a14:imgLayer r:embed="rId4">
                    <a14:imgEffect>
                      <a14:backgroundRemoval t="0" b="99561" l="0" r="99387"/>
                    </a14:imgEffect>
                  </a14:imgLayer>
                </a14:imgProps>
              </a:ext>
              <a:ext uri="{28A0092B-C50C-407E-A947-70E740481C1C}">
                <a14:useLocalDpi xmlns:a14="http://schemas.microsoft.com/office/drawing/2010/main"/>
              </a:ext>
            </a:extLst>
          </a:blip>
          <a:stretch>
            <a:fillRect/>
          </a:stretch>
        </p:blipFill>
        <p:spPr>
          <a:xfrm>
            <a:off x="3505200" y="1600200"/>
            <a:ext cx="4019467" cy="4681159"/>
          </a:xfrm>
          <a:prstGeom prst="rect">
            <a:avLst/>
          </a:prstGeom>
        </p:spPr>
      </p:pic>
      <p:sp>
        <p:nvSpPr>
          <p:cNvPr id="4098" name="Rectangle 2"/>
          <p:cNvSpPr>
            <a:spLocks noChangeArrowheads="1"/>
          </p:cNvSpPr>
          <p:nvPr/>
        </p:nvSpPr>
        <p:spPr bwMode="auto">
          <a:xfrm>
            <a:off x="6858000" y="6172200"/>
            <a:ext cx="19050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68619" name="Rectangle 11"/>
          <p:cNvSpPr>
            <a:spLocks noGrp="1" noChangeArrowheads="1"/>
          </p:cNvSpPr>
          <p:nvPr>
            <p:ph type="title"/>
          </p:nvPr>
        </p:nvSpPr>
        <p:spPr>
          <a:xfrm>
            <a:off x="1295400" y="304800"/>
            <a:ext cx="7313613" cy="868362"/>
          </a:xfrm>
        </p:spPr>
        <p:txBody>
          <a:bodyPr/>
          <a:lstStyle/>
          <a:p>
            <a:r>
              <a:rPr lang="en-US" dirty="0" smtClean="0">
                <a:solidFill>
                  <a:srgbClr val="F0AD00"/>
                </a:solidFill>
              </a:rPr>
              <a:t>Oiled Wildlife Care Network</a:t>
            </a:r>
          </a:p>
        </p:txBody>
      </p:sp>
      <p:sp>
        <p:nvSpPr>
          <p:cNvPr id="68620" name="Rectangle 12"/>
          <p:cNvSpPr>
            <a:spLocks noGrp="1" noChangeArrowheads="1"/>
          </p:cNvSpPr>
          <p:nvPr>
            <p:ph sz="half" idx="1"/>
          </p:nvPr>
        </p:nvSpPr>
        <p:spPr>
          <a:xfrm>
            <a:off x="914400" y="1676400"/>
            <a:ext cx="3566160" cy="4056062"/>
          </a:xfrm>
        </p:spPr>
        <p:txBody>
          <a:bodyPr>
            <a:normAutofit fontScale="92500"/>
          </a:bodyPr>
          <a:lstStyle/>
          <a:p>
            <a:r>
              <a:rPr lang="en-US" sz="2300" b="1" dirty="0" smtClean="0"/>
              <a:t>Administration</a:t>
            </a:r>
          </a:p>
          <a:p>
            <a:pPr lvl="1"/>
            <a:r>
              <a:rPr lang="en-US" sz="2300" dirty="0" smtClean="0"/>
              <a:t>1994–1997: OSPR</a:t>
            </a:r>
          </a:p>
          <a:p>
            <a:pPr lvl="1"/>
            <a:r>
              <a:rPr lang="en-US" sz="2300" dirty="0" smtClean="0"/>
              <a:t>1997– now: Wildlife Health Center, UC Davis</a:t>
            </a:r>
          </a:p>
          <a:p>
            <a:r>
              <a:rPr lang="en-US" sz="2300" b="1" dirty="0" smtClean="0"/>
              <a:t>Mission</a:t>
            </a:r>
          </a:p>
          <a:p>
            <a:pPr lvl="1"/>
            <a:r>
              <a:rPr lang="en-US" sz="2300" dirty="0" smtClean="0"/>
              <a:t>Provide best achievable capture &amp; care to oiled wildlife</a:t>
            </a:r>
          </a:p>
          <a:p>
            <a:r>
              <a:rPr lang="en-US" sz="2300" b="1" dirty="0" smtClean="0"/>
              <a:t>Funding</a:t>
            </a:r>
          </a:p>
          <a:p>
            <a:pPr lvl="1"/>
            <a:r>
              <a:rPr lang="en-US" sz="2300" dirty="0" smtClean="0"/>
              <a:t>Interest from Oil Spill Response Trust Fund</a:t>
            </a:r>
          </a:p>
          <a:p>
            <a:pPr lvl="1"/>
            <a:endParaRPr lang="en-US" dirty="0"/>
          </a:p>
        </p:txBody>
      </p:sp>
      <p:sp>
        <p:nvSpPr>
          <p:cNvPr id="68621" name="Rectangle 13"/>
          <p:cNvSpPr>
            <a:spLocks noGrp="1" noChangeArrowheads="1"/>
          </p:cNvSpPr>
          <p:nvPr>
            <p:ph sz="half" idx="2"/>
          </p:nvPr>
        </p:nvSpPr>
        <p:spPr>
          <a:xfrm>
            <a:off x="4648200" y="1600200"/>
            <a:ext cx="3566160" cy="4056062"/>
          </a:xfrm>
        </p:spPr>
        <p:txBody>
          <a:bodyPr>
            <a:noAutofit/>
          </a:bodyPr>
          <a:lstStyle/>
          <a:p>
            <a:r>
              <a:rPr lang="en-US" sz="2100" b="1" dirty="0" smtClean="0"/>
              <a:t>Oversight</a:t>
            </a:r>
          </a:p>
          <a:p>
            <a:pPr lvl="1"/>
            <a:r>
              <a:rPr lang="en-US" sz="2100" dirty="0" smtClean="0"/>
              <a:t>Advisory Board</a:t>
            </a:r>
          </a:p>
          <a:p>
            <a:pPr lvl="1"/>
            <a:r>
              <a:rPr lang="en-US" sz="2100" dirty="0" smtClean="0"/>
              <a:t>Sci. Adv. Comm.</a:t>
            </a:r>
          </a:p>
          <a:p>
            <a:r>
              <a:rPr lang="en-US" sz="2100" b="1" dirty="0" smtClean="0"/>
              <a:t>Structure</a:t>
            </a:r>
          </a:p>
          <a:p>
            <a:pPr lvl="1"/>
            <a:r>
              <a:rPr lang="en-US" sz="2100" dirty="0" smtClean="0"/>
              <a:t>&gt; 30 Member Organizations</a:t>
            </a:r>
          </a:p>
          <a:p>
            <a:r>
              <a:rPr lang="en-US" sz="2100" b="1" dirty="0" smtClean="0"/>
              <a:t>Programs</a:t>
            </a:r>
          </a:p>
          <a:p>
            <a:pPr lvl="1"/>
            <a:r>
              <a:rPr lang="en-US" sz="2100" dirty="0" smtClean="0"/>
              <a:t>Readiness</a:t>
            </a:r>
          </a:p>
          <a:p>
            <a:pPr lvl="1"/>
            <a:r>
              <a:rPr lang="en-US" sz="2100" dirty="0" smtClean="0"/>
              <a:t>Response</a:t>
            </a:r>
          </a:p>
          <a:p>
            <a:pPr lvl="1"/>
            <a:r>
              <a:rPr lang="en-US" sz="2100" dirty="0" smtClean="0"/>
              <a:t>Reaching Out</a:t>
            </a:r>
          </a:p>
          <a:p>
            <a:pPr lvl="1"/>
            <a:r>
              <a:rPr lang="en-US" sz="2100" dirty="0" smtClean="0"/>
              <a:t>Research</a:t>
            </a:r>
          </a:p>
        </p:txBody>
      </p:sp>
    </p:spTree>
    <p:extLst>
      <p:ext uri="{BB962C8B-B14F-4D97-AF65-F5344CB8AC3E}">
        <p14:creationId xmlns:p14="http://schemas.microsoft.com/office/powerpoint/2010/main" val="20372225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62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6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2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62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620">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62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621">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621">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621">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621">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8621">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8621">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8621">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8621">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8621">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862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prstTxWarp prst="textNoShape">
              <a:avLst/>
            </a:prstTxWarp>
          </a:bodyPr>
          <a:lstStyle/>
          <a:p>
            <a:pPr eaLnBrk="0" hangingPunct="0"/>
            <a:endParaRPr lang="en-US"/>
          </a:p>
        </p:txBody>
      </p:sp>
      <p:sp>
        <p:nvSpPr>
          <p:cNvPr id="28675"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prstTxWarp prst="textNoShape">
              <a:avLst/>
            </a:prstTxWarp>
          </a:bodyPr>
          <a:lstStyle/>
          <a:p>
            <a:pPr eaLnBrk="0" hangingPunct="0"/>
            <a:endParaRPr lang="en-US"/>
          </a:p>
        </p:txBody>
      </p:sp>
      <p:sp>
        <p:nvSpPr>
          <p:cNvPr id="470025" name="Rectangle 9"/>
          <p:cNvSpPr>
            <a:spLocks noGrp="1" noRot="1" noChangeArrowheads="1"/>
          </p:cNvSpPr>
          <p:nvPr>
            <p:ph type="title"/>
          </p:nvPr>
        </p:nvSpPr>
        <p:spPr/>
        <p:txBody>
          <a:bodyPr/>
          <a:lstStyle/>
          <a:p>
            <a:pPr>
              <a:defRPr/>
            </a:pPr>
            <a:r>
              <a:rPr lang="en-US" dirty="0" smtClean="0">
                <a:solidFill>
                  <a:srgbClr val="F0AD00"/>
                </a:solidFill>
              </a:rPr>
              <a:t>Readiness: </a:t>
            </a:r>
            <a:r>
              <a:rPr lang="en-US" b="0" i="1" dirty="0" smtClean="0">
                <a:solidFill>
                  <a:srgbClr val="F0AD00"/>
                </a:solidFill>
              </a:rPr>
              <a:t>Partners</a:t>
            </a:r>
          </a:p>
        </p:txBody>
      </p:sp>
      <p:sp>
        <p:nvSpPr>
          <p:cNvPr id="470026" name="Rectangle 10"/>
          <p:cNvSpPr>
            <a:spLocks noGrp="1" noChangeArrowheads="1"/>
          </p:cNvSpPr>
          <p:nvPr>
            <p:ph idx="1"/>
          </p:nvPr>
        </p:nvSpPr>
        <p:spPr>
          <a:xfrm>
            <a:off x="609600" y="1600200"/>
            <a:ext cx="8229600" cy="4625609"/>
          </a:xfrm>
        </p:spPr>
        <p:txBody>
          <a:bodyPr>
            <a:normAutofit/>
          </a:bodyPr>
          <a:lstStyle/>
          <a:p>
            <a:pPr>
              <a:defRPr/>
            </a:pPr>
            <a:r>
              <a:rPr lang="en-US" sz="2400" b="1" dirty="0" smtClean="0"/>
              <a:t>Participants</a:t>
            </a:r>
          </a:p>
          <a:p>
            <a:pPr lvl="1">
              <a:defRPr/>
            </a:pPr>
            <a:r>
              <a:rPr lang="en-US" sz="2400" dirty="0" smtClean="0"/>
              <a:t>31 organizations represented</a:t>
            </a:r>
          </a:p>
          <a:p>
            <a:pPr lvl="1">
              <a:defRPr/>
            </a:pPr>
            <a:r>
              <a:rPr lang="en-US" sz="2400" dirty="0" smtClean="0"/>
              <a:t>Rehab orgs, universities, NGOs</a:t>
            </a:r>
          </a:p>
          <a:p>
            <a:pPr lvl="1">
              <a:defRPr/>
            </a:pPr>
            <a:r>
              <a:rPr lang="en-US" sz="2400" dirty="0" smtClean="0"/>
              <a:t>Types: Primary Care, Stabilization, Personnel</a:t>
            </a:r>
          </a:p>
          <a:p>
            <a:pPr lvl="1">
              <a:defRPr/>
            </a:pPr>
            <a:endParaRPr lang="en-US" sz="2400" dirty="0" smtClean="0"/>
          </a:p>
          <a:p>
            <a:pPr>
              <a:defRPr/>
            </a:pPr>
            <a:r>
              <a:rPr lang="en-US" sz="2400" b="1" dirty="0" smtClean="0"/>
              <a:t>Agreements</a:t>
            </a:r>
          </a:p>
          <a:p>
            <a:pPr lvl="1">
              <a:defRPr/>
            </a:pPr>
            <a:r>
              <a:rPr lang="en-US" sz="2400" dirty="0" smtClean="0"/>
              <a:t>MOUs between OSPR and organizations</a:t>
            </a:r>
          </a:p>
          <a:p>
            <a:pPr lvl="1">
              <a:defRPr/>
            </a:pPr>
            <a:r>
              <a:rPr lang="en-US" sz="2400" dirty="0" smtClean="0"/>
              <a:t>Agree to provide rapid cooperative response </a:t>
            </a:r>
          </a:p>
          <a:p>
            <a:pPr lvl="1">
              <a:defRPr/>
            </a:pPr>
            <a:r>
              <a:rPr lang="en-US" sz="2400" dirty="0" smtClean="0"/>
              <a:t>OSPR/OWCN agrees to equip, supply &amp; train</a:t>
            </a:r>
          </a:p>
          <a:p>
            <a:pPr lvl="1">
              <a:defRPr/>
            </a:pPr>
            <a:r>
              <a:rPr lang="en-US" sz="2400" dirty="0" smtClean="0"/>
              <a:t>$$ to develop/maintain multi-use facilities</a:t>
            </a:r>
            <a:endParaRPr lang="en-US"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002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002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002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002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002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prstTxWarp prst="textNoShape">
              <a:avLst/>
            </a:prstTxWarp>
          </a:bodyPr>
          <a:lstStyle/>
          <a:p>
            <a:pPr eaLnBrk="0" hangingPunct="0"/>
            <a:endParaRPr lang="en-US"/>
          </a:p>
        </p:txBody>
      </p:sp>
      <p:pic>
        <p:nvPicPr>
          <p:cNvPr id="3" name="Picture 2" descr="facilitiesmapjune2011.jpeg"/>
          <p:cNvPicPr>
            <a:picLocks noChangeAspect="1"/>
          </p:cNvPicPr>
          <p:nvPr/>
        </p:nvPicPr>
        <p:blipFill rotWithShape="1">
          <a:blip r:embed="rId3" cstate="print">
            <a:extLst>
              <a:ext uri="{28A0092B-C50C-407E-A947-70E740481C1C}">
                <a14:useLocalDpi xmlns:a14="http://schemas.microsoft.com/office/drawing/2010/main"/>
              </a:ext>
            </a:extLst>
          </a:blip>
          <a:srcRect t="5718"/>
          <a:stretch/>
        </p:blipFill>
        <p:spPr>
          <a:xfrm>
            <a:off x="1366034" y="227682"/>
            <a:ext cx="6482566" cy="6404472"/>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a:xfrm>
            <a:off x="533400" y="304800"/>
            <a:ext cx="7313613" cy="868362"/>
          </a:xfrm>
        </p:spPr>
        <p:txBody>
          <a:bodyPr/>
          <a:lstStyle/>
          <a:p>
            <a:pPr>
              <a:defRPr/>
            </a:pPr>
            <a:r>
              <a:rPr lang="en-US" dirty="0" smtClean="0">
                <a:solidFill>
                  <a:srgbClr val="F0AD00"/>
                </a:solidFill>
              </a:rPr>
              <a:t>Readiness: </a:t>
            </a:r>
            <a:r>
              <a:rPr lang="en-US" b="0" i="1" dirty="0" smtClean="0">
                <a:solidFill>
                  <a:srgbClr val="F0AD00"/>
                </a:solidFill>
              </a:rPr>
              <a:t>Facilities</a:t>
            </a:r>
          </a:p>
        </p:txBody>
      </p:sp>
      <p:pic>
        <p:nvPicPr>
          <p:cNvPr id="33796" name="Picture 4" descr="HSU Outside 4"/>
          <p:cNvPicPr>
            <a:picLocks noGrp="1" noChangeAspect="1" noChangeArrowheads="1"/>
          </p:cNvPicPr>
          <p:nvPr>
            <p:ph idx="1"/>
          </p:nvPr>
        </p:nvPicPr>
        <p:blipFill>
          <a:blip r:embed="rId2"/>
          <a:srcRect/>
          <a:stretch>
            <a:fillRect/>
          </a:stretch>
        </p:blipFill>
        <p:spPr>
          <a:xfrm>
            <a:off x="5867400" y="1447800"/>
            <a:ext cx="3079750" cy="2535450"/>
          </a:xfrm>
          <a:prstGeom prst="rect">
            <a:avLst/>
          </a:prstGeom>
          <a:ln>
            <a:noFill/>
          </a:ln>
          <a:effectLst>
            <a:softEdge rad="112500"/>
          </a:effectLst>
        </p:spPr>
      </p:pic>
      <p:sp>
        <p:nvSpPr>
          <p:cNvPr id="437251" name="Rectangle 3"/>
          <p:cNvSpPr>
            <a:spLocks noGrp="1" noChangeArrowheads="1"/>
          </p:cNvSpPr>
          <p:nvPr>
            <p:ph type="body" idx="4294967295"/>
          </p:nvPr>
        </p:nvSpPr>
        <p:spPr>
          <a:xfrm>
            <a:off x="762000" y="1600200"/>
            <a:ext cx="6096000" cy="4419600"/>
          </a:xfrm>
        </p:spPr>
        <p:txBody>
          <a:bodyPr>
            <a:normAutofit lnSpcReduction="10000"/>
          </a:bodyPr>
          <a:lstStyle/>
          <a:p>
            <a:pPr marL="344488" indent="0">
              <a:lnSpc>
                <a:spcPct val="80000"/>
              </a:lnSpc>
              <a:buNone/>
              <a:defRPr/>
            </a:pPr>
            <a:r>
              <a:rPr lang="en-US" sz="2800" b="1" dirty="0" smtClean="0"/>
              <a:t>Types</a:t>
            </a:r>
          </a:p>
          <a:p>
            <a:pPr lvl="1">
              <a:lnSpc>
                <a:spcPct val="80000"/>
              </a:lnSpc>
              <a:defRPr/>
            </a:pPr>
            <a:r>
              <a:rPr lang="en-US" sz="2600" dirty="0" smtClean="0">
                <a:cs typeface="Futura UC Davis Book" pitchFamily="-65" charset="0"/>
              </a:rPr>
              <a:t>Primary care (12)</a:t>
            </a:r>
          </a:p>
          <a:p>
            <a:pPr lvl="1">
              <a:lnSpc>
                <a:spcPct val="80000"/>
              </a:lnSpc>
              <a:defRPr/>
            </a:pPr>
            <a:r>
              <a:rPr lang="en-US" sz="2600" dirty="0" smtClean="0">
                <a:cs typeface="Futura UC Davis Book" pitchFamily="-65" charset="0"/>
              </a:rPr>
              <a:t>Stabilization (11)</a:t>
            </a:r>
          </a:p>
          <a:p>
            <a:pPr lvl="1">
              <a:lnSpc>
                <a:spcPct val="80000"/>
              </a:lnSpc>
              <a:defRPr/>
            </a:pPr>
            <a:r>
              <a:rPr lang="en-US" sz="2600" dirty="0" smtClean="0">
                <a:cs typeface="Futura UC Davis Book" pitchFamily="-65" charset="0"/>
              </a:rPr>
              <a:t>Personnel (7)</a:t>
            </a:r>
          </a:p>
          <a:p>
            <a:pPr lvl="1">
              <a:lnSpc>
                <a:spcPct val="80000"/>
              </a:lnSpc>
              <a:defRPr/>
            </a:pPr>
            <a:endParaRPr lang="en-US" sz="2600" dirty="0" smtClean="0">
              <a:cs typeface="Futura UC Davis Book" pitchFamily="-65" charset="0"/>
            </a:endParaRPr>
          </a:p>
          <a:p>
            <a:pPr marL="344488" indent="0">
              <a:lnSpc>
                <a:spcPct val="80000"/>
              </a:lnSpc>
              <a:buNone/>
              <a:defRPr/>
            </a:pPr>
            <a:r>
              <a:rPr lang="en-US" sz="2800" b="1" dirty="0" smtClean="0"/>
              <a:t>Multi-Use</a:t>
            </a:r>
          </a:p>
          <a:p>
            <a:pPr lvl="1">
              <a:lnSpc>
                <a:spcPct val="80000"/>
              </a:lnSpc>
              <a:defRPr/>
            </a:pPr>
            <a:r>
              <a:rPr lang="en-US" sz="2600" dirty="0" smtClean="0">
                <a:cs typeface="Futura UC Davis Book" pitchFamily="-65" charset="0"/>
              </a:rPr>
              <a:t>Reduces spill startup time</a:t>
            </a:r>
          </a:p>
          <a:p>
            <a:pPr lvl="1">
              <a:lnSpc>
                <a:spcPct val="80000"/>
              </a:lnSpc>
              <a:defRPr/>
            </a:pPr>
            <a:r>
              <a:rPr lang="en-US" sz="2600" dirty="0" smtClean="0">
                <a:cs typeface="Futura UC Davis Book" pitchFamily="-65" charset="0"/>
              </a:rPr>
              <a:t>Cost-effective maintenance</a:t>
            </a:r>
          </a:p>
          <a:p>
            <a:pPr lvl="1">
              <a:lnSpc>
                <a:spcPct val="80000"/>
              </a:lnSpc>
              <a:defRPr/>
            </a:pPr>
            <a:r>
              <a:rPr lang="en-US" sz="2600" dirty="0" smtClean="0">
                <a:cs typeface="Futura UC Davis Book" pitchFamily="-65" charset="0"/>
              </a:rPr>
              <a:t>Non-spill use</a:t>
            </a:r>
          </a:p>
          <a:p>
            <a:pPr lvl="2">
              <a:lnSpc>
                <a:spcPct val="80000"/>
              </a:lnSpc>
              <a:defRPr/>
            </a:pPr>
            <a:r>
              <a:rPr lang="en-US" sz="2200" dirty="0" smtClean="0">
                <a:cs typeface="Futura UC Davis Book" pitchFamily="-65" charset="0"/>
              </a:rPr>
              <a:t>Rehabilitation</a:t>
            </a:r>
          </a:p>
          <a:p>
            <a:pPr lvl="2">
              <a:lnSpc>
                <a:spcPct val="80000"/>
              </a:lnSpc>
              <a:defRPr/>
            </a:pPr>
            <a:r>
              <a:rPr lang="en-US" sz="2200" dirty="0" smtClean="0">
                <a:cs typeface="Futura UC Davis Book" pitchFamily="-65" charset="0"/>
              </a:rPr>
              <a:t>Education</a:t>
            </a:r>
          </a:p>
          <a:p>
            <a:pPr lvl="2">
              <a:lnSpc>
                <a:spcPct val="80000"/>
              </a:lnSpc>
              <a:defRPr/>
            </a:pPr>
            <a:r>
              <a:rPr lang="en-US" sz="2200" dirty="0" smtClean="0">
                <a:cs typeface="Futura UC Davis Book" pitchFamily="-65" charset="0"/>
              </a:rPr>
              <a:t>Research</a:t>
            </a:r>
          </a:p>
        </p:txBody>
      </p:sp>
      <p:pic>
        <p:nvPicPr>
          <p:cNvPr id="33797" name="Picture 5" descr="9-26 cord 5"/>
          <p:cNvPicPr>
            <a:picLocks noChangeAspect="1" noChangeArrowheads="1"/>
          </p:cNvPicPr>
          <p:nvPr/>
        </p:nvPicPr>
        <p:blipFill>
          <a:blip r:embed="rId3"/>
          <a:srcRect/>
          <a:stretch>
            <a:fillRect/>
          </a:stretch>
        </p:blipFill>
        <p:spPr bwMode="auto">
          <a:xfrm>
            <a:off x="5562600" y="3962400"/>
            <a:ext cx="2844800" cy="2133600"/>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725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725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7251">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7251">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7251">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7251">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725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533400" y="304800"/>
            <a:ext cx="7313613" cy="868362"/>
          </a:xfrm>
        </p:spPr>
        <p:txBody>
          <a:bodyPr/>
          <a:lstStyle/>
          <a:p>
            <a:pPr>
              <a:defRPr/>
            </a:pPr>
            <a:r>
              <a:rPr lang="en-US" dirty="0" smtClean="0">
                <a:solidFill>
                  <a:srgbClr val="F0AD00"/>
                </a:solidFill>
              </a:rPr>
              <a:t>Readiness: </a:t>
            </a:r>
            <a:r>
              <a:rPr lang="en-US" b="0" i="1" dirty="0" smtClean="0">
                <a:solidFill>
                  <a:srgbClr val="F0AD00"/>
                </a:solidFill>
              </a:rPr>
              <a:t>Training</a:t>
            </a:r>
          </a:p>
        </p:txBody>
      </p:sp>
      <p:sp>
        <p:nvSpPr>
          <p:cNvPr id="89091" name="Rectangle 3"/>
          <p:cNvSpPr>
            <a:spLocks noGrp="1" noChangeArrowheads="1"/>
          </p:cNvSpPr>
          <p:nvPr>
            <p:ph sz="half" idx="1"/>
          </p:nvPr>
        </p:nvSpPr>
        <p:spPr>
          <a:xfrm>
            <a:off x="533400" y="1600200"/>
            <a:ext cx="5105400" cy="4343400"/>
          </a:xfrm>
        </p:spPr>
        <p:txBody>
          <a:bodyPr>
            <a:noAutofit/>
          </a:bodyPr>
          <a:lstStyle/>
          <a:p>
            <a:pPr marL="0" indent="0">
              <a:buNone/>
              <a:defRPr/>
            </a:pPr>
            <a:r>
              <a:rPr lang="en-US" b="1" dirty="0" smtClean="0"/>
              <a:t>Convergent Volunteers</a:t>
            </a:r>
          </a:p>
          <a:p>
            <a:pPr lvl="1">
              <a:defRPr/>
            </a:pPr>
            <a:r>
              <a:rPr lang="en-US" sz="2200" dirty="0" smtClean="0"/>
              <a:t>Basic info/safety</a:t>
            </a:r>
          </a:p>
          <a:p>
            <a:pPr marL="0" indent="0">
              <a:buNone/>
              <a:defRPr/>
            </a:pPr>
            <a:r>
              <a:rPr lang="en-US" b="1" dirty="0" smtClean="0"/>
              <a:t>Pre-Trained Volunteers</a:t>
            </a:r>
          </a:p>
          <a:p>
            <a:pPr lvl="1">
              <a:defRPr/>
            </a:pPr>
            <a:r>
              <a:rPr lang="en-US" sz="2200" dirty="0" smtClean="0"/>
              <a:t>Basic</a:t>
            </a:r>
          </a:p>
          <a:p>
            <a:pPr lvl="2">
              <a:defRPr/>
            </a:pPr>
            <a:r>
              <a:rPr lang="en-US" sz="2200" dirty="0" smtClean="0"/>
              <a:t>“Webinar”, animal care overviews</a:t>
            </a:r>
          </a:p>
          <a:p>
            <a:pPr lvl="1">
              <a:defRPr/>
            </a:pPr>
            <a:r>
              <a:rPr lang="en-US" sz="2200" dirty="0" smtClean="0"/>
              <a:t>Conference/Labs</a:t>
            </a:r>
          </a:p>
          <a:p>
            <a:pPr marL="0" indent="0">
              <a:buNone/>
              <a:defRPr/>
            </a:pPr>
            <a:r>
              <a:rPr lang="en-US" b="1" dirty="0" smtClean="0"/>
              <a:t>Staff</a:t>
            </a:r>
          </a:p>
          <a:p>
            <a:pPr lvl="1">
              <a:defRPr/>
            </a:pPr>
            <a:r>
              <a:rPr lang="en-US" sz="2200" dirty="0" smtClean="0"/>
              <a:t>HAZWOPER</a:t>
            </a:r>
          </a:p>
          <a:p>
            <a:pPr lvl="1">
              <a:defRPr/>
            </a:pPr>
            <a:r>
              <a:rPr lang="en-US" sz="2200" dirty="0"/>
              <a:t>More advanced techniques</a:t>
            </a:r>
          </a:p>
          <a:p>
            <a:pPr lvl="1">
              <a:defRPr/>
            </a:pPr>
            <a:endParaRPr lang="en-US" sz="2200" dirty="0" smtClean="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2600" y="2590800"/>
            <a:ext cx="3352800" cy="2514600"/>
          </a:xfrm>
          <a:prstGeom prst="rect">
            <a:avLst/>
          </a:prstGeom>
          <a:ln>
            <a:noFill/>
          </a:ln>
          <a:effectLst>
            <a:softEdge rad="112500"/>
          </a:effectLst>
        </p:spPr>
      </p:pic>
      <p:pic>
        <p:nvPicPr>
          <p:cNvPr id="10" name="Picture 5" descr="2003 Cordelia Training 009"/>
          <p:cNvPicPr>
            <a:picLocks noChangeAspect="1" noChangeArrowheads="1"/>
          </p:cNvPicPr>
          <p:nvPr/>
        </p:nvPicPr>
        <p:blipFill>
          <a:blip r:embed="rId4" cstate="print">
            <a:extLst>
              <a:ext uri="{28A0092B-C50C-407E-A947-70E740481C1C}">
                <a14:useLocalDpi xmlns:a14="http://schemas.microsoft.com/office/drawing/2010/main"/>
              </a:ext>
            </a:extLst>
          </a:blip>
          <a:srcRect l="-296"/>
          <a:stretch>
            <a:fillRect/>
          </a:stretch>
        </p:blipFill>
        <p:spPr bwMode="auto">
          <a:xfrm>
            <a:off x="6156559" y="0"/>
            <a:ext cx="2971800" cy="2244725"/>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09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909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091">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909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9091">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90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DWH Explosion.jpg"/>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bwMode="auto">
          <a:xfrm rot="21214351">
            <a:off x="977522" y="3323053"/>
            <a:ext cx="3704109" cy="2697083"/>
          </a:xfrm>
          <a:prstGeom prst="rect">
            <a:avLst/>
          </a:prstGeom>
          <a:noFill/>
          <a:ln w="9525">
            <a:noFill/>
            <a:miter lim="800000"/>
            <a:headEnd/>
            <a:tailEnd/>
          </a:ln>
        </p:spPr>
      </p:pic>
      <p:pic>
        <p:nvPicPr>
          <p:cNvPr id="6" name="Picture Placeholder 5" descr="CB Nov"/>
          <p:cNvPicPr>
            <a:picLocks noGrp="1" noChangeAspect="1" noChangeArrowheads="1"/>
          </p:cNvPicPr>
          <p:nvPr>
            <p:ph type="pic" sz="quarter" idx="15"/>
          </p:nvPr>
        </p:nvPicPr>
        <p:blipFill>
          <a:blip r:embed="rId4" cstate="print">
            <a:extLst>
              <a:ext uri="{28A0092B-C50C-407E-A947-70E740481C1C}">
                <a14:useLocalDpi xmlns:a14="http://schemas.microsoft.com/office/drawing/2010/main"/>
              </a:ext>
            </a:extLst>
          </a:blip>
          <a:srcRect/>
          <a:stretch>
            <a:fillRect/>
          </a:stretch>
        </p:blipFill>
        <p:spPr>
          <a:effectLst/>
        </p:spPr>
      </p:pic>
      <p:sp>
        <p:nvSpPr>
          <p:cNvPr id="2" name="Title 1"/>
          <p:cNvSpPr>
            <a:spLocks noGrp="1"/>
          </p:cNvSpPr>
          <p:nvPr>
            <p:ph type="title"/>
          </p:nvPr>
        </p:nvSpPr>
        <p:spPr>
          <a:xfrm>
            <a:off x="5029200" y="304800"/>
            <a:ext cx="3566160" cy="672353"/>
          </a:xfrm>
        </p:spPr>
        <p:txBody>
          <a:bodyPr/>
          <a:lstStyle/>
          <a:p>
            <a:r>
              <a:rPr lang="en-US" b="0" dirty="0" smtClean="0"/>
              <a:t>Response</a:t>
            </a:r>
            <a:endParaRPr lang="en-US" b="0" dirty="0"/>
          </a:p>
        </p:txBody>
      </p:sp>
      <p:sp>
        <p:nvSpPr>
          <p:cNvPr id="3" name="Content Placeholder 2"/>
          <p:cNvSpPr>
            <a:spLocks noGrp="1"/>
          </p:cNvSpPr>
          <p:nvPr>
            <p:ph type="body" sz="half" idx="2"/>
          </p:nvPr>
        </p:nvSpPr>
        <p:spPr>
          <a:xfrm>
            <a:off x="5013432" y="2599766"/>
            <a:ext cx="3566160" cy="3570940"/>
          </a:xfrm>
        </p:spPr>
        <p:txBody>
          <a:bodyPr>
            <a:noAutofit/>
          </a:bodyPr>
          <a:lstStyle/>
          <a:p>
            <a:r>
              <a:rPr lang="en-US" sz="2400" dirty="0" smtClean="0"/>
              <a:t>&gt;75 spills in CA, nationally, and internationally, and almost 8,000 oiled birds and mammal</a:t>
            </a:r>
          </a:p>
          <a:p>
            <a:r>
              <a:rPr lang="en-US" sz="2400" dirty="0" err="1" smtClean="0"/>
              <a:t>Cosco</a:t>
            </a:r>
            <a:r>
              <a:rPr lang="en-US" sz="2400" dirty="0" smtClean="0"/>
              <a:t> </a:t>
            </a:r>
            <a:r>
              <a:rPr lang="en-US" sz="2400" dirty="0" err="1" smtClean="0"/>
              <a:t>Busan</a:t>
            </a:r>
            <a:r>
              <a:rPr lang="en-US" sz="2400" dirty="0" smtClean="0"/>
              <a:t> 2007</a:t>
            </a:r>
          </a:p>
          <a:p>
            <a:r>
              <a:rPr lang="en-US" sz="2400" dirty="0" smtClean="0"/>
              <a:t>Dubai Star 2009  </a:t>
            </a:r>
          </a:p>
          <a:p>
            <a:r>
              <a:rPr lang="en-US" sz="2400" dirty="0" smtClean="0"/>
              <a:t>Deepwater Horizon 2010</a:t>
            </a:r>
          </a:p>
          <a:p>
            <a:r>
              <a:rPr lang="en-US" sz="2400" dirty="0" smtClean="0"/>
              <a:t>Rena 2011</a:t>
            </a:r>
            <a:endParaRPr lang="en-US" sz="2400" dirty="0"/>
          </a:p>
        </p:txBody>
      </p:sp>
      <p:sp>
        <p:nvSpPr>
          <p:cNvPr id="7" name="TextBox 6"/>
          <p:cNvSpPr txBox="1"/>
          <p:nvPr/>
        </p:nvSpPr>
        <p:spPr>
          <a:xfrm>
            <a:off x="-2775857" y="302985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3058427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128"/>
                <a:cs typeface="ＭＳ Ｐゴシック" charset="-128"/>
              </a:rPr>
              <a:t>Reaching Out</a:t>
            </a:r>
            <a:endParaRPr lang="en-US" dirty="0"/>
          </a:p>
        </p:txBody>
      </p:sp>
      <p:sp>
        <p:nvSpPr>
          <p:cNvPr id="3" name="Content Placeholder 2"/>
          <p:cNvSpPr>
            <a:spLocks noGrp="1"/>
          </p:cNvSpPr>
          <p:nvPr>
            <p:ph idx="1"/>
          </p:nvPr>
        </p:nvSpPr>
        <p:spPr>
          <a:xfrm>
            <a:off x="4267200" y="3352800"/>
            <a:ext cx="4275710" cy="3253448"/>
          </a:xfrm>
        </p:spPr>
        <p:txBody>
          <a:bodyPr>
            <a:normAutofit fontScale="85000" lnSpcReduction="10000"/>
          </a:bodyPr>
          <a:lstStyle/>
          <a:p>
            <a:r>
              <a:rPr lang="en-US" dirty="0" smtClean="0">
                <a:ea typeface="ＭＳ Ｐゴシック" charset="-128"/>
                <a:cs typeface="ＭＳ Ｐゴシック" charset="-128"/>
              </a:rPr>
              <a:t>Seminars, presentation</a:t>
            </a:r>
            <a:endParaRPr lang="en-US" dirty="0">
              <a:ea typeface="ＭＳ Ｐゴシック" charset="-128"/>
              <a:cs typeface="ＭＳ Ｐゴシック" charset="-128"/>
            </a:endParaRPr>
          </a:p>
          <a:p>
            <a:r>
              <a:rPr lang="en-US" dirty="0">
                <a:ea typeface="ＭＳ Ｐゴシック" charset="-128"/>
                <a:cs typeface="ＭＳ Ｐゴシック" charset="-128"/>
              </a:rPr>
              <a:t>Public Outreach</a:t>
            </a:r>
          </a:p>
          <a:p>
            <a:pPr lvl="1"/>
            <a:r>
              <a:rPr lang="en-US" dirty="0"/>
              <a:t>Website, newsletters, </a:t>
            </a:r>
            <a:r>
              <a:rPr lang="en-US" dirty="0" smtClean="0"/>
              <a:t>blog</a:t>
            </a:r>
            <a:endParaRPr lang="en-US" dirty="0"/>
          </a:p>
          <a:p>
            <a:r>
              <a:rPr lang="en-US" dirty="0">
                <a:ea typeface="ＭＳ Ｐゴシック" charset="-128"/>
                <a:cs typeface="ＭＳ Ｐゴシック" charset="-128"/>
              </a:rPr>
              <a:t>National/International Assistance</a:t>
            </a:r>
          </a:p>
          <a:p>
            <a:pPr lvl="1"/>
            <a:r>
              <a:rPr lang="en-US" dirty="0"/>
              <a:t>Response planning, spill assistance, facility </a:t>
            </a:r>
            <a:r>
              <a:rPr lang="en-US" dirty="0" smtClean="0"/>
              <a:t>development</a:t>
            </a:r>
            <a:endParaRPr lang="en-US" dirty="0"/>
          </a:p>
        </p:txBody>
      </p:sp>
      <p:pic>
        <p:nvPicPr>
          <p:cNvPr id="4" name="Picture 3" descr="P101043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6000" y="3962400"/>
            <a:ext cx="3048000" cy="2286000"/>
          </a:xfrm>
          <a:prstGeom prst="rect">
            <a:avLst/>
          </a:prstGeom>
        </p:spPr>
      </p:pic>
      <p:pic>
        <p:nvPicPr>
          <p:cNvPr id="5" name="Picture 4"/>
          <p:cNvPicPr>
            <a:picLocks noChangeAspect="1"/>
          </p:cNvPicPr>
          <p:nvPr/>
        </p:nvPicPr>
        <p:blipFill>
          <a:blip r:embed="rId4"/>
          <a:stretch>
            <a:fillRect/>
          </a:stretch>
        </p:blipFill>
        <p:spPr>
          <a:xfrm>
            <a:off x="381000" y="1524000"/>
            <a:ext cx="3661176" cy="2438400"/>
          </a:xfrm>
          <a:prstGeom prst="rect">
            <a:avLst/>
          </a:prstGeom>
        </p:spPr>
      </p:pic>
      <p:pic>
        <p:nvPicPr>
          <p:cNvPr id="6" name="Picture 5" descr="IMG_0398.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24675" y="228600"/>
            <a:ext cx="3876753" cy="2895600"/>
          </a:xfrm>
          <a:prstGeom prst="rect">
            <a:avLst/>
          </a:prstGeom>
        </p:spPr>
      </p:pic>
    </p:spTree>
    <p:extLst>
      <p:ext uri="{BB962C8B-B14F-4D97-AF65-F5344CB8AC3E}">
        <p14:creationId xmlns:p14="http://schemas.microsoft.com/office/powerpoint/2010/main" val="162925460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914400" y="304800"/>
            <a:ext cx="7313613" cy="868362"/>
          </a:xfrm>
        </p:spPr>
        <p:txBody>
          <a:bodyPr/>
          <a:lstStyle/>
          <a:p>
            <a:pPr eaLnBrk="1" hangingPunct="1">
              <a:defRPr/>
            </a:pPr>
            <a:r>
              <a:rPr lang="en-US" dirty="0">
                <a:solidFill>
                  <a:srgbClr val="F0AD00"/>
                </a:solidFill>
              </a:rPr>
              <a:t>Research</a:t>
            </a:r>
          </a:p>
        </p:txBody>
      </p:sp>
      <p:sp>
        <p:nvSpPr>
          <p:cNvPr id="95235" name="Rectangle 3"/>
          <p:cNvSpPr>
            <a:spLocks noGrp="1" noChangeArrowheads="1"/>
          </p:cNvSpPr>
          <p:nvPr>
            <p:ph idx="1"/>
          </p:nvPr>
        </p:nvSpPr>
        <p:spPr>
          <a:xfrm>
            <a:off x="533400" y="1676400"/>
            <a:ext cx="4191000" cy="4572000"/>
          </a:xfrm>
        </p:spPr>
        <p:txBody>
          <a:bodyPr>
            <a:normAutofit/>
          </a:bodyPr>
          <a:lstStyle/>
          <a:p>
            <a:pPr marL="0" indent="0" eaLnBrk="1" hangingPunct="1">
              <a:lnSpc>
                <a:spcPct val="90000"/>
              </a:lnSpc>
              <a:buNone/>
              <a:defRPr/>
            </a:pPr>
            <a:r>
              <a:rPr lang="en-US" sz="2400" b="1" dirty="0"/>
              <a:t>Purpose</a:t>
            </a:r>
          </a:p>
          <a:p>
            <a:pPr lvl="1" eaLnBrk="1" hangingPunct="1">
              <a:lnSpc>
                <a:spcPct val="90000"/>
              </a:lnSpc>
              <a:defRPr/>
            </a:pPr>
            <a:r>
              <a:rPr lang="en-US" sz="2200" dirty="0">
                <a:cs typeface="Futura UC Davis Book" pitchFamily="-65" charset="0"/>
              </a:rPr>
              <a:t>Better understand effects</a:t>
            </a:r>
          </a:p>
          <a:p>
            <a:pPr lvl="1" eaLnBrk="1" hangingPunct="1">
              <a:lnSpc>
                <a:spcPct val="90000"/>
              </a:lnSpc>
              <a:defRPr/>
            </a:pPr>
            <a:r>
              <a:rPr lang="en-US" sz="2200" dirty="0">
                <a:cs typeface="Futura UC Davis Book" pitchFamily="-65" charset="0"/>
              </a:rPr>
              <a:t>How best to care for wildlife</a:t>
            </a:r>
          </a:p>
          <a:p>
            <a:pPr lvl="1" eaLnBrk="1" hangingPunct="1">
              <a:lnSpc>
                <a:spcPct val="90000"/>
              </a:lnSpc>
              <a:defRPr/>
            </a:pPr>
            <a:r>
              <a:rPr lang="en-US" sz="2200" dirty="0">
                <a:cs typeface="Futura UC Davis Book" pitchFamily="-65" charset="0"/>
              </a:rPr>
              <a:t>Post-release </a:t>
            </a:r>
            <a:r>
              <a:rPr lang="en-US" sz="2200" dirty="0" smtClean="0">
                <a:cs typeface="Futura UC Davis Book" pitchFamily="-65" charset="0"/>
              </a:rPr>
              <a:t>survival</a:t>
            </a:r>
          </a:p>
          <a:p>
            <a:pPr marL="457200" lvl="1" indent="0" eaLnBrk="1" hangingPunct="1">
              <a:lnSpc>
                <a:spcPct val="90000"/>
              </a:lnSpc>
              <a:buNone/>
              <a:defRPr/>
            </a:pPr>
            <a:endParaRPr lang="en-US" sz="2200" dirty="0">
              <a:cs typeface="Futura UC Davis Book" pitchFamily="-65" charset="0"/>
            </a:endParaRPr>
          </a:p>
          <a:p>
            <a:pPr marL="0" indent="0" eaLnBrk="1" hangingPunct="1">
              <a:lnSpc>
                <a:spcPct val="90000"/>
              </a:lnSpc>
              <a:buNone/>
              <a:defRPr/>
            </a:pPr>
            <a:r>
              <a:rPr lang="en-US" sz="2400" b="1" dirty="0"/>
              <a:t>Success</a:t>
            </a:r>
          </a:p>
          <a:p>
            <a:pPr lvl="1" eaLnBrk="1" hangingPunct="1">
              <a:lnSpc>
                <a:spcPct val="90000"/>
              </a:lnSpc>
              <a:defRPr/>
            </a:pPr>
            <a:r>
              <a:rPr lang="en-US" sz="2200" dirty="0">
                <a:cs typeface="Futura UC Davis Book" pitchFamily="-65" charset="0"/>
              </a:rPr>
              <a:t>Over</a:t>
            </a:r>
            <a:r>
              <a:rPr lang="en-US" sz="2200" dirty="0" smtClean="0">
                <a:cs typeface="Futura UC Davis Book" pitchFamily="-65" charset="0"/>
              </a:rPr>
              <a:t> 140 </a:t>
            </a:r>
            <a:r>
              <a:rPr lang="en-US" sz="2200" dirty="0">
                <a:cs typeface="Futura UC Davis Book" pitchFamily="-65" charset="0"/>
              </a:rPr>
              <a:t>projects funded since 1996</a:t>
            </a:r>
          </a:p>
          <a:p>
            <a:pPr lvl="1" eaLnBrk="1" hangingPunct="1">
              <a:lnSpc>
                <a:spcPct val="90000"/>
              </a:lnSpc>
              <a:defRPr/>
            </a:pPr>
            <a:r>
              <a:rPr lang="en-US" sz="2200" dirty="0">
                <a:cs typeface="Futura UC Davis Book" pitchFamily="-65" charset="0"/>
              </a:rPr>
              <a:t>Three post-release projects since 1997</a:t>
            </a:r>
          </a:p>
        </p:txBody>
      </p:sp>
      <p:pic>
        <p:nvPicPr>
          <p:cNvPr id="8" name="Picture 9" descr="Oiling feathers - orimlson  004 s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a:xfrm>
            <a:off x="4800600" y="1905000"/>
            <a:ext cx="4064000" cy="3048000"/>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23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23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52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In house</a:t>
            </a:r>
            <a:endParaRPr lang="en-US" dirty="0"/>
          </a:p>
        </p:txBody>
      </p:sp>
      <p:sp>
        <p:nvSpPr>
          <p:cNvPr id="3" name="Content Placeholder 2"/>
          <p:cNvSpPr>
            <a:spLocks noGrp="1"/>
          </p:cNvSpPr>
          <p:nvPr>
            <p:ph idx="1"/>
          </p:nvPr>
        </p:nvSpPr>
        <p:spPr>
          <a:xfrm>
            <a:off x="457200" y="1828800"/>
            <a:ext cx="3473016" cy="3539486"/>
          </a:xfrm>
        </p:spPr>
        <p:txBody>
          <a:bodyPr>
            <a:normAutofit/>
          </a:bodyPr>
          <a:lstStyle/>
          <a:p>
            <a:r>
              <a:rPr lang="en-US" sz="2400" dirty="0" smtClean="0"/>
              <a:t>Soft sided pens</a:t>
            </a:r>
          </a:p>
          <a:p>
            <a:r>
              <a:rPr lang="en-US" sz="2400" dirty="0" smtClean="0"/>
              <a:t>Nutrition &amp; fluids</a:t>
            </a:r>
          </a:p>
          <a:p>
            <a:r>
              <a:rPr lang="en-US" sz="2400" dirty="0" smtClean="0"/>
              <a:t>Effects of being housed in fresh water</a:t>
            </a:r>
          </a:p>
          <a:p>
            <a:r>
              <a:rPr lang="en-US" sz="2400" dirty="0" smtClean="0"/>
              <a:t>Infrared cameras to monitor waterproofing</a:t>
            </a:r>
          </a:p>
          <a:p>
            <a:r>
              <a:rPr lang="en-US" sz="2400" dirty="0" smtClean="0"/>
              <a:t>Testing satellite transmitters </a:t>
            </a:r>
          </a:p>
          <a:p>
            <a:pPr marL="0" indent="0">
              <a:buNone/>
            </a:pPr>
            <a:endParaRPr lang="en-US" dirty="0" smtClean="0"/>
          </a:p>
          <a:p>
            <a:endParaRPr lang="en-US" dirty="0"/>
          </a:p>
        </p:txBody>
      </p:sp>
      <p:pic>
        <p:nvPicPr>
          <p:cNvPr id="5" name="Picture 4"/>
          <p:cNvPicPr>
            <a:picLocks noChangeAspect="1"/>
          </p:cNvPicPr>
          <p:nvPr/>
        </p:nvPicPr>
        <p:blipFill>
          <a:blip r:embed="rId3"/>
          <a:stretch>
            <a:fillRect/>
          </a:stretch>
        </p:blipFill>
        <p:spPr>
          <a:xfrm>
            <a:off x="4953000" y="2057400"/>
            <a:ext cx="3932067" cy="2949050"/>
          </a:xfrm>
          <a:prstGeom prst="rect">
            <a:avLst/>
          </a:prstGeom>
          <a:scene3d>
            <a:camera prst="orthographicFront">
              <a:rot lat="0" lon="0" rev="5400000"/>
            </a:camera>
            <a:lightRig rig="threePt" dir="t"/>
          </a:scene3d>
        </p:spPr>
      </p:pic>
      <p:sp>
        <p:nvSpPr>
          <p:cNvPr id="6" name="TextBox 5"/>
          <p:cNvSpPr txBox="1"/>
          <p:nvPr/>
        </p:nvSpPr>
        <p:spPr>
          <a:xfrm>
            <a:off x="5486400" y="5486400"/>
            <a:ext cx="2829071" cy="369332"/>
          </a:xfrm>
          <a:prstGeom prst="rect">
            <a:avLst/>
          </a:prstGeom>
          <a:noFill/>
        </p:spPr>
        <p:txBody>
          <a:bodyPr wrap="square" rtlCol="0">
            <a:spAutoFit/>
          </a:bodyPr>
          <a:lstStyle/>
          <a:p>
            <a:r>
              <a:rPr lang="en-US" sz="1800" i="1" dirty="0" smtClean="0"/>
              <a:t>Picture by Hannah Nevins </a:t>
            </a:r>
            <a:endParaRPr lang="en-US" sz="1800" i="1" dirty="0"/>
          </a:p>
        </p:txBody>
      </p:sp>
    </p:spTree>
    <p:extLst>
      <p:ext uri="{BB962C8B-B14F-4D97-AF65-F5344CB8AC3E}">
        <p14:creationId xmlns:p14="http://schemas.microsoft.com/office/powerpoint/2010/main" val="36933381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Rot="1" noChangeArrowheads="1"/>
          </p:cNvSpPr>
          <p:nvPr>
            <p:ph type="title"/>
          </p:nvPr>
        </p:nvSpPr>
        <p:spPr>
          <a:xfrm>
            <a:off x="381000" y="76200"/>
            <a:ext cx="8305800" cy="1371600"/>
          </a:xfrm>
          <a:extLst/>
        </p:spPr>
        <p:txBody>
          <a:bodyPr>
            <a:normAutofit fontScale="90000"/>
          </a:bodyPr>
          <a:lstStyle/>
          <a:p>
            <a:pPr algn="ctr">
              <a:defRPr/>
            </a:pPr>
            <a:r>
              <a:rPr lang="en-US" dirty="0" smtClean="0"/>
              <a:t>Primary Effects:</a:t>
            </a:r>
            <a:br>
              <a:rPr lang="en-US" dirty="0" smtClean="0"/>
            </a:br>
            <a:r>
              <a:rPr lang="en-US" dirty="0" smtClean="0"/>
              <a:t>Initial Impact is External </a:t>
            </a:r>
            <a:endParaRPr lang="en-US" dirty="0"/>
          </a:p>
        </p:txBody>
      </p:sp>
      <p:pic>
        <p:nvPicPr>
          <p:cNvPr id="21506" name="Picture 1" descr="gre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90600" y="1676400"/>
            <a:ext cx="6553200" cy="437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981744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OIL SPILL!</a:t>
            </a:r>
            <a:endParaRPr lang="en-US" dirty="0">
              <a:solidFill>
                <a:schemeClr val="accent1"/>
              </a:solidFill>
            </a:endParaRPr>
          </a:p>
        </p:txBody>
      </p:sp>
      <p:pic>
        <p:nvPicPr>
          <p:cNvPr id="4" name="Picture 3"/>
          <p:cNvPicPr>
            <a:picLocks noChangeAspect="1"/>
          </p:cNvPicPr>
          <p:nvPr/>
        </p:nvPicPr>
        <p:blipFill>
          <a:blip r:embed="rId2"/>
          <a:stretch>
            <a:fillRect/>
          </a:stretch>
        </p:blipFill>
        <p:spPr>
          <a:xfrm>
            <a:off x="990600" y="1447800"/>
            <a:ext cx="6858000" cy="4553712"/>
          </a:xfrm>
          <a:prstGeom prst="rect">
            <a:avLst/>
          </a:prstGeom>
          <a:ln>
            <a:noFill/>
          </a:ln>
          <a:effectLst>
            <a:softEdge rad="112500"/>
          </a:effectLst>
        </p:spPr>
      </p:pic>
    </p:spTree>
    <p:extLst>
      <p:ext uri="{BB962C8B-B14F-4D97-AF65-F5344CB8AC3E}">
        <p14:creationId xmlns:p14="http://schemas.microsoft.com/office/powerpoint/2010/main" val="180202530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32856" y="520095"/>
            <a:ext cx="5733143" cy="5539620"/>
            <a:chOff x="4521980" y="413173"/>
            <a:chExt cx="5667546" cy="5593959"/>
          </a:xfrm>
        </p:grpSpPr>
        <p:grpSp>
          <p:nvGrpSpPr>
            <p:cNvPr id="10" name="Group 9"/>
            <p:cNvGrpSpPr/>
            <p:nvPr/>
          </p:nvGrpSpPr>
          <p:grpSpPr>
            <a:xfrm>
              <a:off x="4521980" y="413173"/>
              <a:ext cx="5667546" cy="5593959"/>
              <a:chOff x="7646180" y="1667449"/>
              <a:chExt cx="5667546" cy="5593959"/>
            </a:xfrm>
          </p:grpSpPr>
          <p:grpSp>
            <p:nvGrpSpPr>
              <p:cNvPr id="9" name="Group 8"/>
              <p:cNvGrpSpPr/>
              <p:nvPr/>
            </p:nvGrpSpPr>
            <p:grpSpPr>
              <a:xfrm>
                <a:off x="7646180" y="1667449"/>
                <a:ext cx="5667546" cy="5593959"/>
                <a:chOff x="1550180" y="448249"/>
                <a:chExt cx="5667546" cy="5593959"/>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l="8500" t="6546" r="5415" b="11772"/>
                <a:stretch/>
              </p:blipFill>
              <p:spPr>
                <a:xfrm>
                  <a:off x="1550180" y="448249"/>
                  <a:ext cx="5667546" cy="5593959"/>
                </a:xfrm>
                <a:prstGeom prst="rect">
                  <a:avLst/>
                </a:prstGeom>
              </p:spPr>
            </p:pic>
            <p:sp>
              <p:nvSpPr>
                <p:cNvPr id="6" name="TextBox 5"/>
                <p:cNvSpPr txBox="1"/>
                <p:nvPr/>
              </p:nvSpPr>
              <p:spPr>
                <a:xfrm rot="2292502">
                  <a:off x="5054181" y="2995579"/>
                  <a:ext cx="1082523" cy="369332"/>
                </a:xfrm>
                <a:prstGeom prst="rect">
                  <a:avLst/>
                </a:prstGeom>
                <a:noFill/>
              </p:spPr>
              <p:txBody>
                <a:bodyPr wrap="none" rtlCol="0">
                  <a:spAutoFit/>
                </a:bodyPr>
                <a:lstStyle/>
                <a:p>
                  <a:r>
                    <a:rPr lang="en-US" dirty="0" smtClean="0"/>
                    <a:t>Facilities</a:t>
                  </a:r>
                  <a:endParaRPr lang="en-US" dirty="0"/>
                </a:p>
              </p:txBody>
            </p:sp>
          </p:grpSp>
          <p:sp>
            <p:nvSpPr>
              <p:cNvPr id="3" name="TextBox 2"/>
              <p:cNvSpPr txBox="1"/>
              <p:nvPr/>
            </p:nvSpPr>
            <p:spPr>
              <a:xfrm rot="18027111">
                <a:off x="8456585" y="4809216"/>
                <a:ext cx="1621984" cy="456383"/>
              </a:xfrm>
              <a:prstGeom prst="rect">
                <a:avLst/>
              </a:prstGeom>
              <a:noFill/>
            </p:spPr>
            <p:txBody>
              <a:bodyPr wrap="square" rtlCol="0">
                <a:spAutoFit/>
              </a:bodyPr>
              <a:lstStyle/>
              <a:p>
                <a:r>
                  <a:rPr lang="en-US" dirty="0" smtClean="0"/>
                  <a:t>Personnel</a:t>
                </a:r>
                <a:endParaRPr lang="en-US" dirty="0"/>
              </a:p>
            </p:txBody>
          </p:sp>
        </p:grpSp>
        <p:sp>
          <p:nvSpPr>
            <p:cNvPr id="4" name="TextBox 3"/>
            <p:cNvSpPr txBox="1"/>
            <p:nvPr/>
          </p:nvSpPr>
          <p:spPr>
            <a:xfrm>
              <a:off x="6297572" y="1888611"/>
              <a:ext cx="1288221" cy="369332"/>
            </a:xfrm>
            <a:prstGeom prst="rect">
              <a:avLst/>
            </a:prstGeom>
            <a:noFill/>
          </p:spPr>
          <p:txBody>
            <a:bodyPr wrap="none" rtlCol="0">
              <a:spAutoFit/>
            </a:bodyPr>
            <a:lstStyle/>
            <a:p>
              <a:r>
                <a:rPr lang="en-US" dirty="0" smtClean="0">
                  <a:solidFill>
                    <a:schemeClr val="bg1"/>
                  </a:solidFill>
                </a:rPr>
                <a:t>Equipment</a:t>
              </a:r>
              <a:endParaRPr lang="en-US" dirty="0">
                <a:solidFill>
                  <a:schemeClr val="bg1"/>
                </a:solidFill>
              </a:endParaRPr>
            </a:p>
          </p:txBody>
        </p:sp>
      </p:grpSp>
    </p:spTree>
    <p:extLst>
      <p:ext uri="{BB962C8B-B14F-4D97-AF65-F5344CB8AC3E}">
        <p14:creationId xmlns:p14="http://schemas.microsoft.com/office/powerpoint/2010/main" val="41264073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ChangeArrowheads="1"/>
          </p:cNvSpPr>
          <p:nvPr>
            <p:ph type="title"/>
          </p:nvPr>
        </p:nvSpPr>
        <p:spPr>
          <a:xfrm>
            <a:off x="166688" y="355600"/>
            <a:ext cx="8382000" cy="1054100"/>
          </a:xfrm>
        </p:spPr>
        <p:txBody>
          <a:bodyPr/>
          <a:lstStyle/>
          <a:p>
            <a:pPr>
              <a:defRPr/>
            </a:pPr>
            <a:r>
              <a:rPr lang="en-US" sz="3600" b="1" dirty="0" smtClean="0">
                <a:latin typeface="Book Antiqua"/>
                <a:cs typeface="Book Antiqua"/>
              </a:rPr>
              <a:t>Wildlife Response</a:t>
            </a:r>
            <a:endParaRPr lang="en-US" sz="3600" b="1" dirty="0">
              <a:latin typeface="Book Antiqua"/>
              <a:cs typeface="Book Antiqua"/>
            </a:endParaRPr>
          </a:p>
        </p:txBody>
      </p:sp>
      <p:sp>
        <p:nvSpPr>
          <p:cNvPr id="740355" name="Rectangle 3"/>
          <p:cNvSpPr>
            <a:spLocks noGrp="1" noChangeArrowheads="1"/>
          </p:cNvSpPr>
          <p:nvPr>
            <p:ph type="body" idx="1"/>
          </p:nvPr>
        </p:nvSpPr>
        <p:spPr>
          <a:xfrm>
            <a:off x="457200" y="1676400"/>
            <a:ext cx="8229600" cy="4625609"/>
          </a:xfrm>
        </p:spPr>
        <p:txBody>
          <a:bodyPr>
            <a:noAutofit/>
          </a:bodyPr>
          <a:lstStyle/>
          <a:p>
            <a:pPr>
              <a:defRPr/>
            </a:pPr>
            <a:r>
              <a:rPr lang="en-US" sz="2800" u="sng" dirty="0" smtClean="0">
                <a:latin typeface="Book Antiqua"/>
                <a:cs typeface="Book Antiqua"/>
              </a:rPr>
              <a:t>Primary Response</a:t>
            </a:r>
          </a:p>
          <a:p>
            <a:pPr lvl="1">
              <a:defRPr/>
            </a:pPr>
            <a:r>
              <a:rPr lang="en-US" sz="2400" dirty="0" smtClean="0">
                <a:latin typeface="Book Antiqua"/>
                <a:cs typeface="Book Antiqua"/>
              </a:rPr>
              <a:t>Oil recovery/countermeasures</a:t>
            </a:r>
          </a:p>
          <a:p>
            <a:pPr lvl="1">
              <a:defRPr/>
            </a:pPr>
            <a:r>
              <a:rPr lang="en-US" sz="2400" dirty="0" smtClean="0">
                <a:latin typeface="Book Antiqua"/>
                <a:cs typeface="Book Antiqua"/>
              </a:rPr>
              <a:t>Planning and reconnaissance</a:t>
            </a:r>
          </a:p>
          <a:p>
            <a:pPr lvl="1">
              <a:defRPr/>
            </a:pPr>
            <a:r>
              <a:rPr lang="en-US" sz="2400" dirty="0" smtClean="0">
                <a:latin typeface="Book Antiqua"/>
                <a:cs typeface="Book Antiqua"/>
              </a:rPr>
              <a:t>Carcass collection</a:t>
            </a:r>
          </a:p>
          <a:p>
            <a:pPr lvl="1">
              <a:defRPr/>
            </a:pPr>
            <a:r>
              <a:rPr lang="en-US" sz="2400" dirty="0" smtClean="0">
                <a:latin typeface="Book Antiqua"/>
                <a:cs typeface="Book Antiqua"/>
              </a:rPr>
              <a:t>Disturbance minimization</a:t>
            </a:r>
          </a:p>
          <a:p>
            <a:pPr>
              <a:defRPr/>
            </a:pPr>
            <a:r>
              <a:rPr lang="en-US" sz="2800" u="sng" dirty="0" smtClean="0">
                <a:latin typeface="Book Antiqua"/>
                <a:cs typeface="Book Antiqua"/>
              </a:rPr>
              <a:t>Secondary Response</a:t>
            </a:r>
          </a:p>
          <a:p>
            <a:pPr lvl="1">
              <a:defRPr/>
            </a:pPr>
            <a:r>
              <a:rPr lang="en-US" sz="2400" dirty="0" smtClean="0">
                <a:latin typeface="Book Antiqua"/>
                <a:cs typeface="Book Antiqua"/>
              </a:rPr>
              <a:t>Deterrence</a:t>
            </a:r>
          </a:p>
          <a:p>
            <a:pPr lvl="1">
              <a:defRPr/>
            </a:pPr>
            <a:r>
              <a:rPr lang="en-US" sz="2400" dirty="0" smtClean="0">
                <a:latin typeface="Book Antiqua"/>
                <a:cs typeface="Book Antiqua"/>
              </a:rPr>
              <a:t>Pre-emptive capture</a:t>
            </a:r>
          </a:p>
          <a:p>
            <a:pPr>
              <a:defRPr/>
            </a:pPr>
            <a:r>
              <a:rPr lang="en-US" sz="2800" u="sng" dirty="0" smtClean="0">
                <a:latin typeface="Book Antiqua"/>
                <a:cs typeface="Book Antiqua"/>
              </a:rPr>
              <a:t>Tertiary Response</a:t>
            </a:r>
          </a:p>
          <a:p>
            <a:pPr lvl="1">
              <a:defRPr/>
            </a:pPr>
            <a:r>
              <a:rPr lang="en-US" sz="2400" dirty="0" smtClean="0">
                <a:latin typeface="Book Antiqua"/>
                <a:cs typeface="Book Antiqua"/>
              </a:rPr>
              <a:t>Recovery &amp; rehabilitation</a:t>
            </a:r>
            <a:endParaRPr lang="en-US" sz="2400" dirty="0">
              <a:latin typeface="Book Antiqua"/>
              <a:cs typeface="Book Antiqua"/>
            </a:endParaRPr>
          </a:p>
        </p:txBody>
      </p:sp>
      <p:pic>
        <p:nvPicPr>
          <p:cNvPr id="16387" name="Picture 1" descr="IMG_0106-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5400000">
            <a:off x="4713288" y="3519488"/>
            <a:ext cx="2482850" cy="185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388" name="Picture 5" descr="Bird netted 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10400" y="3962400"/>
            <a:ext cx="1828800" cy="2751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IMG_0054.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54775" y="1719263"/>
            <a:ext cx="2333625" cy="2197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23574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l="874" t="9221" r="4171" b="16943"/>
          <a:stretch/>
        </p:blipFill>
        <p:spPr>
          <a:xfrm>
            <a:off x="457200" y="685800"/>
            <a:ext cx="8333619" cy="5007428"/>
          </a:xfrm>
          <a:prstGeom prst="rect">
            <a:avLst/>
          </a:prstGeom>
        </p:spPr>
      </p:pic>
    </p:spTree>
    <p:extLst>
      <p:ext uri="{BB962C8B-B14F-4D97-AF65-F5344CB8AC3E}">
        <p14:creationId xmlns:p14="http://schemas.microsoft.com/office/powerpoint/2010/main" val="263115294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800"/>
            <a:ext cx="9144000" cy="6753775"/>
          </a:xfrm>
          <a:prstGeom prst="rect">
            <a:avLst/>
          </a:prstGeom>
        </p:spPr>
      </p:pic>
      <p:sp>
        <p:nvSpPr>
          <p:cNvPr id="3" name="Oval 2"/>
          <p:cNvSpPr/>
          <p:nvPr/>
        </p:nvSpPr>
        <p:spPr>
          <a:xfrm>
            <a:off x="1752600" y="1219200"/>
            <a:ext cx="838200" cy="6096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2743200" y="1219200"/>
            <a:ext cx="990600" cy="6096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3810000" y="1219200"/>
            <a:ext cx="1066800" cy="6096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7010400" y="1295400"/>
            <a:ext cx="1371600" cy="6096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4794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CP_1413"/>
          <p:cNvPicPr>
            <a:picLocks noChangeAspect="1" noChangeArrowheads="1"/>
          </p:cNvPicPr>
          <p:nvPr/>
        </p:nvPicPr>
        <p:blipFill>
          <a:blip r:embed="rId3" cstate="print">
            <a:lum bright="14000" contrast="6000"/>
            <a:extLst>
              <a:ext uri="{28A0092B-C50C-407E-A947-70E740481C1C}">
                <a14:useLocalDpi xmlns:a14="http://schemas.microsoft.com/office/drawing/2010/main"/>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28800" y="228600"/>
            <a:ext cx="7086600" cy="1143000"/>
          </a:xfrm>
        </p:spPr>
        <p:txBody>
          <a:bodyPr/>
          <a:lstStyle/>
          <a:p>
            <a:r>
              <a:rPr lang="en-US" dirty="0" smtClean="0">
                <a:solidFill>
                  <a:srgbClr val="860908"/>
                </a:solidFill>
              </a:rPr>
              <a:t>Reconnaissance Group</a:t>
            </a:r>
            <a:endParaRPr lang="en-US" dirty="0">
              <a:solidFill>
                <a:srgbClr val="860908"/>
              </a:solidFill>
            </a:endParaRPr>
          </a:p>
        </p:txBody>
      </p:sp>
      <p:sp>
        <p:nvSpPr>
          <p:cNvPr id="3" name="Content Placeholder 2"/>
          <p:cNvSpPr>
            <a:spLocks noGrp="1"/>
          </p:cNvSpPr>
          <p:nvPr>
            <p:ph idx="1"/>
          </p:nvPr>
        </p:nvSpPr>
        <p:spPr>
          <a:xfrm>
            <a:off x="2438400" y="1905000"/>
            <a:ext cx="6400800" cy="4267200"/>
          </a:xfrm>
        </p:spPr>
        <p:txBody>
          <a:bodyPr>
            <a:normAutofit/>
          </a:bodyPr>
          <a:lstStyle/>
          <a:p>
            <a:pPr marL="0" indent="0">
              <a:buNone/>
            </a:pPr>
            <a:r>
              <a:rPr lang="en-US" dirty="0" smtClean="0"/>
              <a:t>Evaluates numbers, species, and locations of wildlife that could be/are impacted by oil</a:t>
            </a:r>
          </a:p>
        </p:txBody>
      </p:sp>
    </p:spTree>
    <p:extLst>
      <p:ext uri="{BB962C8B-B14F-4D97-AF65-F5344CB8AC3E}">
        <p14:creationId xmlns:p14="http://schemas.microsoft.com/office/powerpoint/2010/main" val="353296917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4" descr="ZonGunKM"/>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144000" cy="733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3" descr="Lab1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53200" y="5050369"/>
            <a:ext cx="2590800" cy="229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533400" y="152400"/>
            <a:ext cx="7772400" cy="838200"/>
          </a:xfrm>
        </p:spPr>
        <p:txBody>
          <a:bodyPr/>
          <a:lstStyle/>
          <a:p>
            <a:r>
              <a:rPr lang="en-US" dirty="0" smtClean="0">
                <a:solidFill>
                  <a:srgbClr val="860908"/>
                </a:solidFill>
              </a:rPr>
              <a:t>Hazing Group</a:t>
            </a:r>
            <a:endParaRPr lang="en-US" dirty="0">
              <a:solidFill>
                <a:srgbClr val="860908"/>
              </a:solidFill>
            </a:endParaRPr>
          </a:p>
        </p:txBody>
      </p:sp>
      <p:sp>
        <p:nvSpPr>
          <p:cNvPr id="5" name="Content Placeholder 4"/>
          <p:cNvSpPr>
            <a:spLocks noGrp="1"/>
          </p:cNvSpPr>
          <p:nvPr>
            <p:ph idx="1"/>
          </p:nvPr>
        </p:nvSpPr>
        <p:spPr>
          <a:xfrm>
            <a:off x="3505200" y="990600"/>
            <a:ext cx="5410200" cy="4267200"/>
          </a:xfrm>
        </p:spPr>
        <p:txBody>
          <a:bodyPr/>
          <a:lstStyle/>
          <a:p>
            <a:r>
              <a:rPr lang="en-US" dirty="0" smtClean="0"/>
              <a:t>Deters wildlife from entering contaminated areas</a:t>
            </a:r>
          </a:p>
          <a:p>
            <a:endParaRPr lang="en-US" dirty="0"/>
          </a:p>
        </p:txBody>
      </p:sp>
    </p:spTree>
    <p:extLst>
      <p:ext uri="{BB962C8B-B14F-4D97-AF65-F5344CB8AC3E}">
        <p14:creationId xmlns:p14="http://schemas.microsoft.com/office/powerpoint/2010/main" val="223903454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tvrider"/>
          <p:cNvPicPr>
            <a:picLocks noChangeAspect="1" noChangeArrowheads="1"/>
          </p:cNvPicPr>
          <p:nvPr/>
        </p:nvPicPr>
        <p:blipFill>
          <a:blip r:embed="rId3" cstate="print">
            <a:lum bright="32000" contrast="36000"/>
            <a:extLst>
              <a:ext uri="{28A0092B-C50C-407E-A947-70E740481C1C}">
                <a14:useLocalDpi xmlns:a14="http://schemas.microsoft.com/office/drawing/2010/main"/>
              </a:ext>
            </a:extLst>
          </a:blip>
          <a:srcRect/>
          <a:stretch>
            <a:fillRect/>
          </a:stretch>
        </p:blipFill>
        <p:spPr bwMode="auto">
          <a:xfrm>
            <a:off x="-635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mvc-007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375150"/>
            <a:ext cx="3309938"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6529"/>
            <a:ext cx="8839200" cy="1143000"/>
          </a:xfrm>
        </p:spPr>
        <p:txBody>
          <a:bodyPr>
            <a:normAutofit/>
          </a:bodyPr>
          <a:lstStyle/>
          <a:p>
            <a:r>
              <a:rPr lang="en-US" dirty="0" smtClean="0">
                <a:solidFill>
                  <a:schemeClr val="accent6">
                    <a:lumMod val="75000"/>
                  </a:schemeClr>
                </a:solidFill>
              </a:rPr>
              <a:t>Wildlife Recovery Group</a:t>
            </a:r>
            <a:endParaRPr lang="en-US" dirty="0">
              <a:solidFill>
                <a:schemeClr val="accent6">
                  <a:lumMod val="75000"/>
                </a:schemeClr>
              </a:solidFill>
            </a:endParaRPr>
          </a:p>
        </p:txBody>
      </p:sp>
      <p:sp>
        <p:nvSpPr>
          <p:cNvPr id="3" name="Content Placeholder 2"/>
          <p:cNvSpPr>
            <a:spLocks noGrp="1"/>
          </p:cNvSpPr>
          <p:nvPr>
            <p:ph idx="1"/>
          </p:nvPr>
        </p:nvSpPr>
        <p:spPr>
          <a:xfrm>
            <a:off x="685800" y="1295400"/>
            <a:ext cx="7772400" cy="990600"/>
          </a:xfrm>
        </p:spPr>
        <p:txBody>
          <a:bodyPr>
            <a:normAutofit fontScale="92500" lnSpcReduction="10000"/>
          </a:bodyPr>
          <a:lstStyle/>
          <a:p>
            <a:pPr marL="0" indent="0">
              <a:buNone/>
            </a:pPr>
            <a:r>
              <a:rPr lang="en-US" dirty="0" smtClean="0"/>
              <a:t>Collection of dead and capture of live oiled animals</a:t>
            </a:r>
            <a:endParaRPr lang="en-US" dirty="0"/>
          </a:p>
        </p:txBody>
      </p:sp>
    </p:spTree>
    <p:extLst>
      <p:ext uri="{BB962C8B-B14F-4D97-AF65-F5344CB8AC3E}">
        <p14:creationId xmlns:p14="http://schemas.microsoft.com/office/powerpoint/2010/main" val="21199978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1010242.JPG"/>
          <p:cNvPicPr>
            <a:picLocks noChangeAspect="1"/>
          </p:cNvPicPr>
          <p:nvPr/>
        </p:nvPicPr>
        <p:blipFill>
          <a:blip r:embed="rId2" cstate="print">
            <a:alphaModFix amt="32000"/>
            <a:extLst>
              <a:ext uri="{28A0092B-C50C-407E-A947-70E740481C1C}">
                <a14:useLocalDpi xmlns:a14="http://schemas.microsoft.com/office/drawing/2010/main"/>
              </a:ext>
            </a:extLst>
          </a:blip>
          <a:stretch>
            <a:fillRect/>
          </a:stretch>
        </p:blipFill>
        <p:spPr>
          <a:xfrm>
            <a:off x="0" y="20562"/>
            <a:ext cx="9144000" cy="6858000"/>
          </a:xfrm>
          <a:prstGeom prst="rect">
            <a:avLst/>
          </a:prstGeom>
        </p:spPr>
      </p:pic>
      <p:sp>
        <p:nvSpPr>
          <p:cNvPr id="2" name="Title 1"/>
          <p:cNvSpPr>
            <a:spLocks noGrp="1"/>
          </p:cNvSpPr>
          <p:nvPr>
            <p:ph type="title"/>
          </p:nvPr>
        </p:nvSpPr>
        <p:spPr>
          <a:xfrm>
            <a:off x="533400" y="-152400"/>
            <a:ext cx="7467600" cy="1600200"/>
          </a:xfrm>
        </p:spPr>
        <p:txBody>
          <a:bodyPr/>
          <a:lstStyle/>
          <a:p>
            <a:pPr algn="l"/>
            <a:r>
              <a:rPr lang="en-US" dirty="0" smtClean="0">
                <a:solidFill>
                  <a:schemeClr val="accent6"/>
                </a:solidFill>
              </a:rPr>
              <a:t>Field Stabilization Group</a:t>
            </a:r>
            <a:endParaRPr lang="en-US" dirty="0">
              <a:solidFill>
                <a:schemeClr val="accent6"/>
              </a:solidFill>
            </a:endParaRPr>
          </a:p>
        </p:txBody>
      </p:sp>
      <p:sp>
        <p:nvSpPr>
          <p:cNvPr id="3" name="Content Placeholder 2"/>
          <p:cNvSpPr>
            <a:spLocks noGrp="1"/>
          </p:cNvSpPr>
          <p:nvPr>
            <p:ph idx="1"/>
          </p:nvPr>
        </p:nvSpPr>
        <p:spPr>
          <a:xfrm>
            <a:off x="762000" y="2971800"/>
            <a:ext cx="5791200" cy="2438400"/>
          </a:xfrm>
        </p:spPr>
        <p:txBody>
          <a:bodyPr>
            <a:normAutofit/>
          </a:bodyPr>
          <a:lstStyle/>
          <a:p>
            <a:r>
              <a:rPr lang="en-US" dirty="0"/>
              <a:t>Linked to increased </a:t>
            </a:r>
            <a:r>
              <a:rPr lang="en-US" dirty="0" smtClean="0"/>
              <a:t>survival</a:t>
            </a:r>
          </a:p>
          <a:p>
            <a:endParaRPr lang="en-US" dirty="0"/>
          </a:p>
          <a:p>
            <a:r>
              <a:rPr lang="en-US" dirty="0" smtClean="0"/>
              <a:t>Provides “first aid” to animals near to spill area</a:t>
            </a:r>
          </a:p>
        </p:txBody>
      </p:sp>
      <p:pic>
        <p:nvPicPr>
          <p:cNvPr id="4" name="Picture 3" descr="PB110017.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68077" y="3810000"/>
            <a:ext cx="2286000" cy="3048000"/>
          </a:xfrm>
          <a:prstGeom prst="rect">
            <a:avLst/>
          </a:prstGeom>
          <a:ln>
            <a:noFill/>
          </a:ln>
          <a:effectLst>
            <a:softEdge rad="112500"/>
          </a:effectLst>
        </p:spPr>
      </p:pic>
    </p:spTree>
    <p:extLst>
      <p:ext uri="{BB962C8B-B14F-4D97-AF65-F5344CB8AC3E}">
        <p14:creationId xmlns:p14="http://schemas.microsoft.com/office/powerpoint/2010/main" val="397764515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Ventura Mystery 2005 017.jpg"/>
          <p:cNvPicPr>
            <a:picLocks noChangeAspect="1"/>
          </p:cNvPicPr>
          <p:nvPr/>
        </p:nvPicPr>
        <p:blipFill rotWithShape="1">
          <a:blip r:embed="rId3" cstate="print">
            <a:alphaModFix amt="54000"/>
            <a:extLst>
              <a:ext uri="{28A0092B-C50C-407E-A947-70E740481C1C}">
                <a14:useLocalDpi xmlns:a14="http://schemas.microsoft.com/office/drawing/2010/main"/>
              </a:ext>
            </a:extLst>
          </a:blip>
          <a:srcRect/>
          <a:stretch/>
        </p:blipFill>
        <p:spPr>
          <a:xfrm>
            <a:off x="-18143" y="18933"/>
            <a:ext cx="9144000" cy="6839067"/>
          </a:xfrm>
          <a:prstGeom prst="rect">
            <a:avLst/>
          </a:prstGeom>
        </p:spPr>
      </p:pic>
      <p:sp>
        <p:nvSpPr>
          <p:cNvPr id="99330" name="Rectangle 2"/>
          <p:cNvSpPr>
            <a:spLocks noGrp="1" noRot="1" noChangeArrowheads="1"/>
          </p:cNvSpPr>
          <p:nvPr>
            <p:ph type="title"/>
          </p:nvPr>
        </p:nvSpPr>
        <p:spPr>
          <a:xfrm>
            <a:off x="533400" y="152400"/>
            <a:ext cx="8686800" cy="914400"/>
          </a:xfrm>
        </p:spPr>
        <p:txBody>
          <a:bodyPr/>
          <a:lstStyle/>
          <a:p>
            <a:r>
              <a:rPr lang="en-US" dirty="0" smtClean="0">
                <a:solidFill>
                  <a:srgbClr val="C64847"/>
                </a:solidFill>
              </a:rPr>
              <a:t>Care &amp; Processing Group</a:t>
            </a:r>
            <a:endParaRPr lang="en-US" dirty="0">
              <a:solidFill>
                <a:srgbClr val="C64847"/>
              </a:solidFill>
            </a:endParaRPr>
          </a:p>
        </p:txBody>
      </p:sp>
      <p:sp>
        <p:nvSpPr>
          <p:cNvPr id="99332" name="Rectangle 4"/>
          <p:cNvSpPr>
            <a:spLocks noGrp="1" noRot="1" noChangeArrowheads="1"/>
          </p:cNvSpPr>
          <p:nvPr>
            <p:ph idx="1"/>
          </p:nvPr>
        </p:nvSpPr>
        <p:spPr>
          <a:xfrm>
            <a:off x="-228600" y="3200400"/>
            <a:ext cx="8915400" cy="4267200"/>
          </a:xfrm>
        </p:spPr>
        <p:txBody>
          <a:bodyPr/>
          <a:lstStyle/>
          <a:p>
            <a:pPr algn="r"/>
            <a:r>
              <a:rPr lang="en-US" dirty="0" smtClean="0"/>
              <a:t>Collects evidence from all live &amp; dead animals</a:t>
            </a:r>
          </a:p>
          <a:p>
            <a:pPr algn="r"/>
            <a:endParaRPr lang="en-US" dirty="0" smtClean="0"/>
          </a:p>
          <a:p>
            <a:pPr algn="r"/>
            <a:r>
              <a:rPr lang="en-US" dirty="0" smtClean="0"/>
              <a:t>Provides medical care to affected animals</a:t>
            </a:r>
          </a:p>
        </p:txBody>
      </p:sp>
    </p:spTree>
    <p:extLst>
      <p:ext uri="{BB962C8B-B14F-4D97-AF65-F5344CB8AC3E}">
        <p14:creationId xmlns:p14="http://schemas.microsoft.com/office/powerpoint/2010/main" val="2212876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3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descr="feather  stuff 0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9425" y="533400"/>
            <a:ext cx="8131175" cy="63246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3554" name="TextBox 3"/>
          <p:cNvSpPr txBox="1">
            <a:spLocks noChangeArrowheads="1"/>
          </p:cNvSpPr>
          <p:nvPr/>
        </p:nvSpPr>
        <p:spPr bwMode="auto">
          <a:xfrm>
            <a:off x="479425" y="6257925"/>
            <a:ext cx="8131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solidFill>
                  <a:srgbClr val="FFFFFF"/>
                </a:solidFill>
              </a:rPr>
              <a:t>Common murre ventral contour feathers</a:t>
            </a:r>
          </a:p>
        </p:txBody>
      </p:sp>
      <p:sp>
        <p:nvSpPr>
          <p:cNvPr id="5" name="TextBox 4"/>
          <p:cNvSpPr txBox="1">
            <a:spLocks noChangeArrowheads="1"/>
          </p:cNvSpPr>
          <p:nvPr/>
        </p:nvSpPr>
        <p:spPr bwMode="auto">
          <a:xfrm>
            <a:off x="5508625" y="6096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rPr>
              <a:t>Shaft (rachis)</a:t>
            </a:r>
          </a:p>
        </p:txBody>
      </p:sp>
      <p:sp>
        <p:nvSpPr>
          <p:cNvPr id="6" name="TextBox 5"/>
          <p:cNvSpPr txBox="1">
            <a:spLocks noChangeArrowheads="1"/>
          </p:cNvSpPr>
          <p:nvPr/>
        </p:nvSpPr>
        <p:spPr bwMode="auto">
          <a:xfrm>
            <a:off x="1089025" y="1900238"/>
            <a:ext cx="137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rPr>
              <a:t>Barbs</a:t>
            </a:r>
          </a:p>
        </p:txBody>
      </p:sp>
      <p:sp>
        <p:nvSpPr>
          <p:cNvPr id="7" name="TextBox 6"/>
          <p:cNvSpPr txBox="1">
            <a:spLocks noChangeArrowheads="1"/>
          </p:cNvSpPr>
          <p:nvPr/>
        </p:nvSpPr>
        <p:spPr bwMode="auto">
          <a:xfrm>
            <a:off x="2384425" y="1366838"/>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rPr>
              <a:t>Barbules</a:t>
            </a:r>
          </a:p>
        </p:txBody>
      </p:sp>
      <p:cxnSp>
        <p:nvCxnSpPr>
          <p:cNvPr id="9" name="Straight Arrow Connector 8"/>
          <p:cNvCxnSpPr/>
          <p:nvPr/>
        </p:nvCxnSpPr>
        <p:spPr>
          <a:xfrm rot="5400000">
            <a:off x="5280025" y="1219200"/>
            <a:ext cx="914400" cy="60960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H="1">
            <a:off x="3679825" y="1676400"/>
            <a:ext cx="838200" cy="83820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2803525" y="1866900"/>
            <a:ext cx="1066800" cy="99060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flipH="1">
            <a:off x="1815306" y="2321719"/>
            <a:ext cx="452438" cy="53340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1165225" y="2438400"/>
            <a:ext cx="685800" cy="38100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a:off x="7032625" y="20574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rPr>
              <a:t>Hooklets</a:t>
            </a:r>
          </a:p>
        </p:txBody>
      </p:sp>
      <p:sp>
        <p:nvSpPr>
          <p:cNvPr id="21" name="Title 7"/>
          <p:cNvSpPr txBox="1">
            <a:spLocks/>
          </p:cNvSpPr>
          <p:nvPr/>
        </p:nvSpPr>
        <p:spPr>
          <a:xfrm>
            <a:off x="0" y="-152400"/>
            <a:ext cx="9144000" cy="838200"/>
          </a:xfrm>
          <a:prstGeom prst="rect">
            <a:avLst/>
          </a:prstGeom>
        </p:spPr>
        <p:txBody>
          <a:bodyPr/>
          <a:lstStyle/>
          <a:p>
            <a:pPr algn="ctr" eaLnBrk="0" hangingPunct="0">
              <a:defRPr/>
            </a:pPr>
            <a:r>
              <a:rPr lang="en-US" sz="4400" dirty="0">
                <a:solidFill>
                  <a:schemeClr val="tx2"/>
                </a:solidFill>
                <a:latin typeface="+mj-lt"/>
                <a:ea typeface="+mj-ea"/>
                <a:cs typeface="+mj-cs"/>
              </a:rPr>
              <a:t>Feather anatomy</a:t>
            </a:r>
          </a:p>
        </p:txBody>
      </p:sp>
      <p:pic>
        <p:nvPicPr>
          <p:cNvPr id="23" name="Picture 1" descr="FEATH1.TI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2351548">
            <a:off x="2544763" y="1481138"/>
            <a:ext cx="4527550" cy="39306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 descr="FEATH1B.TI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2304328">
            <a:off x="2437852" y="1147728"/>
            <a:ext cx="4477698" cy="4501649"/>
          </a:xfrm>
          <a:prstGeom prst="ellipse">
            <a:avLst/>
          </a:prstGeom>
          <a:noFill/>
          <a:ln w="9525">
            <a:solidFill>
              <a:schemeClr val="tx2"/>
            </a:solidFill>
            <a:miter lim="800000"/>
            <a:headEnd/>
            <a:tailEnd/>
          </a:ln>
        </p:spPr>
      </p:pic>
      <p:cxnSp>
        <p:nvCxnSpPr>
          <p:cNvPr id="26" name="Straight Arrow Connector 25"/>
          <p:cNvCxnSpPr/>
          <p:nvPr/>
        </p:nvCxnSpPr>
        <p:spPr>
          <a:xfrm rot="10800000" flipV="1">
            <a:off x="5280025" y="2438400"/>
            <a:ext cx="1981200" cy="60960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4" idx="1"/>
          </p:cNvCxnSpPr>
          <p:nvPr/>
        </p:nvCxnSpPr>
        <p:spPr>
          <a:xfrm rot="10800000">
            <a:off x="4441825" y="2209800"/>
            <a:ext cx="2590800" cy="79375"/>
          </a:xfrm>
          <a:prstGeom prst="straightConnector1">
            <a:avLst/>
          </a:prstGeom>
          <a:ln w="31750" cap="flat" cmpd="sng" algn="ctr">
            <a:solidFill>
              <a:schemeClr val="tx2"/>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Rectangle 2"/>
          <p:cNvSpPr txBox="1">
            <a:spLocks noRot="1" noChangeArrowheads="1"/>
          </p:cNvSpPr>
          <p:nvPr/>
        </p:nvSpPr>
        <p:spPr>
          <a:xfrm>
            <a:off x="6324600" y="4724400"/>
            <a:ext cx="2819400" cy="1600200"/>
          </a:xfrm>
          <a:prstGeom prst="rect">
            <a:avLst/>
          </a:prstGeom>
        </p:spPr>
        <p:txBody>
          <a:bodyPr lIns="92075" tIns="46038" rIns="92075" bIns="46038"/>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defRPr/>
            </a:pPr>
            <a:r>
              <a:rPr lang="en-US" sz="2400" dirty="0" smtClean="0">
                <a:solidFill>
                  <a:schemeClr val="tx1"/>
                </a:solidFill>
                <a:ea typeface="+mj-ea"/>
              </a:rPr>
              <a:t>Oil physically interferes with the normal architecture of feathers</a:t>
            </a:r>
          </a:p>
        </p:txBody>
      </p:sp>
      <p:sp>
        <p:nvSpPr>
          <p:cNvPr id="23570" name="TextBox 27"/>
          <p:cNvSpPr txBox="1">
            <a:spLocks noChangeArrowheads="1"/>
          </p:cNvSpPr>
          <p:nvPr/>
        </p:nvSpPr>
        <p:spPr bwMode="auto">
          <a:xfrm>
            <a:off x="533400" y="5943600"/>
            <a:ext cx="1905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Slide courtesy R. Duerr</a:t>
            </a:r>
          </a:p>
        </p:txBody>
      </p:sp>
    </p:spTree>
    <p:extLst>
      <p:ext uri="{BB962C8B-B14F-4D97-AF65-F5344CB8AC3E}">
        <p14:creationId xmlns:p14="http://schemas.microsoft.com/office/powerpoint/2010/main" val="291547202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4"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Box 4"/>
          <p:cNvSpPr txBox="1"/>
          <p:nvPr/>
        </p:nvSpPr>
        <p:spPr>
          <a:xfrm>
            <a:off x="3266115" y="1675655"/>
            <a:ext cx="3072075" cy="584776"/>
          </a:xfrm>
          <a:prstGeom prst="rect">
            <a:avLst/>
          </a:prstGeom>
          <a:noFill/>
        </p:spPr>
        <p:txBody>
          <a:bodyPr wrap="none">
            <a:spAutoFit/>
          </a:bodyPr>
          <a:lstStyle/>
          <a:p>
            <a:pPr>
              <a:defRPr/>
            </a:pPr>
            <a:r>
              <a:rPr lang="en-US" sz="3200" b="1" dirty="0">
                <a:ln w="12700">
                  <a:solidFill>
                    <a:schemeClr val="tx2">
                      <a:satMod val="155000"/>
                    </a:schemeClr>
                  </a:solidFill>
                  <a:prstDash val="solid"/>
                </a:ln>
                <a:effectLst>
                  <a:outerShdw blurRad="41275" dist="20320" dir="1800000" algn="tl" rotWithShape="0">
                    <a:srgbClr val="000000">
                      <a:alpha val="40000"/>
                    </a:srgbClr>
                  </a:outerShdw>
                </a:effectLst>
              </a:rPr>
              <a:t>NOTIFICATION</a:t>
            </a:r>
          </a:p>
        </p:txBody>
      </p:sp>
      <p:sp>
        <p:nvSpPr>
          <p:cNvPr id="6" name="TextBox 5"/>
          <p:cNvSpPr txBox="1"/>
          <p:nvPr/>
        </p:nvSpPr>
        <p:spPr>
          <a:xfrm>
            <a:off x="1700557" y="3025115"/>
            <a:ext cx="2249334" cy="584776"/>
          </a:xfrm>
          <a:prstGeom prst="rect">
            <a:avLst/>
          </a:prstGeom>
          <a:noFill/>
        </p:spPr>
        <p:txBody>
          <a:bodyPr wrap="none">
            <a:spAutoFit/>
          </a:bodyPr>
          <a:lstStyle/>
          <a:p>
            <a:pPr>
              <a:defRPr/>
            </a:pPr>
            <a:r>
              <a:rPr lang="en-US" sz="3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STAND BY</a:t>
            </a:r>
          </a:p>
        </p:txBody>
      </p:sp>
      <p:sp>
        <p:nvSpPr>
          <p:cNvPr id="19459" name="TextBox 6"/>
          <p:cNvSpPr txBox="1">
            <a:spLocks noChangeArrowheads="1"/>
          </p:cNvSpPr>
          <p:nvPr/>
        </p:nvSpPr>
        <p:spPr bwMode="auto">
          <a:xfrm>
            <a:off x="3265488" y="396875"/>
            <a:ext cx="4089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5400" b="1">
                <a:solidFill>
                  <a:srgbClr val="FF0000"/>
                </a:solidFill>
              </a:rPr>
              <a:t>OIL SPILL</a:t>
            </a:r>
          </a:p>
        </p:txBody>
      </p:sp>
      <p:sp>
        <p:nvSpPr>
          <p:cNvPr id="8" name="TextBox 7"/>
          <p:cNvSpPr txBox="1"/>
          <p:nvPr/>
        </p:nvSpPr>
        <p:spPr>
          <a:xfrm>
            <a:off x="5549925" y="3032914"/>
            <a:ext cx="2631449" cy="584776"/>
          </a:xfrm>
          <a:prstGeom prst="rect">
            <a:avLst/>
          </a:prstGeom>
          <a:noFill/>
        </p:spPr>
        <p:txBody>
          <a:bodyPr wrap="none">
            <a:spAutoFit/>
          </a:bodyPr>
          <a:lstStyle/>
          <a:p>
            <a:pPr>
              <a:defRPr/>
            </a:pPr>
            <a:r>
              <a:rPr lang="en-US" sz="3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ACTIVATION</a:t>
            </a:r>
          </a:p>
        </p:txBody>
      </p:sp>
      <p:sp>
        <p:nvSpPr>
          <p:cNvPr id="9" name="TextBox 8"/>
          <p:cNvSpPr txBox="1"/>
          <p:nvPr/>
        </p:nvSpPr>
        <p:spPr>
          <a:xfrm>
            <a:off x="5705802" y="4211818"/>
            <a:ext cx="2465138" cy="584776"/>
          </a:xfrm>
          <a:prstGeom prst="rect">
            <a:avLst/>
          </a:prstGeom>
          <a:noFill/>
        </p:spPr>
        <p:txBody>
          <a:bodyPr wrap="none">
            <a:spAutoFit/>
          </a:bodyPr>
          <a:lstStyle/>
          <a:p>
            <a:pPr>
              <a:defRPr/>
            </a:pPr>
            <a:r>
              <a:rPr lang="en-US" sz="3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RESPONSE</a:t>
            </a:r>
          </a:p>
        </p:txBody>
      </p:sp>
      <p:sp>
        <p:nvSpPr>
          <p:cNvPr id="10" name="TextBox 9"/>
          <p:cNvSpPr txBox="1"/>
          <p:nvPr/>
        </p:nvSpPr>
        <p:spPr>
          <a:xfrm>
            <a:off x="5073422" y="5431336"/>
            <a:ext cx="3687628" cy="584776"/>
          </a:xfrm>
          <a:prstGeom prst="rect">
            <a:avLst/>
          </a:prstGeom>
          <a:noFill/>
        </p:spPr>
        <p:txBody>
          <a:bodyPr wrap="none">
            <a:spAutoFit/>
          </a:bodyPr>
          <a:lstStyle/>
          <a:p>
            <a:pPr>
              <a:defRPr/>
            </a:pPr>
            <a:r>
              <a:rPr lang="en-US" sz="3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DEMOBILIZATION</a:t>
            </a:r>
          </a:p>
        </p:txBody>
      </p:sp>
      <p:sp>
        <p:nvSpPr>
          <p:cNvPr id="11" name="Down Arrow 10"/>
          <p:cNvSpPr/>
          <p:nvPr/>
        </p:nvSpPr>
        <p:spPr>
          <a:xfrm>
            <a:off x="4588790" y="1227843"/>
            <a:ext cx="484632" cy="576787"/>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Down Arrow 11"/>
          <p:cNvSpPr/>
          <p:nvPr/>
        </p:nvSpPr>
        <p:spPr>
          <a:xfrm rot="2173874">
            <a:off x="2995838" y="2197738"/>
            <a:ext cx="540974" cy="101923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Down Arrow 12"/>
          <p:cNvSpPr/>
          <p:nvPr/>
        </p:nvSpPr>
        <p:spPr>
          <a:xfrm rot="18885109">
            <a:off x="5825624" y="2218152"/>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ight Arrow 13"/>
          <p:cNvSpPr/>
          <p:nvPr/>
        </p:nvSpPr>
        <p:spPr>
          <a:xfrm>
            <a:off x="4267200" y="312420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Down Arrow 14"/>
          <p:cNvSpPr/>
          <p:nvPr/>
        </p:nvSpPr>
        <p:spPr>
          <a:xfrm>
            <a:off x="6585954" y="3609892"/>
            <a:ext cx="484632" cy="601926"/>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Down Arrow 15"/>
          <p:cNvSpPr/>
          <p:nvPr/>
        </p:nvSpPr>
        <p:spPr>
          <a:xfrm>
            <a:off x="6585954" y="4796594"/>
            <a:ext cx="484632" cy="560832"/>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7" name="Picture 16" descr="oiled duck with red eye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81199" y="3580724"/>
            <a:ext cx="3232185" cy="2969831"/>
          </a:xfrm>
          <a:prstGeom prst="rect">
            <a:avLst/>
          </a:prstGeom>
          <a:effectLst>
            <a:softEdge rad="165100"/>
          </a:effectLst>
        </p:spPr>
      </p:pic>
    </p:spTree>
    <p:extLst>
      <p:ext uri="{BB962C8B-B14F-4D97-AF65-F5344CB8AC3E}">
        <p14:creationId xmlns:p14="http://schemas.microsoft.com/office/powerpoint/2010/main" val="329582646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7" name="Rectangle 5"/>
          <p:cNvSpPr>
            <a:spLocks noGrp="1" noChangeArrowheads="1"/>
          </p:cNvSpPr>
          <p:nvPr>
            <p:ph type="title"/>
          </p:nvPr>
        </p:nvSpPr>
        <p:spPr/>
        <p:txBody>
          <a:bodyPr/>
          <a:lstStyle/>
          <a:p>
            <a:r>
              <a:rPr lang="en-US" dirty="0" smtClean="0">
                <a:solidFill>
                  <a:schemeClr val="accent1"/>
                </a:solidFill>
              </a:rPr>
              <a:t>Notification</a:t>
            </a:r>
          </a:p>
        </p:txBody>
      </p:sp>
      <p:sp>
        <p:nvSpPr>
          <p:cNvPr id="443398" name="Rectangle 6"/>
          <p:cNvSpPr>
            <a:spLocks noGrp="1" noChangeArrowheads="1"/>
          </p:cNvSpPr>
          <p:nvPr>
            <p:ph idx="1"/>
          </p:nvPr>
        </p:nvSpPr>
        <p:spPr>
          <a:xfrm>
            <a:off x="609600" y="1828800"/>
            <a:ext cx="7772400" cy="4625609"/>
          </a:xfrm>
        </p:spPr>
        <p:txBody>
          <a:bodyPr>
            <a:noAutofit/>
          </a:bodyPr>
          <a:lstStyle/>
          <a:p>
            <a:pPr marL="118872" indent="0">
              <a:buNone/>
            </a:pPr>
            <a:endParaRPr lang="en-US" sz="2400" b="1" dirty="0" smtClean="0"/>
          </a:p>
          <a:p>
            <a:pPr lvl="1"/>
            <a:r>
              <a:rPr lang="en-US" dirty="0" smtClean="0">
                <a:sym typeface="Wingdings" pitchFamily="2" charset="2"/>
              </a:rPr>
              <a:t>Call/text from OSPR</a:t>
            </a:r>
          </a:p>
          <a:p>
            <a:pPr lvl="1"/>
            <a:r>
              <a:rPr lang="en-US" dirty="0"/>
              <a:t>From RP</a:t>
            </a:r>
          </a:p>
          <a:p>
            <a:pPr lvl="1"/>
            <a:r>
              <a:rPr lang="en-US" dirty="0" smtClean="0">
                <a:sym typeface="Wingdings" pitchFamily="2" charset="2"/>
              </a:rPr>
              <a:t>P</a:t>
            </a:r>
            <a:r>
              <a:rPr lang="en-US" dirty="0" smtClean="0"/>
              <a:t>ublic, OWCN members</a:t>
            </a:r>
            <a:endParaRPr lang="en-US" dirty="0" smtClean="0">
              <a:sym typeface="Wingdings" pitchFamily="2" charset="2"/>
            </a:endParaRPr>
          </a:p>
          <a:p>
            <a:pPr lvl="1"/>
            <a:r>
              <a:rPr lang="en-US" dirty="0" smtClean="0"/>
              <a:t>Hotline:  877-UCD-OWCN</a:t>
            </a:r>
          </a:p>
        </p:txBody>
      </p:sp>
      <p:pic>
        <p:nvPicPr>
          <p:cNvPr id="6" name="Picture 1" descr="IMG_0393.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15000" y="1828799"/>
            <a:ext cx="2833687" cy="3780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27474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Box 4"/>
          <p:cNvSpPr txBox="1"/>
          <p:nvPr/>
        </p:nvSpPr>
        <p:spPr>
          <a:xfrm>
            <a:off x="3266115" y="1675655"/>
            <a:ext cx="3072075" cy="584776"/>
          </a:xfrm>
          <a:prstGeom prst="rect">
            <a:avLst/>
          </a:prstGeom>
          <a:noFill/>
        </p:spPr>
        <p:txBody>
          <a:bodyPr wrap="none">
            <a:spAutoFit/>
          </a:bodyPr>
          <a:lstStyle/>
          <a:p>
            <a:pPr>
              <a:defRPr/>
            </a:pPr>
            <a:r>
              <a:rPr lang="en-US" sz="3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NOTIFICATION</a:t>
            </a:r>
          </a:p>
        </p:txBody>
      </p:sp>
      <p:sp>
        <p:nvSpPr>
          <p:cNvPr id="6" name="TextBox 5"/>
          <p:cNvSpPr txBox="1"/>
          <p:nvPr/>
        </p:nvSpPr>
        <p:spPr>
          <a:xfrm>
            <a:off x="1700557" y="3025115"/>
            <a:ext cx="2249334" cy="584776"/>
          </a:xfrm>
          <a:prstGeom prst="rect">
            <a:avLst/>
          </a:prstGeom>
          <a:noFill/>
        </p:spPr>
        <p:txBody>
          <a:bodyPr wrap="none">
            <a:spAutoFit/>
          </a:bodyPr>
          <a:lstStyle/>
          <a:p>
            <a:pPr>
              <a:defRPr/>
            </a:pPr>
            <a:r>
              <a:rPr lang="en-US" sz="32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STAND BY</a:t>
            </a:r>
          </a:p>
        </p:txBody>
      </p:sp>
      <p:sp>
        <p:nvSpPr>
          <p:cNvPr id="22531" name="TextBox 6"/>
          <p:cNvSpPr txBox="1">
            <a:spLocks noChangeArrowheads="1"/>
          </p:cNvSpPr>
          <p:nvPr/>
        </p:nvSpPr>
        <p:spPr bwMode="auto">
          <a:xfrm>
            <a:off x="3265488" y="396875"/>
            <a:ext cx="4089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5400" b="1">
                <a:solidFill>
                  <a:srgbClr val="FF0000"/>
                </a:solidFill>
              </a:rPr>
              <a:t>OIL SPILL</a:t>
            </a:r>
          </a:p>
        </p:txBody>
      </p:sp>
      <p:sp>
        <p:nvSpPr>
          <p:cNvPr id="8" name="TextBox 7"/>
          <p:cNvSpPr txBox="1"/>
          <p:nvPr/>
        </p:nvSpPr>
        <p:spPr>
          <a:xfrm>
            <a:off x="5549925" y="3032914"/>
            <a:ext cx="2631449" cy="584776"/>
          </a:xfrm>
          <a:prstGeom prst="rect">
            <a:avLst/>
          </a:prstGeom>
          <a:noFill/>
        </p:spPr>
        <p:txBody>
          <a:bodyPr wrap="none">
            <a:spAutoFit/>
          </a:bodyPr>
          <a:lstStyle/>
          <a:p>
            <a:pPr>
              <a:defRPr/>
            </a:pPr>
            <a:r>
              <a:rPr lang="en-US" sz="32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ACTIVATION</a:t>
            </a:r>
          </a:p>
        </p:txBody>
      </p:sp>
      <p:sp>
        <p:nvSpPr>
          <p:cNvPr id="9" name="TextBox 8"/>
          <p:cNvSpPr txBox="1"/>
          <p:nvPr/>
        </p:nvSpPr>
        <p:spPr>
          <a:xfrm>
            <a:off x="5705802" y="4211818"/>
            <a:ext cx="2465138" cy="584776"/>
          </a:xfrm>
          <a:prstGeom prst="rect">
            <a:avLst/>
          </a:prstGeom>
          <a:noFill/>
        </p:spPr>
        <p:txBody>
          <a:bodyPr wrap="none">
            <a:spAutoFit/>
          </a:bodyPr>
          <a:lstStyle/>
          <a:p>
            <a:pPr>
              <a:defRPr/>
            </a:pPr>
            <a:r>
              <a:rPr lang="en-US" sz="3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RESPONSE</a:t>
            </a:r>
          </a:p>
        </p:txBody>
      </p:sp>
      <p:sp>
        <p:nvSpPr>
          <p:cNvPr id="10" name="TextBox 9"/>
          <p:cNvSpPr txBox="1"/>
          <p:nvPr/>
        </p:nvSpPr>
        <p:spPr>
          <a:xfrm>
            <a:off x="5073422" y="5431336"/>
            <a:ext cx="3687628" cy="584776"/>
          </a:xfrm>
          <a:prstGeom prst="rect">
            <a:avLst/>
          </a:prstGeom>
          <a:noFill/>
        </p:spPr>
        <p:txBody>
          <a:bodyPr wrap="none">
            <a:spAutoFit/>
          </a:bodyPr>
          <a:lstStyle/>
          <a:p>
            <a:pPr>
              <a:defRPr/>
            </a:pPr>
            <a:r>
              <a:rPr lang="en-US" sz="3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DEMOBILIZATION</a:t>
            </a:r>
          </a:p>
        </p:txBody>
      </p:sp>
      <p:sp>
        <p:nvSpPr>
          <p:cNvPr id="11" name="Down Arrow 10"/>
          <p:cNvSpPr/>
          <p:nvPr/>
        </p:nvSpPr>
        <p:spPr>
          <a:xfrm>
            <a:off x="4588790" y="1227843"/>
            <a:ext cx="484632" cy="576787"/>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Down Arrow 11"/>
          <p:cNvSpPr/>
          <p:nvPr/>
        </p:nvSpPr>
        <p:spPr>
          <a:xfrm rot="2173874">
            <a:off x="2995838" y="2197738"/>
            <a:ext cx="540974" cy="101923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Down Arrow 12"/>
          <p:cNvSpPr/>
          <p:nvPr/>
        </p:nvSpPr>
        <p:spPr>
          <a:xfrm rot="18885109">
            <a:off x="5825624" y="2218152"/>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ight Arrow 13"/>
          <p:cNvSpPr/>
          <p:nvPr/>
        </p:nvSpPr>
        <p:spPr>
          <a:xfrm>
            <a:off x="4267200" y="312420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Down Arrow 14"/>
          <p:cNvSpPr/>
          <p:nvPr/>
        </p:nvSpPr>
        <p:spPr>
          <a:xfrm>
            <a:off x="6585954" y="3609892"/>
            <a:ext cx="484632" cy="601926"/>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Down Arrow 15"/>
          <p:cNvSpPr/>
          <p:nvPr/>
        </p:nvSpPr>
        <p:spPr>
          <a:xfrm>
            <a:off x="6585954" y="4796594"/>
            <a:ext cx="484632" cy="560832"/>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7" name="Picture 16" descr="oiled duck with red eye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81199" y="3580724"/>
            <a:ext cx="3232185" cy="2969831"/>
          </a:xfrm>
          <a:prstGeom prst="rect">
            <a:avLst/>
          </a:prstGeom>
          <a:effectLst>
            <a:softEdge rad="165100"/>
          </a:effectLst>
        </p:spPr>
      </p:pic>
    </p:spTree>
    <p:extLst>
      <p:ext uri="{BB962C8B-B14F-4D97-AF65-F5344CB8AC3E}">
        <p14:creationId xmlns:p14="http://schemas.microsoft.com/office/powerpoint/2010/main" val="146580133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752600"/>
            <a:ext cx="6088063" cy="4406900"/>
          </a:xfrm>
        </p:spPr>
        <p:txBody>
          <a:bodyPr>
            <a:normAutofit/>
          </a:bodyPr>
          <a:lstStyle/>
          <a:p>
            <a:pPr lvl="1">
              <a:defRPr/>
            </a:pPr>
            <a:r>
              <a:rPr lang="en-US" dirty="0" smtClean="0">
                <a:solidFill>
                  <a:srgbClr val="C66951"/>
                </a:solidFill>
                <a:cs typeface="Book Antiqua"/>
              </a:rPr>
              <a:t>Based </a:t>
            </a:r>
            <a:r>
              <a:rPr lang="en-US" dirty="0">
                <a:solidFill>
                  <a:srgbClr val="C66951"/>
                </a:solidFill>
                <a:cs typeface="Book Antiqua"/>
              </a:rPr>
              <a:t>on presence or likelihood of wildlife</a:t>
            </a:r>
          </a:p>
          <a:p>
            <a:pPr lvl="2">
              <a:defRPr/>
            </a:pPr>
            <a:r>
              <a:rPr lang="en-US" dirty="0">
                <a:cs typeface="Book Antiqua"/>
              </a:rPr>
              <a:t>Recon, field reports, knowledge of </a:t>
            </a:r>
            <a:r>
              <a:rPr lang="en-US" dirty="0" smtClean="0">
                <a:cs typeface="Book Antiqua"/>
              </a:rPr>
              <a:t>area</a:t>
            </a:r>
          </a:p>
          <a:p>
            <a:pPr lvl="2">
              <a:defRPr/>
            </a:pPr>
            <a:endParaRPr lang="en-US" dirty="0">
              <a:cs typeface="Book Antiqua"/>
            </a:endParaRPr>
          </a:p>
          <a:p>
            <a:pPr lvl="1">
              <a:defRPr/>
            </a:pPr>
            <a:r>
              <a:rPr lang="en-US" dirty="0">
                <a:solidFill>
                  <a:srgbClr val="C66951"/>
                </a:solidFill>
                <a:cs typeface="Book Antiqua"/>
              </a:rPr>
              <a:t>Mechanism</a:t>
            </a:r>
          </a:p>
          <a:p>
            <a:pPr lvl="2">
              <a:defRPr/>
            </a:pPr>
            <a:r>
              <a:rPr lang="en-US" dirty="0">
                <a:cs typeface="Book Antiqua"/>
              </a:rPr>
              <a:t>Usually through Wildlife Branch Director</a:t>
            </a:r>
          </a:p>
          <a:p>
            <a:pPr lvl="2">
              <a:defRPr/>
            </a:pPr>
            <a:r>
              <a:rPr lang="en-US" dirty="0">
                <a:cs typeface="Book Antiqua"/>
              </a:rPr>
              <a:t>RPs can activate, but must have OSPR approval</a:t>
            </a:r>
          </a:p>
          <a:p>
            <a:pPr>
              <a:defRPr/>
            </a:pPr>
            <a:endParaRPr lang="en-US" sz="3600" dirty="0"/>
          </a:p>
        </p:txBody>
      </p:sp>
      <p:sp>
        <p:nvSpPr>
          <p:cNvPr id="3" name="Title 2"/>
          <p:cNvSpPr>
            <a:spLocks noGrp="1"/>
          </p:cNvSpPr>
          <p:nvPr>
            <p:ph type="title"/>
          </p:nvPr>
        </p:nvSpPr>
        <p:spPr/>
        <p:txBody>
          <a:bodyPr>
            <a:normAutofit/>
          </a:bodyPr>
          <a:lstStyle/>
          <a:p>
            <a:pPr>
              <a:defRPr/>
            </a:pPr>
            <a:r>
              <a:rPr lang="en-US" sz="4400" b="1" dirty="0" smtClean="0">
                <a:cs typeface="Book Antiqua"/>
              </a:rPr>
              <a:t>Activation</a:t>
            </a:r>
            <a:endParaRPr lang="en-US" sz="4400" b="1" dirty="0">
              <a:cs typeface="Book Antiqua"/>
            </a:endParaRP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48400" y="2133600"/>
            <a:ext cx="2662461"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96665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Box 4"/>
          <p:cNvSpPr txBox="1"/>
          <p:nvPr/>
        </p:nvSpPr>
        <p:spPr>
          <a:xfrm>
            <a:off x="3266115" y="1675655"/>
            <a:ext cx="3072075" cy="584776"/>
          </a:xfrm>
          <a:prstGeom prst="rect">
            <a:avLst/>
          </a:prstGeom>
          <a:noFill/>
        </p:spPr>
        <p:txBody>
          <a:bodyPr wrap="none">
            <a:spAutoFit/>
          </a:bodyPr>
          <a:lstStyle/>
          <a:p>
            <a:pPr>
              <a:defRPr/>
            </a:pPr>
            <a:r>
              <a:rPr lang="en-US" sz="3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NOTIFICATION</a:t>
            </a:r>
          </a:p>
        </p:txBody>
      </p:sp>
      <p:sp>
        <p:nvSpPr>
          <p:cNvPr id="6" name="TextBox 5"/>
          <p:cNvSpPr txBox="1"/>
          <p:nvPr/>
        </p:nvSpPr>
        <p:spPr>
          <a:xfrm>
            <a:off x="1700557" y="3025115"/>
            <a:ext cx="2249334" cy="584776"/>
          </a:xfrm>
          <a:prstGeom prst="rect">
            <a:avLst/>
          </a:prstGeom>
          <a:noFill/>
        </p:spPr>
        <p:txBody>
          <a:bodyPr wrap="none">
            <a:spAutoFit/>
          </a:bodyPr>
          <a:lstStyle/>
          <a:p>
            <a:pPr>
              <a:defRPr/>
            </a:pPr>
            <a:r>
              <a:rPr lang="en-US" sz="3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STAND BY</a:t>
            </a:r>
          </a:p>
        </p:txBody>
      </p:sp>
      <p:sp>
        <p:nvSpPr>
          <p:cNvPr id="31747" name="TextBox 6"/>
          <p:cNvSpPr txBox="1">
            <a:spLocks noChangeArrowheads="1"/>
          </p:cNvSpPr>
          <p:nvPr/>
        </p:nvSpPr>
        <p:spPr bwMode="auto">
          <a:xfrm>
            <a:off x="3265488" y="396875"/>
            <a:ext cx="4089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5400" b="1">
                <a:solidFill>
                  <a:srgbClr val="FF0000"/>
                </a:solidFill>
              </a:rPr>
              <a:t>OIL SPILL</a:t>
            </a:r>
          </a:p>
        </p:txBody>
      </p:sp>
      <p:sp>
        <p:nvSpPr>
          <p:cNvPr id="8" name="TextBox 7"/>
          <p:cNvSpPr txBox="1"/>
          <p:nvPr/>
        </p:nvSpPr>
        <p:spPr>
          <a:xfrm>
            <a:off x="5549925" y="3032914"/>
            <a:ext cx="2631449" cy="584776"/>
          </a:xfrm>
          <a:prstGeom prst="rect">
            <a:avLst/>
          </a:prstGeom>
          <a:noFill/>
        </p:spPr>
        <p:txBody>
          <a:bodyPr wrap="none">
            <a:spAutoFit/>
          </a:bodyPr>
          <a:lstStyle/>
          <a:p>
            <a:pPr>
              <a:defRPr/>
            </a:pPr>
            <a:r>
              <a:rPr lang="en-US" sz="3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ACTIVATION</a:t>
            </a:r>
          </a:p>
        </p:txBody>
      </p:sp>
      <p:sp>
        <p:nvSpPr>
          <p:cNvPr id="9" name="TextBox 8"/>
          <p:cNvSpPr txBox="1"/>
          <p:nvPr/>
        </p:nvSpPr>
        <p:spPr>
          <a:xfrm>
            <a:off x="5705802" y="4211818"/>
            <a:ext cx="2465138" cy="584776"/>
          </a:xfrm>
          <a:prstGeom prst="rect">
            <a:avLst/>
          </a:prstGeom>
          <a:noFill/>
        </p:spPr>
        <p:txBody>
          <a:bodyPr wrap="none">
            <a:spAutoFit/>
          </a:bodyPr>
          <a:lstStyle/>
          <a:p>
            <a:pPr>
              <a:defRPr/>
            </a:pPr>
            <a:r>
              <a:rPr lang="en-US" sz="3200" b="1" dirty="0">
                <a:ln w="12700">
                  <a:solidFill>
                    <a:schemeClr val="tx2">
                      <a:satMod val="155000"/>
                    </a:schemeClr>
                  </a:solidFill>
                  <a:prstDash val="solid"/>
                </a:ln>
                <a:effectLst>
                  <a:outerShdw blurRad="41275" dist="20320" dir="1800000" algn="tl" rotWithShape="0">
                    <a:srgbClr val="000000">
                      <a:alpha val="40000"/>
                    </a:srgbClr>
                  </a:outerShdw>
                </a:effectLst>
              </a:rPr>
              <a:t>RESPONSE</a:t>
            </a:r>
          </a:p>
        </p:txBody>
      </p:sp>
      <p:sp>
        <p:nvSpPr>
          <p:cNvPr id="10" name="TextBox 9"/>
          <p:cNvSpPr txBox="1"/>
          <p:nvPr/>
        </p:nvSpPr>
        <p:spPr>
          <a:xfrm>
            <a:off x="5073422" y="5431336"/>
            <a:ext cx="3687628" cy="584776"/>
          </a:xfrm>
          <a:prstGeom prst="rect">
            <a:avLst/>
          </a:prstGeom>
          <a:noFill/>
        </p:spPr>
        <p:txBody>
          <a:bodyPr wrap="none">
            <a:spAutoFit/>
          </a:bodyPr>
          <a:lstStyle/>
          <a:p>
            <a:pPr>
              <a:defRPr/>
            </a:pPr>
            <a:r>
              <a:rPr lang="en-US" sz="3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DEMOBILIZATION</a:t>
            </a:r>
          </a:p>
        </p:txBody>
      </p:sp>
      <p:sp>
        <p:nvSpPr>
          <p:cNvPr id="11" name="Down Arrow 10"/>
          <p:cNvSpPr/>
          <p:nvPr/>
        </p:nvSpPr>
        <p:spPr>
          <a:xfrm>
            <a:off x="4588790" y="1227843"/>
            <a:ext cx="484632" cy="576787"/>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Down Arrow 11"/>
          <p:cNvSpPr/>
          <p:nvPr/>
        </p:nvSpPr>
        <p:spPr>
          <a:xfrm rot="2173874">
            <a:off x="2995838" y="2197738"/>
            <a:ext cx="540974" cy="101923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Down Arrow 12"/>
          <p:cNvSpPr/>
          <p:nvPr/>
        </p:nvSpPr>
        <p:spPr>
          <a:xfrm rot="18885109">
            <a:off x="5825624" y="2218152"/>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ight Arrow 13"/>
          <p:cNvSpPr/>
          <p:nvPr/>
        </p:nvSpPr>
        <p:spPr>
          <a:xfrm>
            <a:off x="4267200" y="312420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Down Arrow 14"/>
          <p:cNvSpPr/>
          <p:nvPr/>
        </p:nvSpPr>
        <p:spPr>
          <a:xfrm>
            <a:off x="6585954" y="3609892"/>
            <a:ext cx="484632" cy="601926"/>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Down Arrow 15"/>
          <p:cNvSpPr/>
          <p:nvPr/>
        </p:nvSpPr>
        <p:spPr>
          <a:xfrm>
            <a:off x="6585954" y="4796594"/>
            <a:ext cx="484632" cy="560832"/>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7" name="Picture 16" descr="oiled duck with red eye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81199" y="3580724"/>
            <a:ext cx="3232185" cy="2969831"/>
          </a:xfrm>
          <a:prstGeom prst="rect">
            <a:avLst/>
          </a:prstGeom>
          <a:effectLst>
            <a:softEdge rad="165100"/>
          </a:effectLst>
        </p:spPr>
      </p:pic>
    </p:spTree>
    <p:extLst>
      <p:ext uri="{BB962C8B-B14F-4D97-AF65-F5344CB8AC3E}">
        <p14:creationId xmlns:p14="http://schemas.microsoft.com/office/powerpoint/2010/main" val="327407016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a:xfrm>
            <a:off x="2362200" y="0"/>
            <a:ext cx="5105400" cy="685800"/>
          </a:xfrm>
        </p:spPr>
        <p:txBody>
          <a:bodyPr>
            <a:noAutofit/>
          </a:bodyPr>
          <a:lstStyle/>
          <a:p>
            <a:pPr algn="ctr" eaLnBrk="1" hangingPunct="1">
              <a:defRPr/>
            </a:pPr>
            <a:r>
              <a:rPr lang="en-US" sz="4400" dirty="0" smtClean="0">
                <a:solidFill>
                  <a:srgbClr val="860908"/>
                </a:solidFill>
              </a:rPr>
              <a:t>Steps to a Response</a:t>
            </a:r>
          </a:p>
        </p:txBody>
      </p:sp>
      <p:pic>
        <p:nvPicPr>
          <p:cNvPr id="442371" name="Picture 3"/>
          <p:cNvPicPr>
            <a:picLocks noGrp="1" noChangeAspect="1" noChangeArrowheads="1"/>
          </p:cNvPicPr>
          <p:nvPr>
            <p:ph sz="half" idx="4294967295"/>
          </p:nvPr>
        </p:nvPicPr>
        <p:blipFill>
          <a:blip r:embed="rId3"/>
          <a:srcRect/>
          <a:stretch>
            <a:fillRect/>
          </a:stretch>
        </p:blipFill>
        <p:spPr>
          <a:xfrm>
            <a:off x="3124200" y="4800600"/>
            <a:ext cx="24384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42372" name="Text Box 4"/>
          <p:cNvSpPr txBox="1">
            <a:spLocks noChangeArrowheads="1"/>
          </p:cNvSpPr>
          <p:nvPr/>
        </p:nvSpPr>
        <p:spPr bwMode="auto">
          <a:xfrm>
            <a:off x="276225" y="1246188"/>
            <a:ext cx="2438400" cy="701675"/>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000" b="1" dirty="0">
                <a:latin typeface="+mn-lt"/>
              </a:rPr>
              <a:t>Recovery &amp; Transport</a:t>
            </a:r>
          </a:p>
        </p:txBody>
      </p:sp>
      <p:sp>
        <p:nvSpPr>
          <p:cNvPr id="442373" name="Text Box 5"/>
          <p:cNvSpPr txBox="1">
            <a:spLocks noChangeArrowheads="1"/>
          </p:cNvSpPr>
          <p:nvPr/>
        </p:nvSpPr>
        <p:spPr bwMode="auto">
          <a:xfrm>
            <a:off x="3352800" y="1447800"/>
            <a:ext cx="2438400" cy="40011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000" b="1" dirty="0">
                <a:solidFill>
                  <a:srgbClr val="000000"/>
                </a:solidFill>
                <a:latin typeface="+mn-lt"/>
              </a:rPr>
              <a:t>Processing &amp; Intake</a:t>
            </a:r>
          </a:p>
        </p:txBody>
      </p:sp>
      <p:sp>
        <p:nvSpPr>
          <p:cNvPr id="442374" name="Text Box 6"/>
          <p:cNvSpPr txBox="1">
            <a:spLocks noChangeArrowheads="1"/>
          </p:cNvSpPr>
          <p:nvPr/>
        </p:nvSpPr>
        <p:spPr bwMode="auto">
          <a:xfrm>
            <a:off x="6400800" y="4267200"/>
            <a:ext cx="2438400" cy="396875"/>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000" b="1" dirty="0">
                <a:solidFill>
                  <a:srgbClr val="000000"/>
                </a:solidFill>
                <a:latin typeface="+mn-lt"/>
              </a:rPr>
              <a:t>Cleaning</a:t>
            </a:r>
          </a:p>
        </p:txBody>
      </p:sp>
      <p:sp>
        <p:nvSpPr>
          <p:cNvPr id="442375" name="Text Box 7"/>
          <p:cNvSpPr txBox="1">
            <a:spLocks noChangeArrowheads="1"/>
          </p:cNvSpPr>
          <p:nvPr/>
        </p:nvSpPr>
        <p:spPr bwMode="auto">
          <a:xfrm>
            <a:off x="228600" y="4267200"/>
            <a:ext cx="2438400" cy="396875"/>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000" b="1" dirty="0">
                <a:solidFill>
                  <a:srgbClr val="000000"/>
                </a:solidFill>
                <a:latin typeface="+mn-lt"/>
              </a:rPr>
              <a:t>Release</a:t>
            </a:r>
          </a:p>
        </p:txBody>
      </p:sp>
      <p:sp>
        <p:nvSpPr>
          <p:cNvPr id="442377" name="Text Box 9"/>
          <p:cNvSpPr txBox="1">
            <a:spLocks noChangeArrowheads="1"/>
          </p:cNvSpPr>
          <p:nvPr/>
        </p:nvSpPr>
        <p:spPr bwMode="auto">
          <a:xfrm>
            <a:off x="3048000" y="4267200"/>
            <a:ext cx="2438400" cy="396875"/>
          </a:xfrm>
          <a:prstGeom prst="rect">
            <a:avLst/>
          </a:prstGeom>
          <a:noFill/>
          <a:ln w="9525">
            <a:noFill/>
            <a:miter lim="800000"/>
            <a:headEnd/>
            <a:tailEnd/>
          </a:ln>
        </p:spPr>
        <p:txBody>
          <a:bodyPr>
            <a:prstTxWarp prst="textNoShape">
              <a:avLst/>
            </a:prstTxWarp>
            <a:spAutoFit/>
          </a:bodyPr>
          <a:lstStyle/>
          <a:p>
            <a:pPr algn="ctr"/>
            <a:r>
              <a:rPr lang="en-US" sz="2000" b="1" dirty="0">
                <a:solidFill>
                  <a:srgbClr val="000000"/>
                </a:solidFill>
                <a:latin typeface="+mn-lt"/>
              </a:rPr>
              <a:t>Conditioning</a:t>
            </a:r>
          </a:p>
        </p:txBody>
      </p:sp>
      <p:pic>
        <p:nvPicPr>
          <p:cNvPr id="442378" name="Picture 10" descr="Kinder-Morgan Pipeline Spill 039"/>
          <p:cNvPicPr>
            <a:picLocks noChangeAspect="1" noChangeArrowheads="1"/>
          </p:cNvPicPr>
          <p:nvPr/>
        </p:nvPicPr>
        <p:blipFill>
          <a:blip r:embed="rId4"/>
          <a:srcRect/>
          <a:stretch>
            <a:fillRect/>
          </a:stretch>
        </p:blipFill>
        <p:spPr bwMode="auto">
          <a:xfrm>
            <a:off x="284163" y="2036763"/>
            <a:ext cx="2439987" cy="1830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42380" name="Text Box 12"/>
          <p:cNvSpPr txBox="1">
            <a:spLocks noChangeArrowheads="1"/>
          </p:cNvSpPr>
          <p:nvPr/>
        </p:nvSpPr>
        <p:spPr bwMode="auto">
          <a:xfrm>
            <a:off x="6248400" y="1371600"/>
            <a:ext cx="2438400" cy="400110"/>
          </a:xfrm>
          <a:prstGeom prst="rect">
            <a:avLst/>
          </a:prstGeom>
          <a:noFill/>
          <a:ln w="12700" cap="sq">
            <a:noFill/>
            <a:miter lim="800000"/>
            <a:headEnd type="none" w="sm" len="sm"/>
            <a:tailEnd type="none" w="sm" len="sm"/>
          </a:ln>
        </p:spPr>
        <p:txBody>
          <a:bodyPr>
            <a:prstTxWarp prst="textNoShape">
              <a:avLst/>
            </a:prstTxWarp>
            <a:spAutoFit/>
          </a:bodyPr>
          <a:lstStyle/>
          <a:p>
            <a:pPr algn="ctr" eaLnBrk="0" hangingPunct="0">
              <a:spcBef>
                <a:spcPct val="50000"/>
              </a:spcBef>
            </a:pPr>
            <a:r>
              <a:rPr lang="en-US" sz="2000" b="1" dirty="0" smtClean="0">
                <a:solidFill>
                  <a:srgbClr val="000000"/>
                </a:solidFill>
                <a:latin typeface="+mn-lt"/>
              </a:rPr>
              <a:t>Pre-Wash Care</a:t>
            </a:r>
            <a:endParaRPr lang="en-US" sz="2000" b="1" dirty="0">
              <a:solidFill>
                <a:srgbClr val="000000"/>
              </a:solidFill>
              <a:latin typeface="+mn-lt"/>
            </a:endParaRPr>
          </a:p>
        </p:txBody>
      </p:sp>
      <p:pic>
        <p:nvPicPr>
          <p:cNvPr id="442382" name="Picture 1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800" y="4781550"/>
            <a:ext cx="2438400" cy="1825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42383" name="Line 15"/>
          <p:cNvSpPr>
            <a:spLocks noChangeShapeType="1"/>
          </p:cNvSpPr>
          <p:nvPr/>
        </p:nvSpPr>
        <p:spPr bwMode="auto">
          <a:xfrm>
            <a:off x="2971800" y="2895600"/>
            <a:ext cx="495300"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prstTxWarp prst="textNoShape">
              <a:avLst/>
            </a:prstTxWarp>
          </a:bodyPr>
          <a:lstStyle/>
          <a:p>
            <a:endParaRPr lang="en-US" dirty="0">
              <a:ln>
                <a:solidFill>
                  <a:schemeClr val="tx1"/>
                </a:solidFill>
              </a:ln>
            </a:endParaRPr>
          </a:p>
        </p:txBody>
      </p:sp>
      <p:sp>
        <p:nvSpPr>
          <p:cNvPr id="442384" name="Line 16"/>
          <p:cNvSpPr>
            <a:spLocks noChangeShapeType="1"/>
          </p:cNvSpPr>
          <p:nvPr/>
        </p:nvSpPr>
        <p:spPr bwMode="auto">
          <a:xfrm>
            <a:off x="5876925" y="2894013"/>
            <a:ext cx="495300"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prstTxWarp prst="textNoShape">
              <a:avLst/>
            </a:prstTxWarp>
          </a:bodyPr>
          <a:lstStyle/>
          <a:p>
            <a:endParaRPr lang="en-US"/>
          </a:p>
        </p:txBody>
      </p:sp>
      <p:sp>
        <p:nvSpPr>
          <p:cNvPr id="442385" name="Line 17"/>
          <p:cNvSpPr>
            <a:spLocks noChangeShapeType="1"/>
          </p:cNvSpPr>
          <p:nvPr/>
        </p:nvSpPr>
        <p:spPr bwMode="auto">
          <a:xfrm flipV="1">
            <a:off x="6781800" y="4114800"/>
            <a:ext cx="0" cy="609600"/>
          </a:xfrm>
          <a:prstGeom prst="line">
            <a:avLst/>
          </a:prstGeom>
          <a:ln>
            <a:headEnd type="triangle" w="med" len="me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endParaRPr lang="en-US"/>
          </a:p>
        </p:txBody>
      </p:sp>
      <p:sp>
        <p:nvSpPr>
          <p:cNvPr id="442386" name="Line 18"/>
          <p:cNvSpPr>
            <a:spLocks noChangeShapeType="1"/>
          </p:cNvSpPr>
          <p:nvPr/>
        </p:nvSpPr>
        <p:spPr bwMode="auto">
          <a:xfrm>
            <a:off x="5791200" y="5715000"/>
            <a:ext cx="457200" cy="0"/>
          </a:xfrm>
          <a:prstGeom prst="line">
            <a:avLst/>
          </a:prstGeom>
          <a:ln>
            <a:headEnd type="triangle" w="med" len="me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endParaRPr lang="en-US"/>
          </a:p>
        </p:txBody>
      </p:sp>
      <p:sp>
        <p:nvSpPr>
          <p:cNvPr id="442387" name="Line 19"/>
          <p:cNvSpPr>
            <a:spLocks noChangeShapeType="1"/>
          </p:cNvSpPr>
          <p:nvPr/>
        </p:nvSpPr>
        <p:spPr bwMode="auto">
          <a:xfrm>
            <a:off x="2438400" y="5715000"/>
            <a:ext cx="457200" cy="0"/>
          </a:xfrm>
          <a:prstGeom prst="line">
            <a:avLst/>
          </a:prstGeom>
          <a:ln>
            <a:headEnd type="triangle" w="med" len="me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endParaRPr lang="en-US"/>
          </a:p>
        </p:txBody>
      </p:sp>
      <p:pic>
        <p:nvPicPr>
          <p:cNvPr id="20" name="Picture 3" descr="Photo record"/>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a:xfrm>
            <a:off x="3733800" y="1981200"/>
            <a:ext cx="1671052"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3" descr="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29400" y="1905000"/>
            <a:ext cx="1657350" cy="2083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2" name="Picture 3" descr="2 volunteers release"/>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a:xfrm>
            <a:off x="533400" y="4724400"/>
            <a:ext cx="1676399" cy="1911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 name="Straight Arrow Connector 2"/>
          <p:cNvCxnSpPr/>
          <p:nvPr/>
        </p:nvCxnSpPr>
        <p:spPr>
          <a:xfrm>
            <a:off x="2819400" y="1295400"/>
            <a:ext cx="381000" cy="1447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1447800" y="838200"/>
            <a:ext cx="2177649" cy="400110"/>
          </a:xfrm>
          <a:prstGeom prst="rect">
            <a:avLst/>
          </a:prstGeom>
          <a:noFill/>
        </p:spPr>
        <p:txBody>
          <a:bodyPr wrap="none" rtlCol="0">
            <a:spAutoFit/>
          </a:bodyPr>
          <a:lstStyle/>
          <a:p>
            <a:r>
              <a:rPr lang="en-US" sz="2000" b="1" dirty="0" smtClean="0">
                <a:latin typeface="+mn-lt"/>
              </a:rPr>
              <a:t>Field Stabilization</a:t>
            </a:r>
            <a:endParaRPr lang="en-US" sz="2000" b="1" dirty="0">
              <a:latin typeface="+mn-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23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23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23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23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238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238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23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238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238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238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237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237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237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2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2" grpId="0"/>
      <p:bldP spid="442373" grpId="0"/>
      <p:bldP spid="442374" grpId="0"/>
      <p:bldP spid="442375" grpId="0"/>
      <p:bldP spid="442377" grpId="0"/>
      <p:bldP spid="442380" grpId="0"/>
      <p:bldP spid="442383" grpId="0" animBg="1"/>
      <p:bldP spid="442384" grpId="0" animBg="1"/>
      <p:bldP spid="442385" grpId="0" animBg="1"/>
      <p:bldP spid="442386" grpId="0" animBg="1"/>
      <p:bldP spid="44238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
          <p:cNvSpPr>
            <a:spLocks noGrp="1" noChangeArrowheads="1"/>
          </p:cNvSpPr>
          <p:nvPr>
            <p:ph type="title"/>
          </p:nvPr>
        </p:nvSpPr>
        <p:spPr/>
        <p:txBody>
          <a:bodyPr/>
          <a:lstStyle/>
          <a:p>
            <a:r>
              <a:rPr lang="en-US">
                <a:latin typeface="Calibri" charset="0"/>
                <a:ea typeface="ＭＳ Ｐゴシック" charset="0"/>
                <a:cs typeface="ＭＳ Ｐゴシック" charset="0"/>
              </a:rPr>
              <a:t>Recovery/Transport Procedures</a:t>
            </a:r>
          </a:p>
        </p:txBody>
      </p:sp>
      <p:sp>
        <p:nvSpPr>
          <p:cNvPr id="104451" name="Rectangle 11"/>
          <p:cNvSpPr>
            <a:spLocks noGrp="1" noChangeArrowheads="1"/>
          </p:cNvSpPr>
          <p:nvPr>
            <p:ph type="body" idx="1"/>
          </p:nvPr>
        </p:nvSpPr>
        <p:spPr>
          <a:xfrm>
            <a:off x="228600" y="1600200"/>
            <a:ext cx="5105400" cy="4625609"/>
          </a:xfrm>
        </p:spPr>
        <p:txBody>
          <a:bodyPr>
            <a:normAutofit fontScale="92500" lnSpcReduction="20000"/>
          </a:bodyPr>
          <a:lstStyle/>
          <a:p>
            <a:pPr>
              <a:defRPr/>
            </a:pPr>
            <a:r>
              <a:rPr lang="en-US" sz="3000" dirty="0" smtClean="0">
                <a:latin typeface="Constantia" charset="0"/>
                <a:ea typeface="ＭＳ Ｐゴシック" charset="0"/>
              </a:rPr>
              <a:t>Follow defined search areas</a:t>
            </a:r>
          </a:p>
          <a:p>
            <a:pPr>
              <a:defRPr/>
            </a:pPr>
            <a:r>
              <a:rPr lang="en-US" sz="3000" dirty="0" smtClean="0">
                <a:latin typeface="Constantia" charset="0"/>
                <a:ea typeface="ＭＳ Ｐゴシック" charset="0"/>
              </a:rPr>
              <a:t>Collect key field data</a:t>
            </a:r>
          </a:p>
          <a:p>
            <a:pPr>
              <a:defRPr/>
            </a:pPr>
            <a:r>
              <a:rPr lang="en-US" sz="3000" dirty="0" smtClean="0">
                <a:latin typeface="Constantia" charset="0"/>
                <a:ea typeface="ＭＳ Ｐゴシック" charset="0"/>
              </a:rPr>
              <a:t>Complete WSEL</a:t>
            </a:r>
          </a:p>
          <a:p>
            <a:pPr>
              <a:defRPr/>
            </a:pPr>
            <a:r>
              <a:rPr lang="en-US" sz="3000" dirty="0" smtClean="0">
                <a:latin typeface="Constantia" charset="0"/>
                <a:ea typeface="ＭＳ Ｐゴシック" charset="0"/>
              </a:rPr>
              <a:t>Transfer animals to Field Stabilization or Primary Care</a:t>
            </a:r>
            <a:endParaRPr lang="en-US" sz="3000" dirty="0">
              <a:latin typeface="Constantia" charset="0"/>
              <a:ea typeface="ＭＳ Ｐゴシック" charset="0"/>
            </a:endParaRPr>
          </a:p>
          <a:p>
            <a:pPr>
              <a:defRPr/>
            </a:pPr>
            <a:r>
              <a:rPr lang="en-US" sz="3000" dirty="0">
                <a:latin typeface="Constantia" charset="0"/>
                <a:ea typeface="ＭＳ Ｐゴシック" charset="0"/>
              </a:rPr>
              <a:t>Correct field ops effective in: </a:t>
            </a:r>
          </a:p>
          <a:p>
            <a:pPr lvl="1">
              <a:defRPr/>
            </a:pPr>
            <a:r>
              <a:rPr lang="en-US" sz="2400" dirty="0">
                <a:latin typeface="Constantia" charset="0"/>
                <a:ea typeface="ＭＳ Ｐゴシック" charset="0"/>
              </a:rPr>
              <a:t>Reducing impacts by hazing unoiled wildlife </a:t>
            </a:r>
          </a:p>
          <a:p>
            <a:pPr lvl="1">
              <a:defRPr/>
            </a:pPr>
            <a:r>
              <a:rPr lang="en-US" sz="2400" dirty="0">
                <a:latin typeface="Constantia" charset="0"/>
                <a:ea typeface="ＭＳ Ｐゴシック" charset="0"/>
              </a:rPr>
              <a:t>Capturing individuals that would otherwise perish</a:t>
            </a:r>
          </a:p>
          <a:p>
            <a:pPr lvl="1">
              <a:defRPr/>
            </a:pPr>
            <a:r>
              <a:rPr lang="en-US" sz="2400" dirty="0">
                <a:latin typeface="Constantia" charset="0"/>
                <a:ea typeface="ＭＳ Ｐゴシック" charset="0"/>
              </a:rPr>
              <a:t>Maximize the survival rate</a:t>
            </a:r>
          </a:p>
          <a:p>
            <a:pPr lvl="1">
              <a:defRPr/>
            </a:pPr>
            <a:r>
              <a:rPr lang="en-US" sz="2400" dirty="0">
                <a:latin typeface="Constantia" charset="0"/>
                <a:ea typeface="ＭＳ Ｐゴシック" charset="0"/>
              </a:rPr>
              <a:t>Increase safety of unoiled predators/scavengers</a:t>
            </a:r>
          </a:p>
        </p:txBody>
      </p:sp>
      <p:pic>
        <p:nvPicPr>
          <p:cNvPr id="5" name="Picture 4"/>
          <p:cNvPicPr>
            <a:picLocks noChangeAspect="1"/>
          </p:cNvPicPr>
          <p:nvPr/>
        </p:nvPicPr>
        <p:blipFill>
          <a:blip r:embed="rId3"/>
          <a:stretch>
            <a:fillRect/>
          </a:stretch>
        </p:blipFill>
        <p:spPr>
          <a:xfrm>
            <a:off x="5365748" y="2286000"/>
            <a:ext cx="3778251" cy="2590800"/>
          </a:xfrm>
          <a:prstGeom prst="rect">
            <a:avLst/>
          </a:prstGeom>
        </p:spPr>
      </p:pic>
    </p:spTree>
    <p:extLst>
      <p:ext uri="{BB962C8B-B14F-4D97-AF65-F5344CB8AC3E}">
        <p14:creationId xmlns:p14="http://schemas.microsoft.com/office/powerpoint/2010/main" val="95294230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rrowheads="1"/>
          </p:cNvSpPr>
          <p:nvPr>
            <p:ph type="title"/>
          </p:nvPr>
        </p:nvSpPr>
        <p:spPr>
          <a:xfrm>
            <a:off x="533400" y="228600"/>
            <a:ext cx="7313613" cy="868362"/>
          </a:xfrm>
        </p:spPr>
        <p:txBody>
          <a:bodyPr/>
          <a:lstStyle/>
          <a:p>
            <a:r>
              <a:rPr lang="en-US" dirty="0" smtClean="0">
                <a:solidFill>
                  <a:srgbClr val="F0AD00"/>
                </a:solidFill>
              </a:rPr>
              <a:t>Processing Procedures</a:t>
            </a:r>
            <a:endParaRPr lang="en-US" dirty="0">
              <a:solidFill>
                <a:srgbClr val="F0AD00"/>
              </a:solidFill>
            </a:endParaRPr>
          </a:p>
        </p:txBody>
      </p:sp>
      <p:pic>
        <p:nvPicPr>
          <p:cNvPr id="40962" name="Picture 3" descr="Photo record"/>
          <p:cNvPicPr>
            <a:picLocks noGrp="1" noChangeAspect="1" noChangeArrowheads="1"/>
          </p:cNvPicPr>
          <p:nvPr>
            <p:ph sz="half" idx="1"/>
          </p:nvPr>
        </p:nvPicPr>
        <p:blipFill>
          <a:blip r:embed="rId2" cstate="print">
            <a:extLst>
              <a:ext uri="{28A0092B-C50C-407E-A947-70E740481C1C}">
                <a14:useLocalDpi xmlns:a14="http://schemas.microsoft.com/office/drawing/2010/main"/>
              </a:ext>
            </a:extLst>
          </a:blip>
          <a:srcRect/>
          <a:stretch>
            <a:fillRect/>
          </a:stretch>
        </p:blipFill>
        <p:spPr>
          <a:xfrm>
            <a:off x="418432" y="1524000"/>
            <a:ext cx="3676315" cy="4191000"/>
          </a:xfrm>
          <a:prstGeom prst="rect">
            <a:avLst/>
          </a:prstGeom>
          <a:ln>
            <a:noFill/>
          </a:ln>
          <a:effectLst>
            <a:softEdge rad="112500"/>
          </a:effectLst>
        </p:spPr>
      </p:pic>
      <p:sp>
        <p:nvSpPr>
          <p:cNvPr id="40963" name="Rectangle 3"/>
          <p:cNvSpPr>
            <a:spLocks noGrp="1" noChangeArrowheads="1"/>
          </p:cNvSpPr>
          <p:nvPr>
            <p:ph sz="half" idx="2"/>
          </p:nvPr>
        </p:nvSpPr>
        <p:spPr>
          <a:xfrm>
            <a:off x="4495800" y="1828800"/>
            <a:ext cx="4038600" cy="4623816"/>
          </a:xfrm>
        </p:spPr>
        <p:txBody>
          <a:bodyPr/>
          <a:lstStyle/>
          <a:p>
            <a:r>
              <a:rPr lang="en-US" dirty="0" smtClean="0"/>
              <a:t>Legal Documentation</a:t>
            </a:r>
          </a:p>
          <a:p>
            <a:pPr lvl="1"/>
            <a:r>
              <a:rPr lang="en-US" dirty="0" smtClean="0"/>
              <a:t>Log info collection</a:t>
            </a:r>
          </a:p>
          <a:p>
            <a:pPr lvl="1"/>
            <a:r>
              <a:rPr lang="en-US" dirty="0" smtClean="0"/>
              <a:t>Photographic record</a:t>
            </a:r>
          </a:p>
          <a:p>
            <a:pPr lvl="1"/>
            <a:r>
              <a:rPr lang="en-US" dirty="0" smtClean="0"/>
              <a:t>Feather collection</a:t>
            </a:r>
          </a:p>
          <a:p>
            <a:pPr lvl="1"/>
            <a:r>
              <a:rPr lang="en-US" dirty="0" smtClean="0"/>
              <a:t>Leg banding</a:t>
            </a:r>
          </a:p>
          <a:p>
            <a:pPr lvl="1"/>
            <a:endParaRPr lang="en-US" dirty="0" smtClean="0"/>
          </a:p>
          <a:p>
            <a:r>
              <a:rPr lang="en-US" dirty="0" smtClean="0"/>
              <a:t>Both live and dead animals are catalogued</a:t>
            </a:r>
            <a:endParaRPr lang="en-US" dirty="0"/>
          </a:p>
        </p:txBody>
      </p:sp>
    </p:spTree>
    <p:extLst>
      <p:ext uri="{BB962C8B-B14F-4D97-AF65-F5344CB8AC3E}">
        <p14:creationId xmlns:p14="http://schemas.microsoft.com/office/powerpoint/2010/main" val="152013022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rrowheads="1"/>
          </p:cNvSpPr>
          <p:nvPr>
            <p:ph type="title"/>
          </p:nvPr>
        </p:nvSpPr>
        <p:spPr>
          <a:xfrm>
            <a:off x="914400" y="304800"/>
            <a:ext cx="7313613" cy="868362"/>
          </a:xfrm>
        </p:spPr>
        <p:txBody>
          <a:bodyPr/>
          <a:lstStyle/>
          <a:p>
            <a:r>
              <a:rPr lang="en-US" dirty="0" smtClean="0">
                <a:solidFill>
                  <a:srgbClr val="F0AD00"/>
                </a:solidFill>
              </a:rPr>
              <a:t>Intake Procedures</a:t>
            </a:r>
            <a:endParaRPr lang="en-US" dirty="0">
              <a:solidFill>
                <a:srgbClr val="F0AD00"/>
              </a:solidFill>
            </a:endParaRPr>
          </a:p>
        </p:txBody>
      </p:sp>
      <p:pic>
        <p:nvPicPr>
          <p:cNvPr id="41986" name="Content Placeholder 7" descr="IMG_0546.JPG"/>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695158" y="1676400"/>
            <a:ext cx="3542631" cy="4038600"/>
          </a:xfrm>
          <a:prstGeom prst="rect">
            <a:avLst/>
          </a:prstGeom>
          <a:ln>
            <a:noFill/>
          </a:ln>
          <a:effectLst>
            <a:softEdge rad="112500"/>
          </a:effectLst>
        </p:spPr>
      </p:pic>
      <p:sp>
        <p:nvSpPr>
          <p:cNvPr id="41987" name="Rectangle 3"/>
          <p:cNvSpPr>
            <a:spLocks noGrp="1" noChangeArrowheads="1"/>
          </p:cNvSpPr>
          <p:nvPr>
            <p:ph sz="half" idx="2"/>
          </p:nvPr>
        </p:nvSpPr>
        <p:spPr>
          <a:xfrm>
            <a:off x="4648200" y="1524000"/>
            <a:ext cx="4191000" cy="4343400"/>
          </a:xfrm>
        </p:spPr>
        <p:txBody>
          <a:bodyPr/>
          <a:lstStyle/>
          <a:p>
            <a:r>
              <a:rPr lang="en-US" dirty="0" smtClean="0"/>
              <a:t>Intake Exam</a:t>
            </a:r>
          </a:p>
          <a:p>
            <a:pPr lvl="1"/>
            <a:r>
              <a:rPr lang="en-US" dirty="0" smtClean="0"/>
              <a:t>Record generation</a:t>
            </a:r>
          </a:p>
          <a:p>
            <a:pPr lvl="1"/>
            <a:r>
              <a:rPr lang="en-US" dirty="0" smtClean="0"/>
              <a:t>Animal examination</a:t>
            </a:r>
          </a:p>
          <a:p>
            <a:pPr lvl="2"/>
            <a:r>
              <a:rPr lang="en-US" dirty="0" smtClean="0"/>
              <a:t>All systems</a:t>
            </a:r>
          </a:p>
          <a:p>
            <a:pPr lvl="2"/>
            <a:r>
              <a:rPr lang="en-US" dirty="0" smtClean="0"/>
              <a:t>Oiling</a:t>
            </a:r>
          </a:p>
          <a:p>
            <a:pPr lvl="2"/>
            <a:r>
              <a:rPr lang="en-US" dirty="0" smtClean="0"/>
              <a:t>Temperature, weight</a:t>
            </a:r>
          </a:p>
          <a:p>
            <a:pPr lvl="2"/>
            <a:endParaRPr lang="en-US" dirty="0" smtClean="0"/>
          </a:p>
          <a:p>
            <a:r>
              <a:rPr lang="en-US" dirty="0" smtClean="0"/>
              <a:t>Blood Sample Collection</a:t>
            </a:r>
          </a:p>
          <a:p>
            <a:endParaRPr lang="en-US" dirty="0" smtClean="0"/>
          </a:p>
          <a:p>
            <a:r>
              <a:rPr lang="en-US" dirty="0" smtClean="0"/>
              <a:t>Goal of 5-7 min exam</a:t>
            </a:r>
            <a:endParaRPr lang="en-US" dirty="0"/>
          </a:p>
        </p:txBody>
      </p:sp>
    </p:spTree>
    <p:extLst>
      <p:ext uri="{BB962C8B-B14F-4D97-AF65-F5344CB8AC3E}">
        <p14:creationId xmlns:p14="http://schemas.microsoft.com/office/powerpoint/2010/main" val="1678941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rrowheads="1"/>
          </p:cNvSpPr>
          <p:nvPr>
            <p:ph type="title"/>
          </p:nvPr>
        </p:nvSpPr>
        <p:spPr>
          <a:xfrm>
            <a:off x="685800" y="304800"/>
            <a:ext cx="7313613" cy="868362"/>
          </a:xfrm>
        </p:spPr>
        <p:txBody>
          <a:bodyPr/>
          <a:lstStyle/>
          <a:p>
            <a:r>
              <a:rPr lang="en-US" dirty="0" smtClean="0">
                <a:solidFill>
                  <a:srgbClr val="F0AD00"/>
                </a:solidFill>
              </a:rPr>
              <a:t>Pre-Wash Care</a:t>
            </a:r>
            <a:endParaRPr lang="en-US" dirty="0">
              <a:solidFill>
                <a:srgbClr val="F0AD00"/>
              </a:solidFill>
            </a:endParaRPr>
          </a:p>
        </p:txBody>
      </p:sp>
      <p:sp>
        <p:nvSpPr>
          <p:cNvPr id="44034" name="Rectangle 3"/>
          <p:cNvSpPr>
            <a:spLocks noGrp="1" noChangeArrowheads="1"/>
          </p:cNvSpPr>
          <p:nvPr>
            <p:ph sz="half" idx="1"/>
          </p:nvPr>
        </p:nvSpPr>
        <p:spPr>
          <a:xfrm>
            <a:off x="533400" y="1828800"/>
            <a:ext cx="4267200" cy="4343400"/>
          </a:xfrm>
        </p:spPr>
        <p:txBody>
          <a:bodyPr/>
          <a:lstStyle/>
          <a:p>
            <a:r>
              <a:rPr lang="en-US" dirty="0" smtClean="0"/>
              <a:t>Temperature control</a:t>
            </a:r>
          </a:p>
          <a:p>
            <a:endParaRPr lang="en-US" dirty="0" smtClean="0"/>
          </a:p>
          <a:p>
            <a:r>
              <a:rPr lang="en-US" dirty="0" smtClean="0"/>
              <a:t>Fluid therapy</a:t>
            </a:r>
          </a:p>
          <a:p>
            <a:endParaRPr lang="en-US" dirty="0" smtClean="0"/>
          </a:p>
          <a:p>
            <a:r>
              <a:rPr lang="en-US" dirty="0" smtClean="0"/>
              <a:t>Blood testing &amp; weight checks every 2 d.</a:t>
            </a:r>
            <a:endParaRPr lang="en-US" dirty="0"/>
          </a:p>
        </p:txBody>
      </p:sp>
      <p:pic>
        <p:nvPicPr>
          <p:cNvPr id="44035" name="Picture 3" descr="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57800" y="1600200"/>
            <a:ext cx="3333750" cy="4191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49937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Rot="1" noChangeArrowheads="1"/>
          </p:cNvSpPr>
          <p:nvPr>
            <p:ph type="title"/>
          </p:nvPr>
        </p:nvSpPr>
        <p:spPr/>
        <p:txBody>
          <a:bodyPr/>
          <a:lstStyle/>
          <a:p>
            <a:r>
              <a:rPr lang="en-US">
                <a:latin typeface="Calibri" charset="0"/>
                <a:ea typeface="ＭＳ Ｐゴシック" charset="0"/>
                <a:cs typeface="ＭＳ Ｐゴシック" charset="0"/>
              </a:rPr>
              <a:t>External Oiling Affects Behavior</a:t>
            </a:r>
          </a:p>
        </p:txBody>
      </p:sp>
      <p:sp>
        <p:nvSpPr>
          <p:cNvPr id="25602" name="Rectangle 8"/>
          <p:cNvSpPr>
            <a:spLocks noGrp="1" noRot="1" noChangeArrowheads="1"/>
          </p:cNvSpPr>
          <p:nvPr>
            <p:ph type="body" idx="1"/>
          </p:nvPr>
        </p:nvSpPr>
        <p:spPr/>
        <p:txBody>
          <a:bodyPr>
            <a:normAutofit fontScale="92500" lnSpcReduction="10000"/>
          </a:bodyPr>
          <a:lstStyle/>
          <a:p>
            <a:r>
              <a:rPr lang="en-US">
                <a:latin typeface="Constantia" charset="0"/>
                <a:ea typeface="ＭＳ Ｐゴシック" charset="0"/>
                <a:cs typeface="ＭＳ Ｐゴシック" charset="0"/>
              </a:rPr>
              <a:t>Loss of buoyancy</a:t>
            </a:r>
          </a:p>
          <a:p>
            <a:pPr lvl="1"/>
            <a:r>
              <a:rPr lang="en-US">
                <a:latin typeface="Constantia" charset="0"/>
                <a:ea typeface="ＭＳ Ｐゴシック" charset="0"/>
              </a:rPr>
              <a:t>Interferes with feather’s ability to trap/hold air</a:t>
            </a:r>
          </a:p>
          <a:p>
            <a:r>
              <a:rPr lang="en-US">
                <a:latin typeface="Constantia" charset="0"/>
                <a:ea typeface="ＭＳ Ｐゴシック" charset="0"/>
                <a:cs typeface="ＭＳ Ｐゴシック" charset="0"/>
              </a:rPr>
              <a:t>Loss of insulation</a:t>
            </a:r>
          </a:p>
          <a:p>
            <a:pPr lvl="1"/>
            <a:r>
              <a:rPr lang="en-US">
                <a:latin typeface="Constantia" charset="0"/>
                <a:ea typeface="ＭＳ Ｐゴシック" charset="0"/>
              </a:rPr>
              <a:t>Causes hypothermia</a:t>
            </a:r>
          </a:p>
          <a:p>
            <a:pPr lvl="1"/>
            <a:endParaRPr lang="en-US">
              <a:latin typeface="Constantia" charset="0"/>
              <a:ea typeface="ＭＳ Ｐゴシック" charset="0"/>
            </a:endParaRPr>
          </a:p>
          <a:p>
            <a:r>
              <a:rPr lang="en-US">
                <a:latin typeface="Constantia" charset="0"/>
                <a:ea typeface="ＭＳ Ｐゴシック" charset="0"/>
                <a:cs typeface="ＭＳ Ｐゴシック" charset="0"/>
              </a:rPr>
              <a:t>Consequences</a:t>
            </a:r>
          </a:p>
          <a:p>
            <a:pPr lvl="1"/>
            <a:r>
              <a:rPr lang="en-US">
                <a:latin typeface="Constantia" charset="0"/>
                <a:ea typeface="ＭＳ Ｐゴシック" charset="0"/>
              </a:rPr>
              <a:t>Decreased foraging</a:t>
            </a:r>
          </a:p>
          <a:p>
            <a:pPr lvl="1"/>
            <a:r>
              <a:rPr lang="en-US">
                <a:latin typeface="Constantia" charset="0"/>
                <a:ea typeface="ＭＳ Ｐゴシック" charset="0"/>
              </a:rPr>
              <a:t>Dehydration</a:t>
            </a:r>
          </a:p>
          <a:p>
            <a:pPr lvl="1"/>
            <a:r>
              <a:rPr lang="en-US">
                <a:latin typeface="Constantia" charset="0"/>
                <a:ea typeface="ＭＳ Ｐゴシック" charset="0"/>
              </a:rPr>
              <a:t>Increased metabolism</a:t>
            </a:r>
          </a:p>
          <a:p>
            <a:pPr lvl="1"/>
            <a:r>
              <a:rPr lang="en-US">
                <a:latin typeface="Constantia" charset="0"/>
                <a:ea typeface="ＭＳ Ｐゴシック" charset="0"/>
              </a:rPr>
              <a:t>Starvation</a:t>
            </a:r>
          </a:p>
        </p:txBody>
      </p:sp>
      <p:pic>
        <p:nvPicPr>
          <p:cNvPr id="25603" name="Picture 9" descr="Oiled COM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2819400"/>
            <a:ext cx="4248150" cy="31654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16496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rrowheads="1"/>
          </p:cNvSpPr>
          <p:nvPr>
            <p:ph type="title"/>
          </p:nvPr>
        </p:nvSpPr>
        <p:spPr>
          <a:xfrm>
            <a:off x="685800" y="228600"/>
            <a:ext cx="7313613" cy="868362"/>
          </a:xfrm>
        </p:spPr>
        <p:txBody>
          <a:bodyPr/>
          <a:lstStyle/>
          <a:p>
            <a:r>
              <a:rPr lang="en-US" dirty="0" smtClean="0">
                <a:solidFill>
                  <a:srgbClr val="F0AD00"/>
                </a:solidFill>
              </a:rPr>
              <a:t>Cleaning Procedures</a:t>
            </a:r>
            <a:endParaRPr lang="en-US" dirty="0">
              <a:solidFill>
                <a:srgbClr val="F0AD00"/>
              </a:solidFill>
            </a:endParaRPr>
          </a:p>
        </p:txBody>
      </p:sp>
      <p:pic>
        <p:nvPicPr>
          <p:cNvPr id="47106" name="Content Placeholder 6" descr="IMG_0638.JPG"/>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t="-856" b="-856"/>
          <a:stretch/>
        </p:blipFill>
        <p:spPr>
          <a:xfrm>
            <a:off x="685800" y="1524000"/>
            <a:ext cx="3352800" cy="4621024"/>
          </a:xfrm>
          <a:prstGeom prst="rect">
            <a:avLst/>
          </a:prstGeom>
          <a:ln>
            <a:noFill/>
          </a:ln>
          <a:effectLst>
            <a:softEdge rad="112500"/>
          </a:effectLst>
        </p:spPr>
      </p:pic>
      <p:sp>
        <p:nvSpPr>
          <p:cNvPr id="313347" name="Rectangle 3"/>
          <p:cNvSpPr>
            <a:spLocks noGrp="1" noChangeArrowheads="1"/>
          </p:cNvSpPr>
          <p:nvPr>
            <p:ph sz="half" idx="2"/>
          </p:nvPr>
        </p:nvSpPr>
        <p:spPr>
          <a:xfrm>
            <a:off x="4572000" y="1752600"/>
            <a:ext cx="4343400" cy="4343400"/>
          </a:xfrm>
        </p:spPr>
        <p:txBody>
          <a:bodyPr>
            <a:normAutofit/>
          </a:bodyPr>
          <a:lstStyle/>
          <a:p>
            <a:r>
              <a:rPr lang="en-US" dirty="0" smtClean="0"/>
              <a:t>Washing</a:t>
            </a:r>
          </a:p>
          <a:p>
            <a:endParaRPr lang="en-US" dirty="0" smtClean="0"/>
          </a:p>
          <a:p>
            <a:r>
              <a:rPr lang="en-US" dirty="0" smtClean="0"/>
              <a:t>Rinsing: High pressure, “dry by washing”</a:t>
            </a:r>
          </a:p>
          <a:p>
            <a:endParaRPr lang="en-US" dirty="0" smtClean="0"/>
          </a:p>
          <a:p>
            <a:r>
              <a:rPr lang="en-US" dirty="0" smtClean="0"/>
              <a:t>Drying</a:t>
            </a:r>
          </a:p>
          <a:p>
            <a:pPr lvl="1"/>
            <a:endParaRPr lang="en-US" dirty="0" smtClean="0"/>
          </a:p>
          <a:p>
            <a:pPr lvl="1"/>
            <a:endParaRPr lang="en-US" dirty="0"/>
          </a:p>
        </p:txBody>
      </p:sp>
    </p:spTree>
    <p:extLst>
      <p:ext uri="{BB962C8B-B14F-4D97-AF65-F5344CB8AC3E}">
        <p14:creationId xmlns:p14="http://schemas.microsoft.com/office/powerpoint/2010/main" val="229168054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34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33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rrowheads="1"/>
          </p:cNvSpPr>
          <p:nvPr>
            <p:ph type="title"/>
          </p:nvPr>
        </p:nvSpPr>
        <p:spPr>
          <a:xfrm>
            <a:off x="457200" y="304800"/>
            <a:ext cx="7313613" cy="868362"/>
          </a:xfrm>
        </p:spPr>
        <p:txBody>
          <a:bodyPr/>
          <a:lstStyle/>
          <a:p>
            <a:r>
              <a:rPr lang="en-US" dirty="0" smtClean="0">
                <a:solidFill>
                  <a:srgbClr val="F0AD00"/>
                </a:solidFill>
              </a:rPr>
              <a:t>Pre-Release Conditioning</a:t>
            </a:r>
            <a:endParaRPr lang="en-US" dirty="0">
              <a:solidFill>
                <a:srgbClr val="F0AD00"/>
              </a:solidFill>
            </a:endParaRPr>
          </a:p>
        </p:txBody>
      </p:sp>
      <p:sp>
        <p:nvSpPr>
          <p:cNvPr id="49154" name="Rectangle 3"/>
          <p:cNvSpPr>
            <a:spLocks noGrp="1" noChangeArrowheads="1"/>
          </p:cNvSpPr>
          <p:nvPr>
            <p:ph sz="half" idx="1"/>
          </p:nvPr>
        </p:nvSpPr>
        <p:spPr>
          <a:xfrm>
            <a:off x="457200" y="1524000"/>
            <a:ext cx="4495800" cy="4343400"/>
          </a:xfrm>
        </p:spPr>
        <p:txBody>
          <a:bodyPr>
            <a:normAutofit fontScale="92500"/>
          </a:bodyPr>
          <a:lstStyle/>
          <a:p>
            <a:r>
              <a:rPr lang="en-US" b="1" dirty="0" smtClean="0"/>
              <a:t>Regaining waterproofing</a:t>
            </a:r>
          </a:p>
          <a:p>
            <a:pPr lvl="1"/>
            <a:r>
              <a:rPr lang="en-US" dirty="0"/>
              <a:t>P</a:t>
            </a:r>
            <a:r>
              <a:rPr lang="en-US" dirty="0" smtClean="0"/>
              <a:t>ools</a:t>
            </a:r>
          </a:p>
          <a:p>
            <a:pPr lvl="1"/>
            <a:r>
              <a:rPr lang="en-US" dirty="0" smtClean="0"/>
              <a:t>Time/nutrition</a:t>
            </a:r>
          </a:p>
          <a:p>
            <a:r>
              <a:rPr lang="en-US" b="1" dirty="0" smtClean="0"/>
              <a:t>Pre-Release</a:t>
            </a:r>
          </a:p>
          <a:p>
            <a:pPr lvl="1"/>
            <a:r>
              <a:rPr lang="en-US" dirty="0" smtClean="0"/>
              <a:t>Waterproofing</a:t>
            </a:r>
          </a:p>
          <a:p>
            <a:pPr lvl="1"/>
            <a:r>
              <a:rPr lang="en-US" dirty="0" smtClean="0"/>
              <a:t>Behavior</a:t>
            </a:r>
          </a:p>
          <a:p>
            <a:pPr lvl="1"/>
            <a:r>
              <a:rPr lang="en-US" dirty="0" smtClean="0"/>
              <a:t>PE normal</a:t>
            </a:r>
          </a:p>
          <a:p>
            <a:pPr lvl="1"/>
            <a:r>
              <a:rPr lang="en-US" dirty="0" smtClean="0"/>
              <a:t>Hematology</a:t>
            </a:r>
          </a:p>
          <a:p>
            <a:pPr lvl="1"/>
            <a:r>
              <a:rPr lang="en-US" dirty="0" smtClean="0"/>
              <a:t>Federal banding</a:t>
            </a:r>
          </a:p>
          <a:p>
            <a:pPr lvl="1"/>
            <a:r>
              <a:rPr lang="en-US" dirty="0" smtClean="0"/>
              <a:t>Post-release studies/tracking</a:t>
            </a: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91000" y="2133600"/>
            <a:ext cx="4315493" cy="3276600"/>
          </a:xfrm>
          <a:prstGeom prst="rect">
            <a:avLst/>
          </a:prstGeom>
          <a:ln>
            <a:noFill/>
          </a:ln>
          <a:effectLst>
            <a:softEdge rad="112500"/>
          </a:effectLst>
        </p:spPr>
      </p:pic>
    </p:spTree>
    <p:extLst>
      <p:ext uri="{BB962C8B-B14F-4D97-AF65-F5344CB8AC3E}">
        <p14:creationId xmlns:p14="http://schemas.microsoft.com/office/powerpoint/2010/main" val="5892872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5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15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15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15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15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15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Rot="1" noChangeArrowheads="1"/>
          </p:cNvSpPr>
          <p:nvPr>
            <p:ph type="title"/>
          </p:nvPr>
        </p:nvSpPr>
        <p:spPr>
          <a:xfrm>
            <a:off x="914400" y="304800"/>
            <a:ext cx="7313613" cy="868362"/>
          </a:xfrm>
        </p:spPr>
        <p:txBody>
          <a:bodyPr/>
          <a:lstStyle/>
          <a:p>
            <a:r>
              <a:rPr lang="en-US" dirty="0" smtClean="0">
                <a:solidFill>
                  <a:srgbClr val="F0AD00"/>
                </a:solidFill>
              </a:rPr>
              <a:t>Release</a:t>
            </a:r>
            <a:endParaRPr lang="en-US" dirty="0">
              <a:solidFill>
                <a:srgbClr val="F0AD00"/>
              </a:solidFill>
            </a:endParaRPr>
          </a:p>
        </p:txBody>
      </p:sp>
      <p:pic>
        <p:nvPicPr>
          <p:cNvPr id="2" name="Picture 1"/>
          <p:cNvPicPr>
            <a:picLocks noChangeAspect="1"/>
          </p:cNvPicPr>
          <p:nvPr/>
        </p:nvPicPr>
        <p:blipFill>
          <a:blip r:embed="rId3"/>
          <a:stretch>
            <a:fillRect/>
          </a:stretch>
        </p:blipFill>
        <p:spPr>
          <a:xfrm>
            <a:off x="914400" y="1752600"/>
            <a:ext cx="7315200" cy="4256898"/>
          </a:xfrm>
          <a:prstGeom prst="rect">
            <a:avLst/>
          </a:prstGeom>
          <a:ln>
            <a:noFill/>
          </a:ln>
          <a:effectLst>
            <a:softEdge rad="112500"/>
          </a:effectLst>
        </p:spPr>
      </p:pic>
    </p:spTree>
    <p:extLst>
      <p:ext uri="{BB962C8B-B14F-4D97-AF65-F5344CB8AC3E}">
        <p14:creationId xmlns:p14="http://schemas.microsoft.com/office/powerpoint/2010/main" val="131143018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4"/>
          <p:cNvSpPr>
            <a:spLocks noGrp="1" noChangeArrowheads="1"/>
          </p:cNvSpPr>
          <p:nvPr>
            <p:ph type="title"/>
          </p:nvPr>
        </p:nvSpPr>
        <p:spPr/>
        <p:txBody>
          <a:bodyPr/>
          <a:lstStyle/>
          <a:p>
            <a:r>
              <a:rPr lang="en-US" dirty="0">
                <a:solidFill>
                  <a:srgbClr val="F0AD00"/>
                </a:solidFill>
                <a:latin typeface="Calibri" charset="0"/>
                <a:ea typeface="ＭＳ Ｐゴシック" charset="0"/>
                <a:cs typeface="ＭＳ Ｐゴシック" charset="0"/>
              </a:rPr>
              <a:t>OWCN Responses Overall</a:t>
            </a:r>
          </a:p>
        </p:txBody>
      </p:sp>
      <p:sp>
        <p:nvSpPr>
          <p:cNvPr id="397317" name="Rectangle 5"/>
          <p:cNvSpPr>
            <a:spLocks noGrp="1" noChangeArrowheads="1"/>
          </p:cNvSpPr>
          <p:nvPr>
            <p:ph sz="half" idx="1"/>
          </p:nvPr>
        </p:nvSpPr>
        <p:spPr>
          <a:xfrm>
            <a:off x="457200" y="1828800"/>
            <a:ext cx="4038600" cy="4525963"/>
          </a:xfrm>
        </p:spPr>
        <p:txBody>
          <a:bodyPr>
            <a:normAutofit/>
          </a:bodyPr>
          <a:lstStyle/>
          <a:p>
            <a:pPr>
              <a:defRPr/>
            </a:pPr>
            <a:r>
              <a:rPr lang="en-US" dirty="0" smtClean="0"/>
              <a:t>Responses: &gt;90</a:t>
            </a:r>
          </a:p>
          <a:p>
            <a:pPr>
              <a:defRPr/>
            </a:pPr>
            <a:r>
              <a:rPr lang="en-US" dirty="0" smtClean="0"/>
              <a:t>Training</a:t>
            </a:r>
          </a:p>
          <a:p>
            <a:pPr lvl="1">
              <a:defRPr/>
            </a:pPr>
            <a:r>
              <a:rPr lang="en-US" dirty="0" smtClean="0"/>
              <a:t>Full-time volunteers: &gt;4,000 </a:t>
            </a:r>
          </a:p>
          <a:p>
            <a:pPr lvl="1">
              <a:defRPr/>
            </a:pPr>
            <a:r>
              <a:rPr lang="en-US" dirty="0" smtClean="0"/>
              <a:t>Convergent volunteers: &gt;5,000</a:t>
            </a:r>
          </a:p>
          <a:p>
            <a:pPr>
              <a:defRPr/>
            </a:pPr>
            <a:r>
              <a:rPr lang="en-US" dirty="0" smtClean="0"/>
              <a:t>Live animals: &gt;10,000</a:t>
            </a:r>
          </a:p>
          <a:p>
            <a:pPr lvl="1">
              <a:defRPr/>
            </a:pPr>
            <a:r>
              <a:rPr lang="en-US" dirty="0" smtClean="0"/>
              <a:t>Average 50 - 75% release percentage</a:t>
            </a: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76800" y="1801732"/>
            <a:ext cx="3916503" cy="3800562"/>
          </a:xfrm>
          <a:prstGeom prst="rect">
            <a:avLst/>
          </a:prstGeom>
          <a:ln>
            <a:noFill/>
          </a:ln>
          <a:effectLst>
            <a:softEdge rad="112500"/>
          </a:effectLst>
        </p:spPr>
      </p:pic>
    </p:spTree>
    <p:extLst>
      <p:ext uri="{BB962C8B-B14F-4D97-AF65-F5344CB8AC3E}">
        <p14:creationId xmlns:p14="http://schemas.microsoft.com/office/powerpoint/2010/main" val="173047612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r>
              <a:rPr lang="en-US">
                <a:latin typeface="Calibri" charset="0"/>
                <a:ea typeface="ＭＳ Ｐゴシック" charset="0"/>
                <a:cs typeface="ＭＳ Ｐゴシック" charset="0"/>
              </a:rPr>
              <a:t>What Makes it Successful?</a:t>
            </a:r>
          </a:p>
        </p:txBody>
      </p:sp>
      <p:sp>
        <p:nvSpPr>
          <p:cNvPr id="92162" name="Content Placeholder 3"/>
          <p:cNvSpPr>
            <a:spLocks noGrp="1"/>
          </p:cNvSpPr>
          <p:nvPr>
            <p:ph idx="1"/>
          </p:nvPr>
        </p:nvSpPr>
        <p:spPr/>
        <p:txBody>
          <a:bodyPr>
            <a:normAutofit/>
          </a:bodyPr>
          <a:lstStyle/>
          <a:p>
            <a:r>
              <a:rPr lang="en-US" sz="2800" dirty="0">
                <a:latin typeface="Constantia" charset="0"/>
                <a:ea typeface="ＭＳ Ｐゴシック" charset="0"/>
                <a:cs typeface="ＭＳ Ｐゴシック" charset="0"/>
              </a:rPr>
              <a:t>Safely conducted</a:t>
            </a:r>
          </a:p>
          <a:p>
            <a:r>
              <a:rPr lang="en-US" sz="2800" dirty="0">
                <a:latin typeface="Constantia" charset="0"/>
                <a:ea typeface="ＭＳ Ｐゴシック" charset="0"/>
                <a:cs typeface="ＭＳ Ｐゴシック" charset="0"/>
              </a:rPr>
              <a:t>Rapid, efficient and collaborative initiation</a:t>
            </a:r>
          </a:p>
          <a:p>
            <a:r>
              <a:rPr lang="en-US" sz="2800" dirty="0">
                <a:latin typeface="Constantia" charset="0"/>
                <a:ea typeface="ＭＳ Ｐゴシック" charset="0"/>
                <a:cs typeface="ＭＳ Ｐゴシック" charset="0"/>
              </a:rPr>
              <a:t>Return </a:t>
            </a:r>
            <a:r>
              <a:rPr lang="ja-JP" altLang="en-US" sz="2800" dirty="0">
                <a:latin typeface="Constantia" charset="0"/>
                <a:ea typeface="ＭＳ Ｐゴシック" charset="0"/>
                <a:cs typeface="ＭＳ Ｐゴシック" charset="0"/>
              </a:rPr>
              <a:t>“</a:t>
            </a:r>
            <a:r>
              <a:rPr lang="en-US" altLang="ja-JP" sz="2800" dirty="0">
                <a:latin typeface="Constantia" charset="0"/>
                <a:ea typeface="ＭＳ Ｐゴシック" charset="0"/>
                <a:cs typeface="ＭＳ Ｐゴシック" charset="0"/>
              </a:rPr>
              <a:t>normal</a:t>
            </a:r>
            <a:r>
              <a:rPr lang="ja-JP" altLang="en-US" sz="2800" dirty="0">
                <a:latin typeface="Constantia" charset="0"/>
                <a:ea typeface="ＭＳ Ｐゴシック" charset="0"/>
                <a:cs typeface="ＭＳ Ｐゴシック" charset="0"/>
              </a:rPr>
              <a:t>”</a:t>
            </a:r>
            <a:r>
              <a:rPr lang="en-US" altLang="ja-JP" sz="2800" dirty="0">
                <a:latin typeface="Constantia" charset="0"/>
                <a:ea typeface="ＭＳ Ｐゴシック" charset="0"/>
                <a:cs typeface="ＭＳ Ｐゴシック" charset="0"/>
              </a:rPr>
              <a:t> wildlife to a clean environment</a:t>
            </a:r>
          </a:p>
          <a:p>
            <a:r>
              <a:rPr lang="en-US" sz="2800" dirty="0">
                <a:latin typeface="Constantia" charset="0"/>
                <a:ea typeface="ＭＳ Ｐゴシック" charset="0"/>
                <a:cs typeface="ＭＳ Ｐゴシック" charset="0"/>
              </a:rPr>
              <a:t>Provide best achievable care to animals</a:t>
            </a:r>
          </a:p>
          <a:p>
            <a:r>
              <a:rPr lang="en-US" sz="2800" dirty="0">
                <a:latin typeface="Constantia" charset="0"/>
                <a:ea typeface="ＭＳ Ｐゴシック" charset="0"/>
                <a:cs typeface="ＭＳ Ｐゴシック" charset="0"/>
              </a:rPr>
              <a:t>Learn how to better respond in the future</a:t>
            </a:r>
          </a:p>
          <a:p>
            <a:r>
              <a:rPr lang="en-US" sz="2800" dirty="0">
                <a:latin typeface="Constantia" charset="0"/>
                <a:ea typeface="ＭＳ Ｐゴシック" charset="0"/>
                <a:cs typeface="ＭＳ Ｐゴシック" charset="0"/>
              </a:rPr>
              <a:t>Better understand the impact of oil spills on wildlife</a:t>
            </a:r>
          </a:p>
        </p:txBody>
      </p:sp>
      <p:pic>
        <p:nvPicPr>
          <p:cNvPr id="92163" name="Picture 3" descr="Bird nett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62200" y="4495800"/>
            <a:ext cx="408276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descr="greberelease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970243" y="0"/>
            <a:ext cx="2173757" cy="144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64075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1447800"/>
            <a:ext cx="7010400" cy="4732020"/>
          </a:xfrm>
          <a:prstGeom prst="rect">
            <a:avLst/>
          </a:prstGeom>
          <a:effectLst>
            <a:softEdge rad="127000"/>
          </a:effectLst>
        </p:spPr>
      </p:pic>
      <p:sp>
        <p:nvSpPr>
          <p:cNvPr id="54274" name="Title 1"/>
          <p:cNvSpPr>
            <a:spLocks noGrp="1"/>
          </p:cNvSpPr>
          <p:nvPr>
            <p:ph type="title"/>
          </p:nvPr>
        </p:nvSpPr>
        <p:spPr>
          <a:xfrm>
            <a:off x="2362200" y="304800"/>
            <a:ext cx="3965575" cy="762000"/>
          </a:xfrm>
        </p:spPr>
        <p:txBody>
          <a:bodyPr>
            <a:normAutofit fontScale="90000"/>
          </a:bodyPr>
          <a:lstStyle/>
          <a:p>
            <a:pPr algn="ctr"/>
            <a:r>
              <a:rPr lang="en-US" dirty="0" smtClean="0">
                <a:solidFill>
                  <a:srgbClr val="F0AD00"/>
                </a:solidFill>
                <a:latin typeface="Tahoma" charset="0"/>
                <a:ea typeface="ＭＳ Ｐゴシック" charset="0"/>
                <a:cs typeface="ＭＳ Ｐゴシック" charset="0"/>
              </a:rPr>
              <a:t>Thanks!  Questions?</a:t>
            </a:r>
            <a:endParaRPr lang="en-US" dirty="0">
              <a:solidFill>
                <a:srgbClr val="F0AD00"/>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23184769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rrowheads="1"/>
          </p:cNvSpPr>
          <p:nvPr>
            <p:ph type="title"/>
          </p:nvPr>
        </p:nvSpPr>
        <p:spPr>
          <a:xfrm>
            <a:off x="304800" y="228600"/>
            <a:ext cx="8540750" cy="1143000"/>
          </a:xfrm>
        </p:spPr>
        <p:txBody>
          <a:bodyPr>
            <a:normAutofit fontScale="90000"/>
          </a:bodyPr>
          <a:lstStyle/>
          <a:p>
            <a:pPr algn="ctr"/>
            <a:r>
              <a:rPr lang="en-US" dirty="0">
                <a:latin typeface="Calibri" charset="0"/>
                <a:ea typeface="ＭＳ Ｐゴシック" charset="0"/>
                <a:cs typeface="ＭＳ Ｐゴシック" charset="0"/>
              </a:rPr>
              <a:t>Oil also physically disrupts the normal architecture of fur</a:t>
            </a:r>
          </a:p>
        </p:txBody>
      </p:sp>
      <p:sp>
        <p:nvSpPr>
          <p:cNvPr id="307203" name="Text Box 3"/>
          <p:cNvSpPr txBox="1">
            <a:spLocks noChangeArrowheads="1"/>
          </p:cNvSpPr>
          <p:nvPr/>
        </p:nvSpPr>
        <p:spPr bwMode="auto">
          <a:xfrm>
            <a:off x="3581400" y="5638800"/>
            <a:ext cx="502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i="1" dirty="0">
                <a:latin typeface="Century Schoolbook" charset="0"/>
              </a:rPr>
              <a:t>  Clean fur                     Oiled fur</a:t>
            </a:r>
          </a:p>
        </p:txBody>
      </p:sp>
      <p:pic>
        <p:nvPicPr>
          <p:cNvPr id="2765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8400" y="1676400"/>
            <a:ext cx="2282825" cy="39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05200" y="1676400"/>
            <a:ext cx="2322513" cy="39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folicle-picture-2"/>
          <p:cNvPicPr>
            <a:picLocks noGrp="1" noChangeAspect="1" noChangeArrowheads="1"/>
          </p:cNvPicPr>
          <p:nvPr>
            <p:ph sz="quarter" idx="2"/>
          </p:nvPr>
        </p:nvPicPr>
        <p:blipFill rotWithShape="1">
          <a:blip r:embed="rId5" cstate="screen">
            <a:extLst>
              <a:ext uri="{28A0092B-C50C-407E-A947-70E740481C1C}">
                <a14:useLocalDpi xmlns:a14="http://schemas.microsoft.com/office/drawing/2010/main"/>
              </a:ext>
            </a:extLst>
          </a:blip>
          <a:srcRect/>
          <a:stretch/>
        </p:blipFill>
        <p:spPr>
          <a:xfrm>
            <a:off x="33338" y="3048000"/>
            <a:ext cx="3184525" cy="2362200"/>
          </a:xfr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550779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7"/>
          <p:cNvSpPr>
            <a:spLocks noGrp="1" noRot="1" noChangeArrowheads="1"/>
          </p:cNvSpPr>
          <p:nvPr>
            <p:ph type="title"/>
          </p:nvPr>
        </p:nvSpPr>
        <p:spPr/>
        <p:txBody>
          <a:bodyPr/>
          <a:lstStyle/>
          <a:p>
            <a:r>
              <a:rPr lang="en-US">
                <a:solidFill>
                  <a:schemeClr val="bg1"/>
                </a:solidFill>
                <a:latin typeface="Calibri" charset="0"/>
                <a:ea typeface="ＭＳ Ｐゴシック" charset="0"/>
                <a:cs typeface="ＭＳ Ｐゴシック" charset="0"/>
              </a:rPr>
              <a:t>Seals, Sea Lions, Walrus</a:t>
            </a:r>
          </a:p>
        </p:txBody>
      </p:sp>
      <p:sp>
        <p:nvSpPr>
          <p:cNvPr id="29699" name="Rectangle 8"/>
          <p:cNvSpPr>
            <a:spLocks noGrp="1" noRot="1" noChangeArrowheads="1"/>
          </p:cNvSpPr>
          <p:nvPr>
            <p:ph type="body" idx="1"/>
          </p:nvPr>
        </p:nvSpPr>
        <p:spPr/>
        <p:txBody>
          <a:bodyPr/>
          <a:lstStyle/>
          <a:p>
            <a:r>
              <a:rPr lang="en-US">
                <a:solidFill>
                  <a:srgbClr val="FFFFFF"/>
                </a:solidFill>
                <a:latin typeface="Constantia" charset="0"/>
                <a:ea typeface="ＭＳ Ｐゴシック" charset="0"/>
                <a:cs typeface="ＭＳ Ｐゴシック" charset="0"/>
              </a:rPr>
              <a:t>Blubber Insulation: Less reliant on fur </a:t>
            </a:r>
          </a:p>
          <a:p>
            <a:r>
              <a:rPr lang="en-US">
                <a:solidFill>
                  <a:srgbClr val="FFFFFF"/>
                </a:solidFill>
                <a:latin typeface="Constantia" charset="0"/>
                <a:ea typeface="ＭＳ Ｐゴシック" charset="0"/>
                <a:cs typeface="ＭＳ Ｐゴシック" charset="0"/>
              </a:rPr>
              <a:t>Effects</a:t>
            </a:r>
          </a:p>
          <a:p>
            <a:pPr lvl="1"/>
            <a:r>
              <a:rPr lang="en-US">
                <a:solidFill>
                  <a:srgbClr val="FFFFFF"/>
                </a:solidFill>
                <a:latin typeface="Constantia" charset="0"/>
                <a:ea typeface="ＭＳ Ｐゴシック" charset="0"/>
              </a:rPr>
              <a:t>Locomotion inhibition</a:t>
            </a:r>
          </a:p>
          <a:p>
            <a:pPr lvl="1"/>
            <a:r>
              <a:rPr lang="en-US">
                <a:solidFill>
                  <a:srgbClr val="FFFFFF"/>
                </a:solidFill>
                <a:latin typeface="Constantia" charset="0"/>
                <a:ea typeface="ＭＳ Ｐゴシック" charset="0"/>
              </a:rPr>
              <a:t>Dermal and internal effects</a:t>
            </a:r>
          </a:p>
        </p:txBody>
      </p:sp>
    </p:spTree>
    <p:extLst>
      <p:ext uri="{BB962C8B-B14F-4D97-AF65-F5344CB8AC3E}">
        <p14:creationId xmlns:p14="http://schemas.microsoft.com/office/powerpoint/2010/main" val="42189160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rrowheads="1"/>
          </p:cNvSpPr>
          <p:nvPr>
            <p:ph type="title"/>
          </p:nvPr>
        </p:nvSpPr>
        <p:spPr/>
        <p:txBody>
          <a:bodyPr/>
          <a:lstStyle/>
          <a:p>
            <a:r>
              <a:rPr lang="en-US">
                <a:latin typeface="Calibri" charset="0"/>
                <a:ea typeface="ＭＳ Ｐゴシック" charset="0"/>
                <a:cs typeface="ＭＳ Ｐゴシック" charset="0"/>
              </a:rPr>
              <a:t>Cetacea &amp; Sea Turtles</a:t>
            </a:r>
          </a:p>
        </p:txBody>
      </p:sp>
      <p:sp>
        <p:nvSpPr>
          <p:cNvPr id="300035" name="Rectangle 3"/>
          <p:cNvSpPr>
            <a:spLocks noGrp="1" noRot="1" noChangeArrowheads="1"/>
          </p:cNvSpPr>
          <p:nvPr>
            <p:ph type="body" idx="1"/>
          </p:nvPr>
        </p:nvSpPr>
        <p:spPr>
          <a:xfrm>
            <a:off x="457200" y="1752600"/>
            <a:ext cx="5562600" cy="4343400"/>
          </a:xfrm>
        </p:spPr>
        <p:txBody>
          <a:bodyPr>
            <a:normAutofit fontScale="92500" lnSpcReduction="20000"/>
          </a:bodyPr>
          <a:lstStyle/>
          <a:p>
            <a:pPr>
              <a:defRPr/>
            </a:pPr>
            <a:r>
              <a:rPr lang="en-US" dirty="0" smtClean="0"/>
              <a:t>Sparse data (until recently)</a:t>
            </a:r>
          </a:p>
          <a:p>
            <a:pPr lvl="1">
              <a:defRPr/>
            </a:pPr>
            <a:r>
              <a:rPr lang="en-US" dirty="0" smtClean="0"/>
              <a:t>Primary impact thought to be internal</a:t>
            </a:r>
          </a:p>
          <a:p>
            <a:pPr lvl="1">
              <a:defRPr/>
            </a:pPr>
            <a:r>
              <a:rPr lang="en-US" dirty="0" err="1" smtClean="0"/>
              <a:t>Cetacea</a:t>
            </a:r>
            <a:r>
              <a:rPr lang="en-US" dirty="0" smtClean="0"/>
              <a:t> appear less susceptible to oiling</a:t>
            </a:r>
          </a:p>
          <a:p>
            <a:pPr lvl="2">
              <a:defRPr/>
            </a:pPr>
            <a:r>
              <a:rPr lang="en-US" dirty="0" smtClean="0"/>
              <a:t>Epidermis impenetrable to petroleum compounds</a:t>
            </a:r>
          </a:p>
          <a:p>
            <a:pPr>
              <a:defRPr/>
            </a:pPr>
            <a:r>
              <a:rPr lang="en-US" dirty="0" smtClean="0"/>
              <a:t>Exposure</a:t>
            </a:r>
          </a:p>
          <a:p>
            <a:pPr lvl="1">
              <a:defRPr/>
            </a:pPr>
            <a:r>
              <a:rPr lang="en-US" dirty="0" smtClean="0"/>
              <a:t>Dolphins avoid oil in captive setting</a:t>
            </a:r>
          </a:p>
          <a:p>
            <a:pPr lvl="1">
              <a:defRPr/>
            </a:pPr>
            <a:r>
              <a:rPr lang="en-US" dirty="0" err="1" smtClean="0"/>
              <a:t>Cetacea</a:t>
            </a:r>
            <a:r>
              <a:rPr lang="en-US" dirty="0" smtClean="0"/>
              <a:t> observed swimming and foraging in oil during spills</a:t>
            </a:r>
            <a:endParaRPr lang="en-US" dirty="0"/>
          </a:p>
        </p:txBody>
      </p:sp>
      <p:pic>
        <p:nvPicPr>
          <p:cNvPr id="31747" name="Picture 3" descr="Dolphin oi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43600" y="40386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2994185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248400" y="1905000"/>
            <a:ext cx="2586038"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64485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Module.thmx</Template>
  <TotalTime>6490</TotalTime>
  <Words>1856</Words>
  <Application>Microsoft Macintosh PowerPoint</Application>
  <PresentationFormat>On-screen Show (4:3)</PresentationFormat>
  <Paragraphs>461</Paragraphs>
  <Slides>65</Slides>
  <Notes>39</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Module</vt:lpstr>
      <vt:lpstr>Oiled Wildlife Care Network</vt:lpstr>
      <vt:lpstr>Outline of Presentation</vt:lpstr>
      <vt:lpstr>Types of Contaminants</vt:lpstr>
      <vt:lpstr>Primary Effects: Initial Impact is External </vt:lpstr>
      <vt:lpstr>PowerPoint Presentation</vt:lpstr>
      <vt:lpstr>External Oiling Affects Behavior</vt:lpstr>
      <vt:lpstr>Oil also physically disrupts the normal architecture of fur</vt:lpstr>
      <vt:lpstr>Seals, Sea Lions, Walrus</vt:lpstr>
      <vt:lpstr>Cetacea &amp; Sea Turtles</vt:lpstr>
      <vt:lpstr>Other Primary External Effects</vt:lpstr>
      <vt:lpstr>Internal Exposure</vt:lpstr>
      <vt:lpstr>Primary CNS Effects</vt:lpstr>
      <vt:lpstr>Malnutrition</vt:lpstr>
      <vt:lpstr>Primary Respiratory Effects</vt:lpstr>
      <vt:lpstr>Primary Reproductive Effects</vt:lpstr>
      <vt:lpstr>Primary Effects on Blood</vt:lpstr>
      <vt:lpstr>Fungal infections - Aspergillosis </vt:lpstr>
      <vt:lpstr>Secondary Effects: Husbandry</vt:lpstr>
      <vt:lpstr>Secondary Effects: Husbandry</vt:lpstr>
      <vt:lpstr>Secondary Effects: Husbandry</vt:lpstr>
      <vt:lpstr>Secondary Effects: Husbandry</vt:lpstr>
      <vt:lpstr>Ultimate result</vt:lpstr>
      <vt:lpstr>What Impacts Survival?</vt:lpstr>
      <vt:lpstr>Exxon Valdez Oil Spill (EVOS)</vt:lpstr>
      <vt:lpstr>EVOS Salient Points</vt:lpstr>
      <vt:lpstr>EVOS Wildlife Impacts</vt:lpstr>
      <vt:lpstr>American Trader Oil Spill</vt:lpstr>
      <vt:lpstr>PowerPoint Presentation</vt:lpstr>
      <vt:lpstr>Wildlife Legislation - Federal</vt:lpstr>
      <vt:lpstr>Wildlife Legislation - California</vt:lpstr>
      <vt:lpstr>Oiled Wildlife Care Network</vt:lpstr>
      <vt:lpstr>Readiness: Partners</vt:lpstr>
      <vt:lpstr>PowerPoint Presentation</vt:lpstr>
      <vt:lpstr>Readiness: Facilities</vt:lpstr>
      <vt:lpstr>Readiness: Training</vt:lpstr>
      <vt:lpstr>Response</vt:lpstr>
      <vt:lpstr>Reaching Out</vt:lpstr>
      <vt:lpstr>Research</vt:lpstr>
      <vt:lpstr>Research: In house</vt:lpstr>
      <vt:lpstr>OIL SPILL!</vt:lpstr>
      <vt:lpstr>PowerPoint Presentation</vt:lpstr>
      <vt:lpstr>Wildlife Response</vt:lpstr>
      <vt:lpstr>PowerPoint Presentation</vt:lpstr>
      <vt:lpstr>PowerPoint Presentation</vt:lpstr>
      <vt:lpstr>Reconnaissance Group</vt:lpstr>
      <vt:lpstr>Hazing Group</vt:lpstr>
      <vt:lpstr>Wildlife Recovery Group</vt:lpstr>
      <vt:lpstr>Field Stabilization Group</vt:lpstr>
      <vt:lpstr>Care &amp; Processing Group</vt:lpstr>
      <vt:lpstr>PowerPoint Presentation</vt:lpstr>
      <vt:lpstr>Notification</vt:lpstr>
      <vt:lpstr>PowerPoint Presentation</vt:lpstr>
      <vt:lpstr>Activation</vt:lpstr>
      <vt:lpstr>PowerPoint Presentation</vt:lpstr>
      <vt:lpstr>Steps to a Response</vt:lpstr>
      <vt:lpstr>Recovery/Transport Procedures</vt:lpstr>
      <vt:lpstr>Processing Procedures</vt:lpstr>
      <vt:lpstr>Intake Procedures</vt:lpstr>
      <vt:lpstr>Pre-Wash Care</vt:lpstr>
      <vt:lpstr>Cleaning Procedures</vt:lpstr>
      <vt:lpstr>Pre-Release Conditioning</vt:lpstr>
      <vt:lpstr>Release</vt:lpstr>
      <vt:lpstr>OWCN Responses Overall</vt:lpstr>
      <vt:lpstr>What Makes it Successful?</vt:lpstr>
      <vt:lpstr>Thanks!  Questions?</vt:lpstr>
    </vt:vector>
  </TitlesOfParts>
  <Company>UC Davis Wildlife Health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Massey</dc:creator>
  <cp:lastModifiedBy>Kyra Parker</cp:lastModifiedBy>
  <cp:revision>113</cp:revision>
  <cp:lastPrinted>2008-12-17T00:53:10Z</cp:lastPrinted>
  <dcterms:created xsi:type="dcterms:W3CDTF">2009-09-22T20:19:29Z</dcterms:created>
  <dcterms:modified xsi:type="dcterms:W3CDTF">2014-02-26T17:03:58Z</dcterms:modified>
</cp:coreProperties>
</file>