
<file path=[Content_Types].xml><?xml version="1.0" encoding="utf-8"?>
<Types xmlns="http://schemas.openxmlformats.org/package/2006/content-types">
  <Default Extension="png" ContentType="image/png"/>
  <Default Extension="jpeg" ContentType="image/jpeg"/>
  <Default Extension="emf" ContentType="image/x-emf"/>
  <Default Extension="wmf" ContentType="image/x-w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27"/>
  </p:notesMasterIdLst>
  <p:handoutMasterIdLst>
    <p:handoutMasterId r:id="rId28"/>
  </p:handoutMasterIdLst>
  <p:sldIdLst>
    <p:sldId id="256" r:id="rId2"/>
    <p:sldId id="257" r:id="rId3"/>
    <p:sldId id="306" r:id="rId4"/>
    <p:sldId id="367" r:id="rId5"/>
    <p:sldId id="445" r:id="rId6"/>
    <p:sldId id="446" r:id="rId7"/>
    <p:sldId id="460" r:id="rId8"/>
    <p:sldId id="461" r:id="rId9"/>
    <p:sldId id="449" r:id="rId10"/>
    <p:sldId id="447" r:id="rId11"/>
    <p:sldId id="450" r:id="rId12"/>
    <p:sldId id="458" r:id="rId13"/>
    <p:sldId id="451" r:id="rId14"/>
    <p:sldId id="441" r:id="rId15"/>
    <p:sldId id="452" r:id="rId16"/>
    <p:sldId id="453" r:id="rId17"/>
    <p:sldId id="454" r:id="rId18"/>
    <p:sldId id="455" r:id="rId19"/>
    <p:sldId id="442" r:id="rId20"/>
    <p:sldId id="443" r:id="rId21"/>
    <p:sldId id="457" r:id="rId22"/>
    <p:sldId id="456" r:id="rId23"/>
    <p:sldId id="269" r:id="rId24"/>
    <p:sldId id="462" r:id="rId25"/>
    <p:sldId id="431" r:id="rId26"/>
  </p:sldIdLst>
  <p:sldSz cx="9144000" cy="6858000" type="screen4x3"/>
  <p:notesSz cx="6997700" cy="92837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FF00"/>
    <a:srgbClr val="0DF328"/>
    <a:srgbClr val="CCCCFF"/>
    <a:srgbClr val="FFFFCC"/>
    <a:srgbClr val="FFFFFF"/>
    <a:srgbClr val="FFFF66"/>
    <a:srgbClr val="0000F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844" autoAdjust="0"/>
  </p:normalViewPr>
  <p:slideViewPr>
    <p:cSldViewPr>
      <p:cViewPr varScale="1">
        <p:scale>
          <a:sx n="92" d="100"/>
          <a:sy n="92" d="100"/>
        </p:scale>
        <p:origin x="-624" y="-77"/>
      </p:cViewPr>
      <p:guideLst>
        <p:guide orient="horz" pos="144"/>
        <p:guide orient="horz" pos="912"/>
        <p:guide orient="horz" pos="1152"/>
        <p:guide pos="575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88"/>
    </p:cViewPr>
  </p:sorterViewPr>
  <p:notesViewPr>
    <p:cSldViewPr>
      <p:cViewPr varScale="1">
        <p:scale>
          <a:sx n="55" d="100"/>
          <a:sy n="55" d="100"/>
        </p:scale>
        <p:origin x="-1752" y="-90"/>
      </p:cViewPr>
      <p:guideLst>
        <p:guide orient="horz" pos="2924"/>
        <p:guide pos="22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5170" name="Rectangle 2"/>
          <p:cNvSpPr>
            <a:spLocks noGrp="1" noChangeArrowheads="1"/>
          </p:cNvSpPr>
          <p:nvPr>
            <p:ph type="hdr" sz="quarter"/>
          </p:nvPr>
        </p:nvSpPr>
        <p:spPr bwMode="auto">
          <a:xfrm>
            <a:off x="0" y="0"/>
            <a:ext cx="30321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31" tIns="46516" rIns="93031" bIns="46516" numCol="1" anchor="t" anchorCtr="0" compatLnSpc="1">
            <a:prstTxWarp prst="textNoShape">
              <a:avLst/>
            </a:prstTxWarp>
            <a:spAutoFit/>
          </a:bodyPr>
          <a:lstStyle>
            <a:lvl1pPr defTabSz="930275">
              <a:spcBef>
                <a:spcPct val="50000"/>
              </a:spcBef>
              <a:buFontTx/>
              <a:buChar char="•"/>
              <a:defRPr sz="1200">
                <a:solidFill>
                  <a:srgbClr val="FFFFFF"/>
                </a:solidFill>
                <a:latin typeface="Serifa BT" pitchFamily="18" charset="0"/>
              </a:defRPr>
            </a:lvl1pPr>
          </a:lstStyle>
          <a:p>
            <a:endParaRPr lang="en-US"/>
          </a:p>
        </p:txBody>
      </p:sp>
      <p:sp>
        <p:nvSpPr>
          <p:cNvPr id="135171" name="Rectangle 3"/>
          <p:cNvSpPr>
            <a:spLocks noGrp="1" noChangeArrowheads="1"/>
          </p:cNvSpPr>
          <p:nvPr>
            <p:ph type="dt" sz="quarter" idx="1"/>
          </p:nvPr>
        </p:nvSpPr>
        <p:spPr bwMode="auto">
          <a:xfrm>
            <a:off x="3965575" y="0"/>
            <a:ext cx="30321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31" tIns="46516" rIns="93031" bIns="46516" numCol="1" anchor="t" anchorCtr="0" compatLnSpc="1">
            <a:prstTxWarp prst="textNoShape">
              <a:avLst/>
            </a:prstTxWarp>
            <a:spAutoFit/>
          </a:bodyPr>
          <a:lstStyle>
            <a:lvl1pPr algn="r" defTabSz="930275">
              <a:spcBef>
                <a:spcPct val="50000"/>
              </a:spcBef>
              <a:buFontTx/>
              <a:buChar char="•"/>
              <a:defRPr sz="1200">
                <a:solidFill>
                  <a:srgbClr val="FFFFFF"/>
                </a:solidFill>
                <a:latin typeface="Serifa BT" pitchFamily="18" charset="0"/>
              </a:defRPr>
            </a:lvl1pPr>
          </a:lstStyle>
          <a:p>
            <a:endParaRPr lang="en-US"/>
          </a:p>
        </p:txBody>
      </p:sp>
      <p:sp>
        <p:nvSpPr>
          <p:cNvPr id="135172" name="Rectangle 4"/>
          <p:cNvSpPr>
            <a:spLocks noGrp="1" noChangeArrowheads="1"/>
          </p:cNvSpPr>
          <p:nvPr>
            <p:ph type="ftr" sz="quarter" idx="2"/>
          </p:nvPr>
        </p:nvSpPr>
        <p:spPr bwMode="auto">
          <a:xfrm>
            <a:off x="0" y="9009063"/>
            <a:ext cx="30321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31" tIns="46516" rIns="93031" bIns="46516" numCol="1" anchor="b" anchorCtr="0" compatLnSpc="1">
            <a:prstTxWarp prst="textNoShape">
              <a:avLst/>
            </a:prstTxWarp>
            <a:spAutoFit/>
          </a:bodyPr>
          <a:lstStyle>
            <a:lvl1pPr defTabSz="930275">
              <a:spcBef>
                <a:spcPct val="50000"/>
              </a:spcBef>
              <a:buFontTx/>
              <a:buChar char="•"/>
              <a:defRPr sz="1200">
                <a:solidFill>
                  <a:srgbClr val="FFFFFF"/>
                </a:solidFill>
                <a:latin typeface="Serifa BT" pitchFamily="18" charset="0"/>
              </a:defRPr>
            </a:lvl1pPr>
          </a:lstStyle>
          <a:p>
            <a:endParaRPr lang="en-US"/>
          </a:p>
        </p:txBody>
      </p:sp>
      <p:sp>
        <p:nvSpPr>
          <p:cNvPr id="135173" name="Rectangle 5"/>
          <p:cNvSpPr>
            <a:spLocks noGrp="1" noChangeArrowheads="1"/>
          </p:cNvSpPr>
          <p:nvPr>
            <p:ph type="sldNum" sz="quarter" idx="3"/>
          </p:nvPr>
        </p:nvSpPr>
        <p:spPr bwMode="auto">
          <a:xfrm>
            <a:off x="3965575" y="9009063"/>
            <a:ext cx="30321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31" tIns="46516" rIns="93031" bIns="46516" numCol="1" anchor="b" anchorCtr="0" compatLnSpc="1">
            <a:prstTxWarp prst="textNoShape">
              <a:avLst/>
            </a:prstTxWarp>
            <a:spAutoFit/>
          </a:bodyPr>
          <a:lstStyle>
            <a:lvl1pPr algn="r" defTabSz="930275">
              <a:spcBef>
                <a:spcPct val="50000"/>
              </a:spcBef>
              <a:buFontTx/>
              <a:buChar char="•"/>
              <a:defRPr sz="1200">
                <a:solidFill>
                  <a:srgbClr val="FFFFFF"/>
                </a:solidFill>
                <a:latin typeface="Serifa BT" pitchFamily="18" charset="0"/>
              </a:defRPr>
            </a:lvl1pPr>
          </a:lstStyle>
          <a:p>
            <a:fld id="{6AE7E2CE-8FE3-498E-BFC6-EABE59D11AD8}" type="slidenum">
              <a:rPr lang="en-US"/>
              <a:pPr/>
              <a:t>‹#›</a:t>
            </a:fld>
            <a:endParaRPr lang="en-US"/>
          </a:p>
        </p:txBody>
      </p:sp>
    </p:spTree>
    <p:extLst>
      <p:ext uri="{BB962C8B-B14F-4D97-AF65-F5344CB8AC3E}">
        <p14:creationId xmlns:p14="http://schemas.microsoft.com/office/powerpoint/2010/main" val="41563974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2946" name="Rectangle 1026"/>
          <p:cNvSpPr>
            <a:spLocks noGrp="1" noChangeArrowheads="1"/>
          </p:cNvSpPr>
          <p:nvPr>
            <p:ph type="hdr" sz="quarter"/>
          </p:nvPr>
        </p:nvSpPr>
        <p:spPr bwMode="auto">
          <a:xfrm>
            <a:off x="0" y="0"/>
            <a:ext cx="30321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31" tIns="46516" rIns="93031" bIns="46516" numCol="1" anchor="t" anchorCtr="0" compatLnSpc="1">
            <a:prstTxWarp prst="textNoShape">
              <a:avLst/>
            </a:prstTxWarp>
            <a:spAutoFit/>
          </a:bodyPr>
          <a:lstStyle>
            <a:lvl1pPr defTabSz="930275">
              <a:spcBef>
                <a:spcPct val="50000"/>
              </a:spcBef>
              <a:buFontTx/>
              <a:buChar char="•"/>
              <a:defRPr sz="1200">
                <a:solidFill>
                  <a:srgbClr val="FFFFFF"/>
                </a:solidFill>
                <a:latin typeface="Serifa BT" pitchFamily="18" charset="0"/>
              </a:defRPr>
            </a:lvl1pPr>
          </a:lstStyle>
          <a:p>
            <a:endParaRPr lang="en-US"/>
          </a:p>
        </p:txBody>
      </p:sp>
      <p:sp>
        <p:nvSpPr>
          <p:cNvPr id="82947" name="Rectangle 1027"/>
          <p:cNvSpPr>
            <a:spLocks noGrp="1" noChangeArrowheads="1"/>
          </p:cNvSpPr>
          <p:nvPr>
            <p:ph type="dt" idx="1"/>
          </p:nvPr>
        </p:nvSpPr>
        <p:spPr bwMode="auto">
          <a:xfrm>
            <a:off x="3965575" y="0"/>
            <a:ext cx="30321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31" tIns="46516" rIns="93031" bIns="46516" numCol="1" anchor="t" anchorCtr="0" compatLnSpc="1">
            <a:prstTxWarp prst="textNoShape">
              <a:avLst/>
            </a:prstTxWarp>
            <a:spAutoFit/>
          </a:bodyPr>
          <a:lstStyle>
            <a:lvl1pPr algn="r" defTabSz="930275">
              <a:spcBef>
                <a:spcPct val="50000"/>
              </a:spcBef>
              <a:buFontTx/>
              <a:buChar char="•"/>
              <a:defRPr sz="1200">
                <a:solidFill>
                  <a:srgbClr val="FFFFFF"/>
                </a:solidFill>
                <a:latin typeface="Serifa BT" pitchFamily="18" charset="0"/>
              </a:defRPr>
            </a:lvl1pPr>
          </a:lstStyle>
          <a:p>
            <a:endParaRPr lang="en-US"/>
          </a:p>
        </p:txBody>
      </p:sp>
      <p:sp>
        <p:nvSpPr>
          <p:cNvPr id="82948" name="Rectangle 1028"/>
          <p:cNvSpPr>
            <a:spLocks noGrp="1" noRot="1" noChangeAspect="1" noChangeArrowheads="1" noTextEdit="1"/>
          </p:cNvSpPr>
          <p:nvPr>
            <p:ph type="sldImg" idx="2"/>
          </p:nvPr>
        </p:nvSpPr>
        <p:spPr bwMode="auto">
          <a:xfrm>
            <a:off x="1177925" y="696913"/>
            <a:ext cx="4641850" cy="348138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2949" name="Rectangle 1029"/>
          <p:cNvSpPr>
            <a:spLocks noGrp="1" noChangeArrowheads="1"/>
          </p:cNvSpPr>
          <p:nvPr>
            <p:ph type="body" sz="quarter" idx="3"/>
          </p:nvPr>
        </p:nvSpPr>
        <p:spPr bwMode="auto">
          <a:xfrm>
            <a:off x="933450" y="4410075"/>
            <a:ext cx="5130800" cy="1227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31" tIns="46516" rIns="93031" bIns="46516"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2950" name="Rectangle 1030"/>
          <p:cNvSpPr>
            <a:spLocks noGrp="1" noChangeArrowheads="1"/>
          </p:cNvSpPr>
          <p:nvPr>
            <p:ph type="ftr" sz="quarter" idx="4"/>
          </p:nvPr>
        </p:nvSpPr>
        <p:spPr bwMode="auto">
          <a:xfrm>
            <a:off x="0" y="9009063"/>
            <a:ext cx="30321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31" tIns="46516" rIns="93031" bIns="46516" numCol="1" anchor="b" anchorCtr="0" compatLnSpc="1">
            <a:prstTxWarp prst="textNoShape">
              <a:avLst/>
            </a:prstTxWarp>
            <a:spAutoFit/>
          </a:bodyPr>
          <a:lstStyle>
            <a:lvl1pPr defTabSz="930275">
              <a:spcBef>
                <a:spcPct val="50000"/>
              </a:spcBef>
              <a:buFontTx/>
              <a:buChar char="•"/>
              <a:defRPr sz="1200">
                <a:solidFill>
                  <a:srgbClr val="FFFFFF"/>
                </a:solidFill>
                <a:latin typeface="Serifa BT" pitchFamily="18" charset="0"/>
              </a:defRPr>
            </a:lvl1pPr>
          </a:lstStyle>
          <a:p>
            <a:endParaRPr lang="en-US"/>
          </a:p>
        </p:txBody>
      </p:sp>
      <p:sp>
        <p:nvSpPr>
          <p:cNvPr id="82951" name="Rectangle 1031"/>
          <p:cNvSpPr>
            <a:spLocks noGrp="1" noChangeArrowheads="1"/>
          </p:cNvSpPr>
          <p:nvPr>
            <p:ph type="sldNum" sz="quarter" idx="5"/>
          </p:nvPr>
        </p:nvSpPr>
        <p:spPr bwMode="auto">
          <a:xfrm>
            <a:off x="3965575" y="9009063"/>
            <a:ext cx="30321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31" tIns="46516" rIns="93031" bIns="46516" numCol="1" anchor="b" anchorCtr="0" compatLnSpc="1">
            <a:prstTxWarp prst="textNoShape">
              <a:avLst/>
            </a:prstTxWarp>
            <a:spAutoFit/>
          </a:bodyPr>
          <a:lstStyle>
            <a:lvl1pPr algn="r" defTabSz="930275">
              <a:spcBef>
                <a:spcPct val="50000"/>
              </a:spcBef>
              <a:buFontTx/>
              <a:buChar char="•"/>
              <a:defRPr sz="1200">
                <a:solidFill>
                  <a:srgbClr val="FFFFFF"/>
                </a:solidFill>
                <a:latin typeface="Serifa BT" pitchFamily="18" charset="0"/>
              </a:defRPr>
            </a:lvl1pPr>
          </a:lstStyle>
          <a:p>
            <a:fld id="{E49FB364-6A7E-4CF1-86CE-B0C1A2068B46}" type="slidenum">
              <a:rPr lang="en-US"/>
              <a:pPr/>
              <a:t>‹#›</a:t>
            </a:fld>
            <a:endParaRPr lang="en-US"/>
          </a:p>
        </p:txBody>
      </p:sp>
    </p:spTree>
    <p:extLst>
      <p:ext uri="{BB962C8B-B14F-4D97-AF65-F5344CB8AC3E}">
        <p14:creationId xmlns:p14="http://schemas.microsoft.com/office/powerpoint/2010/main" val="169158125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Serifa BT"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Serifa BT"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Serifa BT"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Serifa BT"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Serifa BT"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49FB364-6A7E-4CF1-86CE-B0C1A2068B46}" type="slidenum">
              <a:rPr lang="en-US" smtClean="0"/>
              <a:pPr/>
              <a:t>7</a:t>
            </a:fld>
            <a:endParaRPr lang="en-US"/>
          </a:p>
        </p:txBody>
      </p:sp>
    </p:spTree>
    <p:extLst>
      <p:ext uri="{BB962C8B-B14F-4D97-AF65-F5344CB8AC3E}">
        <p14:creationId xmlns:p14="http://schemas.microsoft.com/office/powerpoint/2010/main" val="85141198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79202" name="Group 2"/>
          <p:cNvGrpSpPr>
            <a:grpSpLocks/>
          </p:cNvGrpSpPr>
          <p:nvPr/>
        </p:nvGrpSpPr>
        <p:grpSpPr bwMode="auto">
          <a:xfrm>
            <a:off x="152400" y="152400"/>
            <a:ext cx="8839200" cy="5867400"/>
            <a:chOff x="240" y="288"/>
            <a:chExt cx="5290" cy="3504"/>
          </a:xfrm>
        </p:grpSpPr>
        <p:sp>
          <p:nvSpPr>
            <p:cNvPr id="179203" name="Rectangle 3"/>
            <p:cNvSpPr>
              <a:spLocks noChangeArrowheads="1"/>
            </p:cNvSpPr>
            <p:nvPr/>
          </p:nvSpPr>
          <p:spPr bwMode="blackWhite">
            <a:xfrm>
              <a:off x="240" y="288"/>
              <a:ext cx="5290" cy="3504"/>
            </a:xfrm>
            <a:prstGeom prst="rect">
              <a:avLst/>
            </a:prstGeom>
            <a:solidFill>
              <a:schemeClr val="bg1"/>
            </a:solidFill>
            <a:ln w="50800">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lang="en-US" sz="2400">
                <a:latin typeface="Serifa BT" pitchFamily="18" charset="0"/>
              </a:endParaRPr>
            </a:p>
          </p:txBody>
        </p:sp>
        <p:sp>
          <p:nvSpPr>
            <p:cNvPr id="179204" name="Rectangle 4"/>
            <p:cNvSpPr>
              <a:spLocks noChangeArrowheads="1"/>
            </p:cNvSpPr>
            <p:nvPr/>
          </p:nvSpPr>
          <p:spPr bwMode="auto">
            <a:xfrm>
              <a:off x="285" y="336"/>
              <a:ext cx="5184" cy="3408"/>
            </a:xfrm>
            <a:prstGeom prst="rect">
              <a:avLst/>
            </a:prstGeom>
            <a:noFill/>
            <a:ln w="9525">
              <a:solidFill>
                <a:schemeClr val="folHlink"/>
              </a:solidFill>
              <a:miter lim="800000"/>
              <a:headEnd/>
              <a:tailEnd/>
            </a:ln>
            <a:effectLst/>
            <a:extLst>
              <a:ext uri="{909E8E84-426E-40DD-AFC4-6F175D3DCCD1}">
                <a14:hiddenFill xmlns:a14="http://schemas.microsoft.com/office/drawing/2010/main">
                  <a:solidFill>
                    <a:schemeClr val="tx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lang="en-US" sz="2400">
                <a:latin typeface="Serifa BT" pitchFamily="18" charset="0"/>
              </a:endParaRPr>
            </a:p>
          </p:txBody>
        </p:sp>
        <p:sp>
          <p:nvSpPr>
            <p:cNvPr id="179205" name="Line 5"/>
            <p:cNvSpPr>
              <a:spLocks noChangeShapeType="1"/>
            </p:cNvSpPr>
            <p:nvPr/>
          </p:nvSpPr>
          <p:spPr bwMode="auto">
            <a:xfrm>
              <a:off x="576" y="2256"/>
              <a:ext cx="4608" cy="0"/>
            </a:xfrm>
            <a:prstGeom prst="line">
              <a:avLst/>
            </a:prstGeom>
            <a:noFill/>
            <a:ln w="190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79206" name="Rectangle 6"/>
          <p:cNvSpPr>
            <a:spLocks noGrp="1" noChangeArrowheads="1"/>
          </p:cNvSpPr>
          <p:nvPr>
            <p:ph type="ctrTitle"/>
          </p:nvPr>
        </p:nvSpPr>
        <p:spPr>
          <a:xfrm>
            <a:off x="1219200" y="838200"/>
            <a:ext cx="6781800" cy="2559050"/>
          </a:xfrm>
        </p:spPr>
        <p:txBody>
          <a:bodyPr anchorCtr="1"/>
          <a:lstStyle>
            <a:lvl1pPr algn="ctr">
              <a:defRPr sz="6200"/>
            </a:lvl1pPr>
          </a:lstStyle>
          <a:p>
            <a:pPr lvl="0"/>
            <a:r>
              <a:rPr lang="en-US" noProof="0" smtClean="0"/>
              <a:t>Click to edit Master title style</a:t>
            </a:r>
          </a:p>
        </p:txBody>
      </p:sp>
      <p:sp>
        <p:nvSpPr>
          <p:cNvPr id="179207" name="Rectangle 7"/>
          <p:cNvSpPr>
            <a:spLocks noGrp="1" noChangeArrowheads="1"/>
          </p:cNvSpPr>
          <p:nvPr>
            <p:ph type="subTitle" idx="1"/>
          </p:nvPr>
        </p:nvSpPr>
        <p:spPr>
          <a:xfrm>
            <a:off x="1371600" y="3733800"/>
            <a:ext cx="6400800" cy="1873250"/>
          </a:xfrm>
        </p:spPr>
        <p:txBody>
          <a:bodyPr/>
          <a:lstStyle>
            <a:lvl1pPr marL="0" indent="0" algn="ctr">
              <a:buFont typeface="Wingdings" pitchFamily="2" charset="2"/>
              <a:buNone/>
              <a:defRPr sz="3000"/>
            </a:lvl1pPr>
          </a:lstStyle>
          <a:p>
            <a:pPr lvl="0"/>
            <a:r>
              <a:rPr lang="en-US" noProof="0" smtClean="0"/>
              <a:t>Click to edit Master subtitle style</a:t>
            </a:r>
          </a:p>
        </p:txBody>
      </p:sp>
      <p:sp>
        <p:nvSpPr>
          <p:cNvPr id="179209" name="Oval 9" descr="noaalogo"/>
          <p:cNvSpPr>
            <a:spLocks noChangeArrowheads="1"/>
          </p:cNvSpPr>
          <p:nvPr/>
        </p:nvSpPr>
        <p:spPr bwMode="auto">
          <a:xfrm>
            <a:off x="8229600" y="6096000"/>
            <a:ext cx="762000" cy="685800"/>
          </a:xfrm>
          <a:prstGeom prst="ellipse">
            <a:avLst/>
          </a:prstGeom>
          <a:blipFill dpi="0" rotWithShape="0">
            <a:blip r:embed="rId2"/>
            <a:srcRect/>
            <a:stretch>
              <a:fillRect/>
            </a:stretch>
          </a:bli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79210" name="Text Box 10"/>
          <p:cNvSpPr txBox="1">
            <a:spLocks noChangeArrowheads="1"/>
          </p:cNvSpPr>
          <p:nvPr/>
        </p:nvSpPr>
        <p:spPr bwMode="auto">
          <a:xfrm>
            <a:off x="3810000" y="6096000"/>
            <a:ext cx="18288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4400">
                <a:solidFill>
                  <a:srgbClr val="0066FF"/>
                </a:solidFill>
                <a:effectLst>
                  <a:outerShdw blurRad="38100" dist="38100" dir="2700000" algn="tl">
                    <a:srgbClr val="000000"/>
                  </a:outerShdw>
                </a:effectLst>
                <a:latin typeface="Eras Bold ITC" pitchFamily="34" charset="0"/>
              </a:rPr>
              <a:t>EROS</a:t>
            </a:r>
          </a:p>
        </p:txBody>
      </p: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63021" y="6096000"/>
            <a:ext cx="575179" cy="759237"/>
          </a:xfrm>
          <a:prstGeom prst="rect">
            <a:avLst/>
          </a:prstGeom>
        </p:spPr>
      </p:pic>
    </p:spTree>
  </p:cSld>
  <p:clrMapOvr>
    <a:masterClrMapping/>
  </p:clrMapOvr>
  <p:transition>
    <p:cover dir="rd"/>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42171979"/>
      </p:ext>
    </p:extLst>
  </p:cSld>
  <p:clrMapOvr>
    <a:masterClrMapping/>
  </p:clrMapOvr>
  <p:transition>
    <p:cover dir="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48450" y="473075"/>
            <a:ext cx="2038350" cy="5394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33400" y="473075"/>
            <a:ext cx="5962650" cy="53943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82778678"/>
      </p:ext>
    </p:extLst>
  </p:cSld>
  <p:clrMapOvr>
    <a:masterClrMapping/>
  </p:clrMapOvr>
  <p:transition>
    <p:cover dir="r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533400" y="473075"/>
            <a:ext cx="8153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33400" y="1828800"/>
            <a:ext cx="40005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86300" y="1828800"/>
            <a:ext cx="4000500" cy="4038600"/>
          </a:xfrm>
        </p:spPr>
        <p:txBody>
          <a:bodyPr/>
          <a:lstStyle/>
          <a:p>
            <a:endParaRPr lang="en-US"/>
          </a:p>
        </p:txBody>
      </p:sp>
    </p:spTree>
    <p:extLst>
      <p:ext uri="{BB962C8B-B14F-4D97-AF65-F5344CB8AC3E}">
        <p14:creationId xmlns:p14="http://schemas.microsoft.com/office/powerpoint/2010/main" val="369077869"/>
      </p:ext>
    </p:extLst>
  </p:cSld>
  <p:clrMapOvr>
    <a:masterClrMapping/>
  </p:clrMapOvr>
  <p:transition>
    <p:cover dir="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73075"/>
            <a:ext cx="8153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33400" y="1828800"/>
            <a:ext cx="40005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828800"/>
            <a:ext cx="40005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24269125"/>
      </p:ext>
    </p:extLst>
  </p:cSld>
  <p:clrMapOvr>
    <a:masterClrMapping/>
  </p:clrMapOvr>
  <p:transition>
    <p:cover dir="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73075"/>
            <a:ext cx="8153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33400" y="1828800"/>
            <a:ext cx="40005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86300" y="1828800"/>
            <a:ext cx="4000500" cy="19431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86300" y="3924300"/>
            <a:ext cx="4000500" cy="19431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10815987"/>
      </p:ext>
    </p:extLst>
  </p:cSld>
  <p:clrMapOvr>
    <a:masterClrMapping/>
  </p:clrMapOvr>
  <p:transition>
    <p:cover dir="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85128406"/>
      </p:ext>
    </p:extLst>
  </p:cSld>
  <p:clrMapOvr>
    <a:masterClrMapping/>
  </p:clrMapOvr>
  <p:transition>
    <p:cover dir="rd"/>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80513920"/>
      </p:ext>
    </p:extLst>
  </p:cSld>
  <p:clrMapOvr>
    <a:masterClrMapping/>
  </p:clrMapOvr>
  <p:transition>
    <p:cover dir="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33400" y="1828800"/>
            <a:ext cx="40005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828800"/>
            <a:ext cx="40005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56925554"/>
      </p:ext>
    </p:extLst>
  </p:cSld>
  <p:clrMapOvr>
    <a:masterClrMapping/>
  </p:clrMapOvr>
  <p:transition>
    <p:cover dir="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81024406"/>
      </p:ext>
    </p:extLst>
  </p:cSld>
  <p:clrMapOvr>
    <a:masterClrMapping/>
  </p:clrMapOvr>
  <p:transition>
    <p:cover dir="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93298888"/>
      </p:ext>
    </p:extLst>
  </p:cSld>
  <p:clrMapOvr>
    <a:masterClrMapping/>
  </p:clrMapOvr>
  <p:transition>
    <p:cover dir="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81167962"/>
      </p:ext>
    </p:extLst>
  </p:cSld>
  <p:clrMapOvr>
    <a:masterClrMapping/>
  </p:clrMapOvr>
  <p:transition>
    <p:cover dir="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87725448"/>
      </p:ext>
    </p:extLst>
  </p:cSld>
  <p:clrMapOvr>
    <a:masterClrMapping/>
  </p:clrMapOvr>
  <p:transition>
    <p:cover dir="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68867679"/>
      </p:ext>
    </p:extLst>
  </p:cSld>
  <p:clrMapOvr>
    <a:masterClrMapping/>
  </p:clrMapOvr>
  <p:transition>
    <p:cover dir="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B033D"/>
        </a:solidFill>
        <a:effectLst/>
      </p:bgPr>
    </p:bg>
    <p:spTree>
      <p:nvGrpSpPr>
        <p:cNvPr id="1" name=""/>
        <p:cNvGrpSpPr/>
        <p:nvPr/>
      </p:nvGrpSpPr>
      <p:grpSpPr>
        <a:xfrm>
          <a:off x="0" y="0"/>
          <a:ext cx="0" cy="0"/>
          <a:chOff x="0" y="0"/>
          <a:chExt cx="0" cy="0"/>
        </a:xfrm>
      </p:grpSpPr>
      <p:grpSp>
        <p:nvGrpSpPr>
          <p:cNvPr id="178178" name="Group 2"/>
          <p:cNvGrpSpPr>
            <a:grpSpLocks/>
          </p:cNvGrpSpPr>
          <p:nvPr/>
        </p:nvGrpSpPr>
        <p:grpSpPr bwMode="auto">
          <a:xfrm>
            <a:off x="228600" y="228600"/>
            <a:ext cx="8686800" cy="5943600"/>
            <a:chOff x="144" y="144"/>
            <a:chExt cx="5472" cy="3744"/>
          </a:xfrm>
        </p:grpSpPr>
        <p:sp>
          <p:nvSpPr>
            <p:cNvPr id="178179" name="Rectangle 3"/>
            <p:cNvSpPr>
              <a:spLocks noChangeArrowheads="1"/>
            </p:cNvSpPr>
            <p:nvPr/>
          </p:nvSpPr>
          <p:spPr bwMode="auto">
            <a:xfrm>
              <a:off x="144" y="144"/>
              <a:ext cx="5472" cy="3744"/>
            </a:xfrm>
            <a:prstGeom prst="rect">
              <a:avLst/>
            </a:prstGeom>
            <a:solidFill>
              <a:schemeClr val="bg1"/>
            </a:solidFill>
            <a:ln w="44450">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lang="en-US" sz="2400">
                <a:latin typeface="Serifa BT" pitchFamily="18" charset="0"/>
              </a:endParaRPr>
            </a:p>
          </p:txBody>
        </p:sp>
        <p:sp>
          <p:nvSpPr>
            <p:cNvPr id="178180" name="Rectangle 4"/>
            <p:cNvSpPr>
              <a:spLocks noChangeArrowheads="1"/>
            </p:cNvSpPr>
            <p:nvPr/>
          </p:nvSpPr>
          <p:spPr bwMode="blackWhite">
            <a:xfrm>
              <a:off x="193" y="193"/>
              <a:ext cx="5373" cy="3635"/>
            </a:xfrm>
            <a:prstGeom prst="rect">
              <a:avLst/>
            </a:prstGeom>
            <a:solidFill>
              <a:schemeClr val="bg1"/>
            </a:soli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lang="en-US" sz="2400">
                <a:latin typeface="Serifa BT" pitchFamily="18" charset="0"/>
              </a:endParaRPr>
            </a:p>
          </p:txBody>
        </p:sp>
        <p:sp>
          <p:nvSpPr>
            <p:cNvPr id="178181" name="Line 5"/>
            <p:cNvSpPr>
              <a:spLocks noChangeShapeType="1"/>
            </p:cNvSpPr>
            <p:nvPr/>
          </p:nvSpPr>
          <p:spPr bwMode="auto">
            <a:xfrm>
              <a:off x="336" y="1092"/>
              <a:ext cx="5136" cy="0"/>
            </a:xfrm>
            <a:prstGeom prst="line">
              <a:avLst/>
            </a:prstGeom>
            <a:noFill/>
            <a:ln w="127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78182" name="Rectangle 6"/>
          <p:cNvSpPr>
            <a:spLocks noGrp="1" noChangeArrowheads="1"/>
          </p:cNvSpPr>
          <p:nvPr>
            <p:ph type="title"/>
          </p:nvPr>
        </p:nvSpPr>
        <p:spPr bwMode="auto">
          <a:xfrm>
            <a:off x="533400" y="473075"/>
            <a:ext cx="8153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78183" name="Rectangle 7"/>
          <p:cNvSpPr>
            <a:spLocks noGrp="1" noChangeArrowheads="1"/>
          </p:cNvSpPr>
          <p:nvPr>
            <p:ph type="body" idx="1"/>
          </p:nvPr>
        </p:nvSpPr>
        <p:spPr bwMode="auto">
          <a:xfrm>
            <a:off x="533400" y="1828800"/>
            <a:ext cx="8153400" cy="403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78185" name="Oval 9" descr="noaalogo"/>
          <p:cNvSpPr>
            <a:spLocks noChangeArrowheads="1"/>
          </p:cNvSpPr>
          <p:nvPr/>
        </p:nvSpPr>
        <p:spPr bwMode="auto">
          <a:xfrm>
            <a:off x="8229600" y="6248400"/>
            <a:ext cx="685800" cy="609600"/>
          </a:xfrm>
          <a:prstGeom prst="ellipse">
            <a:avLst/>
          </a:prstGeom>
          <a:blipFill dpi="0" rotWithShape="0">
            <a:blip r:embed="rId16"/>
            <a:srcRect/>
            <a:stretch>
              <a:fillRect/>
            </a:stretch>
          </a:bli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78186" name="Rectangle 10"/>
          <p:cNvSpPr>
            <a:spLocks noChangeArrowheads="1"/>
          </p:cNvSpPr>
          <p:nvPr/>
        </p:nvSpPr>
        <p:spPr bwMode="auto">
          <a:xfrm>
            <a:off x="3733800" y="6096000"/>
            <a:ext cx="1768475"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50000"/>
              </a:spcBef>
            </a:pPr>
            <a:r>
              <a:rPr lang="en-US" sz="4400">
                <a:solidFill>
                  <a:srgbClr val="0066FF"/>
                </a:solidFill>
                <a:effectLst>
                  <a:outerShdw blurRad="38100" dist="38100" dir="2700000" algn="tl">
                    <a:srgbClr val="000000"/>
                  </a:outerShdw>
                </a:effectLst>
                <a:latin typeface="Eras Bold ITC" pitchFamily="34" charset="0"/>
              </a:rPr>
              <a:t>EROS</a:t>
            </a:r>
          </a:p>
        </p:txBody>
      </p:sp>
      <p:pic>
        <p:nvPicPr>
          <p:cNvPr id="2" name="Picture 1"/>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304800" y="6215157"/>
            <a:ext cx="484909" cy="640080"/>
          </a:xfrm>
          <a:prstGeom prst="rect">
            <a:avLst/>
          </a:prstGeom>
        </p:spPr>
      </p:pic>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 id="2147483663" r:id="rId14"/>
  </p:sldLayoutIdLst>
  <p:transition>
    <p:cover dir="rd"/>
  </p:transition>
  <p:timing>
    <p:tnLst>
      <p:par>
        <p:cTn id="1" dur="indefinite" restart="never" nodeType="tmRoot"/>
      </p:par>
    </p:tnLst>
  </p:timing>
  <p:txStyles>
    <p:titleStyle>
      <a:lvl1pPr algn="l" rtl="0" fontAlgn="base">
        <a:lnSpc>
          <a:spcPct val="80000"/>
        </a:lnSpc>
        <a:spcBef>
          <a:spcPct val="0"/>
        </a:spcBef>
        <a:spcAft>
          <a:spcPct val="0"/>
        </a:spcAft>
        <a:defRPr sz="4400">
          <a:solidFill>
            <a:schemeClr val="tx2"/>
          </a:solidFill>
          <a:latin typeface="+mj-lt"/>
          <a:ea typeface="+mj-ea"/>
          <a:cs typeface="+mj-cs"/>
        </a:defRPr>
      </a:lvl1pPr>
      <a:lvl2pPr algn="l" rtl="0" fontAlgn="base">
        <a:lnSpc>
          <a:spcPct val="80000"/>
        </a:lnSpc>
        <a:spcBef>
          <a:spcPct val="0"/>
        </a:spcBef>
        <a:spcAft>
          <a:spcPct val="0"/>
        </a:spcAft>
        <a:defRPr sz="4400">
          <a:solidFill>
            <a:schemeClr val="tx2"/>
          </a:solidFill>
          <a:latin typeface="Serifa BT" pitchFamily="18" charset="0"/>
        </a:defRPr>
      </a:lvl2pPr>
      <a:lvl3pPr algn="l" rtl="0" fontAlgn="base">
        <a:lnSpc>
          <a:spcPct val="80000"/>
        </a:lnSpc>
        <a:spcBef>
          <a:spcPct val="0"/>
        </a:spcBef>
        <a:spcAft>
          <a:spcPct val="0"/>
        </a:spcAft>
        <a:defRPr sz="4400">
          <a:solidFill>
            <a:schemeClr val="tx2"/>
          </a:solidFill>
          <a:latin typeface="Serifa BT" pitchFamily="18" charset="0"/>
        </a:defRPr>
      </a:lvl3pPr>
      <a:lvl4pPr algn="l" rtl="0" fontAlgn="base">
        <a:lnSpc>
          <a:spcPct val="80000"/>
        </a:lnSpc>
        <a:spcBef>
          <a:spcPct val="0"/>
        </a:spcBef>
        <a:spcAft>
          <a:spcPct val="0"/>
        </a:spcAft>
        <a:defRPr sz="4400">
          <a:solidFill>
            <a:schemeClr val="tx2"/>
          </a:solidFill>
          <a:latin typeface="Serifa BT" pitchFamily="18" charset="0"/>
        </a:defRPr>
      </a:lvl4pPr>
      <a:lvl5pPr algn="l" rtl="0" fontAlgn="base">
        <a:lnSpc>
          <a:spcPct val="80000"/>
        </a:lnSpc>
        <a:spcBef>
          <a:spcPct val="0"/>
        </a:spcBef>
        <a:spcAft>
          <a:spcPct val="0"/>
        </a:spcAft>
        <a:defRPr sz="4400">
          <a:solidFill>
            <a:schemeClr val="tx2"/>
          </a:solidFill>
          <a:latin typeface="Serifa BT" pitchFamily="18" charset="0"/>
        </a:defRPr>
      </a:lvl5pPr>
      <a:lvl6pPr marL="457200" algn="l" rtl="0" fontAlgn="base">
        <a:lnSpc>
          <a:spcPct val="80000"/>
        </a:lnSpc>
        <a:spcBef>
          <a:spcPct val="0"/>
        </a:spcBef>
        <a:spcAft>
          <a:spcPct val="0"/>
        </a:spcAft>
        <a:defRPr sz="4400">
          <a:solidFill>
            <a:schemeClr val="tx2"/>
          </a:solidFill>
          <a:latin typeface="Serifa BT" pitchFamily="18" charset="0"/>
        </a:defRPr>
      </a:lvl6pPr>
      <a:lvl7pPr marL="914400" algn="l" rtl="0" fontAlgn="base">
        <a:lnSpc>
          <a:spcPct val="80000"/>
        </a:lnSpc>
        <a:spcBef>
          <a:spcPct val="0"/>
        </a:spcBef>
        <a:spcAft>
          <a:spcPct val="0"/>
        </a:spcAft>
        <a:defRPr sz="4400">
          <a:solidFill>
            <a:schemeClr val="tx2"/>
          </a:solidFill>
          <a:latin typeface="Serifa BT" pitchFamily="18" charset="0"/>
        </a:defRPr>
      </a:lvl7pPr>
      <a:lvl8pPr marL="1371600" algn="l" rtl="0" fontAlgn="base">
        <a:lnSpc>
          <a:spcPct val="80000"/>
        </a:lnSpc>
        <a:spcBef>
          <a:spcPct val="0"/>
        </a:spcBef>
        <a:spcAft>
          <a:spcPct val="0"/>
        </a:spcAft>
        <a:defRPr sz="4400">
          <a:solidFill>
            <a:schemeClr val="tx2"/>
          </a:solidFill>
          <a:latin typeface="Serifa BT" pitchFamily="18" charset="0"/>
        </a:defRPr>
      </a:lvl8pPr>
      <a:lvl9pPr marL="1828800" algn="l" rtl="0" fontAlgn="base">
        <a:lnSpc>
          <a:spcPct val="80000"/>
        </a:lnSpc>
        <a:spcBef>
          <a:spcPct val="0"/>
        </a:spcBef>
        <a:spcAft>
          <a:spcPct val="0"/>
        </a:spcAft>
        <a:defRPr sz="4400">
          <a:solidFill>
            <a:schemeClr val="tx2"/>
          </a:solidFill>
          <a:latin typeface="Serifa BT" pitchFamily="18" charset="0"/>
        </a:defRPr>
      </a:lvl9pPr>
    </p:titleStyle>
    <p:bodyStyle>
      <a:lvl1pPr marL="342900" indent="-342900" algn="l" rtl="0" fontAlgn="base">
        <a:spcBef>
          <a:spcPct val="20000"/>
        </a:spcBef>
        <a:spcAft>
          <a:spcPct val="0"/>
        </a:spcAft>
        <a:buClr>
          <a:schemeClr val="accent2"/>
        </a:buClr>
        <a:buSzPct val="75000"/>
        <a:buFont typeface="Wingdings" pitchFamily="2" charset="2"/>
        <a:buChar char="n"/>
        <a:defRPr sz="3100">
          <a:solidFill>
            <a:schemeClr val="tx1"/>
          </a:solidFill>
          <a:latin typeface="+mn-lt"/>
          <a:ea typeface="+mn-ea"/>
          <a:cs typeface="+mn-cs"/>
        </a:defRPr>
      </a:lvl1pPr>
      <a:lvl2pPr marL="742950" indent="-285750" algn="l" rtl="0" fontAlgn="base">
        <a:spcBef>
          <a:spcPct val="20000"/>
        </a:spcBef>
        <a:spcAft>
          <a:spcPct val="0"/>
        </a:spcAft>
        <a:buClr>
          <a:schemeClr val="accent1"/>
        </a:buClr>
        <a:buSzPct val="65000"/>
        <a:buFont typeface="Wingdings" pitchFamily="2" charset="2"/>
        <a:buChar char="n"/>
        <a:defRPr sz="2600">
          <a:solidFill>
            <a:schemeClr val="tx1"/>
          </a:solidFill>
          <a:latin typeface="+mn-lt"/>
        </a:defRPr>
      </a:lvl2pPr>
      <a:lvl3pPr marL="1143000" indent="-228600" algn="l" rtl="0" fontAlgn="base">
        <a:spcBef>
          <a:spcPct val="20000"/>
        </a:spcBef>
        <a:spcAft>
          <a:spcPct val="0"/>
        </a:spcAft>
        <a:buClr>
          <a:schemeClr val="hlink"/>
        </a:buClr>
        <a:buSzPct val="55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accent2"/>
        </a:buClr>
        <a:buFont typeface="Wingdings" pitchFamily="2" charset="2"/>
        <a:buChar char="§"/>
        <a:defRPr sz="2000">
          <a:solidFill>
            <a:schemeClr val="tx1"/>
          </a:solidFill>
          <a:latin typeface="+mn-lt"/>
        </a:defRPr>
      </a:lvl4pPr>
      <a:lvl5pPr marL="2057400" indent="-228600" algn="l" rtl="0" fontAlgn="base">
        <a:spcBef>
          <a:spcPct val="20000"/>
        </a:spcBef>
        <a:spcAft>
          <a:spcPct val="0"/>
        </a:spcAft>
        <a:buClr>
          <a:schemeClr val="tx1"/>
        </a:buClr>
        <a:buSzPct val="85000"/>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tx1"/>
        </a:buClr>
        <a:buSzPct val="85000"/>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tx1"/>
        </a:buClr>
        <a:buSzPct val="85000"/>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tx1"/>
        </a:buClr>
        <a:buSzPct val="85000"/>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tx1"/>
        </a:buClr>
        <a:buSzPct val="8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23.jpg"/><Relationship Id="rId1" Type="http://schemas.openxmlformats.org/officeDocument/2006/relationships/slideLayout" Target="../slideLayouts/slideLayout6.xml"/><Relationship Id="rId4" Type="http://schemas.openxmlformats.org/officeDocument/2006/relationships/image" Target="../media/image25.e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3" Type="http://schemas.openxmlformats.org/officeDocument/2006/relationships/hyperlink" Target="mailto:lori.chumney@wildlife.ca.gov" TargetMode="External"/><Relationship Id="rId2" Type="http://schemas.openxmlformats.org/officeDocument/2006/relationships/image" Target="../media/image26.wmf"/><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9.jpg"/><Relationship Id="rId3" Type="http://schemas.openxmlformats.org/officeDocument/2006/relationships/image" Target="../media/image4.jpg"/><Relationship Id="rId7" Type="http://schemas.openxmlformats.org/officeDocument/2006/relationships/image" Target="../media/image8.jp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7.jpg"/><Relationship Id="rId5" Type="http://schemas.openxmlformats.org/officeDocument/2006/relationships/image" Target="../media/image6.jpg"/><Relationship Id="rId4" Type="http://schemas.openxmlformats.org/officeDocument/2006/relationships/image" Target="../media/image5.jpg"/><Relationship Id="rId9" Type="http://schemas.openxmlformats.org/officeDocument/2006/relationships/image" Target="../media/image10.jpg"/></Relationships>
</file>

<file path=ppt/slides/_rels/slide8.xml.rels><?xml version="1.0" encoding="UTF-8" standalone="yes"?>
<Relationships xmlns="http://schemas.openxmlformats.org/package/2006/relationships"><Relationship Id="rId8" Type="http://schemas.openxmlformats.org/officeDocument/2006/relationships/image" Target="../media/image17.jpg"/><Relationship Id="rId13" Type="http://schemas.openxmlformats.org/officeDocument/2006/relationships/image" Target="../media/image22.jpg"/><Relationship Id="rId3" Type="http://schemas.openxmlformats.org/officeDocument/2006/relationships/image" Target="../media/image12.jpg"/><Relationship Id="rId7" Type="http://schemas.openxmlformats.org/officeDocument/2006/relationships/image" Target="../media/image16.jpg"/><Relationship Id="rId12" Type="http://schemas.openxmlformats.org/officeDocument/2006/relationships/image" Target="../media/image21.jpg"/><Relationship Id="rId2" Type="http://schemas.openxmlformats.org/officeDocument/2006/relationships/image" Target="../media/image11.jpg"/><Relationship Id="rId1" Type="http://schemas.openxmlformats.org/officeDocument/2006/relationships/slideLayout" Target="../slideLayouts/slideLayout6.xml"/><Relationship Id="rId6" Type="http://schemas.openxmlformats.org/officeDocument/2006/relationships/image" Target="../media/image15.jpg"/><Relationship Id="rId11" Type="http://schemas.openxmlformats.org/officeDocument/2006/relationships/image" Target="../media/image20.jpg"/><Relationship Id="rId5" Type="http://schemas.openxmlformats.org/officeDocument/2006/relationships/image" Target="../media/image14.jpg"/><Relationship Id="rId10" Type="http://schemas.openxmlformats.org/officeDocument/2006/relationships/image" Target="../media/image19.jpg"/><Relationship Id="rId4" Type="http://schemas.openxmlformats.org/officeDocument/2006/relationships/image" Target="../media/image13.jpg"/><Relationship Id="rId9" Type="http://schemas.openxmlformats.org/officeDocument/2006/relationships/image" Target="../media/image18.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p:cNvSpPr>
            <a:spLocks noGrp="1" noChangeArrowheads="1"/>
          </p:cNvSpPr>
          <p:nvPr>
            <p:ph type="ctrTitle"/>
          </p:nvPr>
        </p:nvSpPr>
        <p:spPr>
          <a:xfrm>
            <a:off x="533400" y="381000"/>
            <a:ext cx="8229600" cy="2743200"/>
          </a:xfrm>
        </p:spPr>
        <p:txBody>
          <a:bodyPr/>
          <a:lstStyle/>
          <a:p>
            <a:pPr algn="l">
              <a:lnSpc>
                <a:spcPct val="100000"/>
              </a:lnSpc>
            </a:pPr>
            <a:r>
              <a:rPr lang="en-US" sz="4800" dirty="0">
                <a:latin typeface="Arial" charset="0"/>
              </a:rPr>
              <a:t/>
            </a:r>
            <a:br>
              <a:rPr lang="en-US" sz="4800" dirty="0">
                <a:latin typeface="Arial" charset="0"/>
              </a:rPr>
            </a:br>
            <a:r>
              <a:rPr lang="en-US" sz="4800" dirty="0">
                <a:latin typeface="Arial" charset="0"/>
              </a:rPr>
              <a:t/>
            </a:r>
            <a:br>
              <a:rPr lang="en-US" sz="4800" dirty="0">
                <a:latin typeface="Arial" charset="0"/>
              </a:rPr>
            </a:br>
            <a:r>
              <a:rPr lang="en-US" sz="4800" dirty="0" smtClean="0">
                <a:latin typeface="Arial" charset="0"/>
              </a:rPr>
              <a:t/>
            </a:r>
            <a:br>
              <a:rPr lang="en-US" sz="4800" dirty="0" smtClean="0">
                <a:latin typeface="Arial" charset="0"/>
              </a:rPr>
            </a:br>
            <a:r>
              <a:rPr lang="en-US" sz="4800" dirty="0">
                <a:latin typeface="Arial" charset="0"/>
              </a:rPr>
              <a:t/>
            </a:r>
            <a:br>
              <a:rPr lang="en-US" sz="4800" dirty="0">
                <a:latin typeface="Arial" charset="0"/>
              </a:rPr>
            </a:br>
            <a:r>
              <a:rPr lang="en-US" sz="4800" dirty="0" smtClean="0">
                <a:latin typeface="Arial" charset="0"/>
              </a:rPr>
              <a:t/>
            </a:r>
            <a:br>
              <a:rPr lang="en-US" sz="4800" dirty="0" smtClean="0">
                <a:latin typeface="Arial" charset="0"/>
              </a:rPr>
            </a:br>
            <a:r>
              <a:rPr lang="en-US" sz="4800" dirty="0">
                <a:latin typeface="Arial" charset="0"/>
              </a:rPr>
              <a:t/>
            </a:r>
            <a:br>
              <a:rPr lang="en-US" sz="4800" dirty="0">
                <a:latin typeface="Arial" charset="0"/>
              </a:rPr>
            </a:br>
            <a:r>
              <a:rPr lang="en-US" sz="4800" dirty="0" smtClean="0">
                <a:latin typeface="Arial" charset="0"/>
              </a:rPr>
              <a:t/>
            </a:r>
            <a:br>
              <a:rPr lang="en-US" sz="4800" dirty="0" smtClean="0">
                <a:latin typeface="Arial" charset="0"/>
              </a:rPr>
            </a:br>
            <a:r>
              <a:rPr lang="en-US" sz="4800" dirty="0">
                <a:latin typeface="Arial" charset="0"/>
              </a:rPr>
              <a:t/>
            </a:r>
            <a:br>
              <a:rPr lang="en-US" sz="4800" dirty="0">
                <a:latin typeface="Arial" charset="0"/>
              </a:rPr>
            </a:br>
            <a:r>
              <a:rPr lang="en-US" sz="4800" dirty="0" smtClean="0">
                <a:latin typeface="Arial" charset="0"/>
              </a:rPr>
              <a:t/>
            </a:r>
            <a:br>
              <a:rPr lang="en-US" sz="4800" dirty="0" smtClean="0">
                <a:latin typeface="Arial" charset="0"/>
              </a:rPr>
            </a:br>
            <a:r>
              <a:rPr lang="en-US" sz="4800" dirty="0">
                <a:latin typeface="Arial" charset="0"/>
              </a:rPr>
              <a:t/>
            </a:r>
            <a:br>
              <a:rPr lang="en-US" sz="4800" dirty="0">
                <a:latin typeface="Arial" charset="0"/>
              </a:rPr>
            </a:br>
            <a:r>
              <a:rPr lang="en-US" sz="4800" dirty="0" smtClean="0">
                <a:latin typeface="Arial" charset="0"/>
              </a:rPr>
              <a:t/>
            </a:r>
            <a:br>
              <a:rPr lang="en-US" sz="4800" dirty="0" smtClean="0">
                <a:latin typeface="Arial" charset="0"/>
              </a:rPr>
            </a:br>
            <a:r>
              <a:rPr lang="en-US" sz="4800" dirty="0">
                <a:latin typeface="Arial" charset="0"/>
              </a:rPr>
              <a:t/>
            </a:r>
            <a:br>
              <a:rPr lang="en-US" sz="4800" dirty="0">
                <a:latin typeface="Arial" charset="0"/>
              </a:rPr>
            </a:br>
            <a:r>
              <a:rPr lang="en-US" sz="4800" dirty="0" smtClean="0">
                <a:latin typeface="Arial" charset="0"/>
              </a:rPr>
              <a:t/>
            </a:r>
            <a:br>
              <a:rPr lang="en-US" sz="4800" dirty="0" smtClean="0">
                <a:latin typeface="Arial" charset="0"/>
              </a:rPr>
            </a:br>
            <a:r>
              <a:rPr lang="en-US" sz="4800" dirty="0" smtClean="0">
                <a:latin typeface="Arial" charset="0"/>
              </a:rPr>
              <a:t/>
            </a:r>
            <a:br>
              <a:rPr lang="en-US" sz="4800" dirty="0" smtClean="0">
                <a:latin typeface="Arial" charset="0"/>
              </a:rPr>
            </a:br>
            <a:r>
              <a:rPr lang="en-US" sz="4800" dirty="0" smtClean="0">
                <a:latin typeface="Arial" charset="0"/>
              </a:rPr>
              <a:t/>
            </a:r>
            <a:br>
              <a:rPr lang="en-US" sz="4800" dirty="0" smtClean="0">
                <a:latin typeface="Arial" charset="0"/>
              </a:rPr>
            </a:br>
            <a:r>
              <a:rPr lang="en-US" sz="4800" dirty="0">
                <a:latin typeface="Arial" charset="0"/>
              </a:rPr>
              <a:t/>
            </a:r>
            <a:br>
              <a:rPr lang="en-US" sz="4800" dirty="0">
                <a:latin typeface="Arial" charset="0"/>
              </a:rPr>
            </a:br>
            <a:r>
              <a:rPr lang="en-US" sz="4800" dirty="0">
                <a:latin typeface="Arial" charset="0"/>
              </a:rPr>
              <a:t/>
            </a:r>
            <a:br>
              <a:rPr lang="en-US" sz="4800" dirty="0">
                <a:latin typeface="Arial" charset="0"/>
              </a:rPr>
            </a:br>
            <a:r>
              <a:rPr lang="en-US" sz="4800" dirty="0">
                <a:latin typeface="Arial" charset="0"/>
              </a:rPr>
              <a:t/>
            </a:r>
            <a:br>
              <a:rPr lang="en-US" sz="4800" dirty="0">
                <a:latin typeface="Arial" charset="0"/>
              </a:rPr>
            </a:br>
            <a:endParaRPr lang="en-US" sz="4800" dirty="0">
              <a:latin typeface="Arial" charset="0"/>
            </a:endParaRPr>
          </a:p>
        </p:txBody>
      </p:sp>
      <p:sp>
        <p:nvSpPr>
          <p:cNvPr id="2056" name="Rectangle 8"/>
          <p:cNvSpPr>
            <a:spLocks noGrp="1" noChangeArrowheads="1"/>
          </p:cNvSpPr>
          <p:nvPr>
            <p:ph type="subTitle" idx="1"/>
          </p:nvPr>
        </p:nvSpPr>
        <p:spPr>
          <a:xfrm>
            <a:off x="1295400" y="3810000"/>
            <a:ext cx="6400800" cy="1752600"/>
          </a:xfrm>
        </p:spPr>
        <p:txBody>
          <a:bodyPr/>
          <a:lstStyle/>
          <a:p>
            <a:r>
              <a:rPr lang="en-US" sz="2400" dirty="0" smtClean="0">
                <a:latin typeface="Arial" charset="0"/>
              </a:rPr>
              <a:t>Randy Imai</a:t>
            </a:r>
            <a:r>
              <a:rPr lang="en-US" sz="1900" dirty="0">
                <a:latin typeface="Arial" charset="0"/>
              </a:rPr>
              <a:t/>
            </a:r>
            <a:br>
              <a:rPr lang="en-US" sz="1900" dirty="0">
                <a:latin typeface="Arial" charset="0"/>
              </a:rPr>
            </a:br>
            <a:endParaRPr lang="en-US" sz="1900" dirty="0">
              <a:latin typeface="Arial" charset="0"/>
            </a:endParaRPr>
          </a:p>
          <a:p>
            <a:r>
              <a:rPr lang="en-US" sz="2000" dirty="0">
                <a:latin typeface="Arial" charset="0"/>
              </a:rPr>
              <a:t>Department of Fish and </a:t>
            </a:r>
            <a:r>
              <a:rPr lang="en-US" sz="2000" dirty="0" smtClean="0">
                <a:latin typeface="Arial" charset="0"/>
              </a:rPr>
              <a:t>Wildlife</a:t>
            </a:r>
            <a:r>
              <a:rPr lang="en-US" sz="2000" dirty="0">
                <a:latin typeface="Arial" charset="0"/>
              </a:rPr>
              <a:t/>
            </a:r>
            <a:br>
              <a:rPr lang="en-US" sz="2000" dirty="0">
                <a:latin typeface="Arial" charset="0"/>
              </a:rPr>
            </a:br>
            <a:r>
              <a:rPr lang="en-US" sz="2000" dirty="0">
                <a:latin typeface="Arial" charset="0"/>
              </a:rPr>
              <a:t>Office of Spill Prevention and Response</a:t>
            </a:r>
          </a:p>
          <a:p>
            <a:endParaRPr lang="en-US" sz="1900" dirty="0" smtClean="0">
              <a:latin typeface="Arial" charset="0"/>
            </a:endParaRPr>
          </a:p>
          <a:p>
            <a:r>
              <a:rPr lang="en-US" sz="1900" dirty="0" smtClean="0">
                <a:latin typeface="Arial" charset="0"/>
              </a:rPr>
              <a:t>Presentation prepared by:  Ellen Faurot-Daniels</a:t>
            </a:r>
            <a:endParaRPr lang="en-US" sz="1900" dirty="0">
              <a:latin typeface="Arial" charset="0"/>
            </a:endParaRPr>
          </a:p>
        </p:txBody>
      </p:sp>
      <p:sp>
        <p:nvSpPr>
          <p:cNvPr id="2" name="TextBox 1"/>
          <p:cNvSpPr txBox="1"/>
          <p:nvPr/>
        </p:nvSpPr>
        <p:spPr>
          <a:xfrm>
            <a:off x="762000" y="1219200"/>
            <a:ext cx="7772400" cy="2123658"/>
          </a:xfrm>
          <a:prstGeom prst="rect">
            <a:avLst/>
          </a:prstGeom>
          <a:noFill/>
        </p:spPr>
        <p:txBody>
          <a:bodyPr wrap="square" rtlCol="0">
            <a:spAutoFit/>
          </a:bodyPr>
          <a:lstStyle/>
          <a:p>
            <a:pPr algn="ctr"/>
            <a:r>
              <a:rPr lang="en-US" sz="4400" dirty="0" smtClean="0"/>
              <a:t>State Fishery Closures</a:t>
            </a:r>
          </a:p>
          <a:p>
            <a:pPr algn="ctr"/>
            <a:r>
              <a:rPr lang="en-US" sz="4400" dirty="0"/>
              <a:t>R</a:t>
            </a:r>
            <a:r>
              <a:rPr lang="en-US" sz="4400" dirty="0" smtClean="0"/>
              <a:t>elated to</a:t>
            </a:r>
          </a:p>
          <a:p>
            <a:pPr algn="ctr"/>
            <a:r>
              <a:rPr lang="en-US" sz="4400" dirty="0" smtClean="0"/>
              <a:t>Oil Spills</a:t>
            </a:r>
            <a:endParaRPr lang="en-US" sz="4400" dirty="0"/>
          </a:p>
        </p:txBody>
      </p:sp>
    </p:spTree>
  </p:cSld>
  <p:clrMapOvr>
    <a:masterClrMapping/>
  </p:clrMapOvr>
  <p:transition>
    <p:cover dir="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73075"/>
            <a:ext cx="8153400" cy="1127125"/>
          </a:xfrm>
        </p:spPr>
        <p:txBody>
          <a:bodyPr/>
          <a:lstStyle/>
          <a:p>
            <a:pPr algn="ctr"/>
            <a:r>
              <a:rPr lang="en-US" sz="4000" dirty="0">
                <a:latin typeface="Arial" pitchFamily="34" charset="0"/>
                <a:cs typeface="Arial" pitchFamily="34" charset="0"/>
              </a:rPr>
              <a:t>The first 24 hours</a:t>
            </a:r>
            <a:r>
              <a:rPr lang="en-US" sz="3600" dirty="0" smtClean="0">
                <a:latin typeface="Arial" pitchFamily="34" charset="0"/>
                <a:cs typeface="Arial" pitchFamily="34" charset="0"/>
              </a:rPr>
              <a:t>,</a:t>
            </a:r>
            <a:br>
              <a:rPr lang="en-US" sz="3600" dirty="0" smtClean="0">
                <a:latin typeface="Arial" pitchFamily="34" charset="0"/>
                <a:cs typeface="Arial" pitchFamily="34" charset="0"/>
              </a:rPr>
            </a:br>
            <a:r>
              <a:rPr lang="en-US" sz="3600" dirty="0" smtClean="0">
                <a:latin typeface="Arial" pitchFamily="34" charset="0"/>
                <a:cs typeface="Arial" pitchFamily="34" charset="0"/>
              </a:rPr>
              <a:t> </a:t>
            </a:r>
            <a:r>
              <a:rPr lang="en-US" sz="3600" dirty="0">
                <a:latin typeface="Arial" pitchFamily="34" charset="0"/>
                <a:cs typeface="Arial" pitchFamily="34" charset="0"/>
              </a:rPr>
              <a:t>continued:</a:t>
            </a:r>
          </a:p>
        </p:txBody>
      </p:sp>
      <p:sp>
        <p:nvSpPr>
          <p:cNvPr id="3" name="Content Placeholder 2"/>
          <p:cNvSpPr>
            <a:spLocks noGrp="1"/>
          </p:cNvSpPr>
          <p:nvPr>
            <p:ph idx="1"/>
          </p:nvPr>
        </p:nvSpPr>
        <p:spPr/>
        <p:txBody>
          <a:bodyPr/>
          <a:lstStyle/>
          <a:p>
            <a:pPr>
              <a:buClr>
                <a:srgbClr val="00B0F0"/>
              </a:buClr>
              <a:buSzPct val="125000"/>
              <a:buFont typeface="Wingdings" pitchFamily="2" charset="2"/>
              <a:buChar char="§"/>
            </a:pPr>
            <a:r>
              <a:rPr lang="en-US" sz="3200" dirty="0">
                <a:latin typeface="Arial" pitchFamily="34" charset="0"/>
                <a:cs typeface="Arial" pitchFamily="34" charset="0"/>
              </a:rPr>
              <a:t>Closure not required if, within 24 </a:t>
            </a:r>
            <a:r>
              <a:rPr lang="en-US" sz="3200" dirty="0" err="1">
                <a:latin typeface="Arial" pitchFamily="34" charset="0"/>
                <a:cs typeface="Arial" pitchFamily="34" charset="0"/>
              </a:rPr>
              <a:t>hrs</a:t>
            </a:r>
            <a:r>
              <a:rPr lang="en-US" sz="3200" dirty="0">
                <a:latin typeface="Arial" pitchFamily="34" charset="0"/>
                <a:cs typeface="Arial" pitchFamily="34" charset="0"/>
              </a:rPr>
              <a:t> of notification, OEHHA finds public health threat does </a:t>
            </a:r>
            <a:r>
              <a:rPr lang="en-US" sz="3200" dirty="0" smtClean="0">
                <a:latin typeface="Arial" pitchFamily="34" charset="0"/>
                <a:cs typeface="Arial" pitchFamily="34" charset="0"/>
              </a:rPr>
              <a:t>not, </a:t>
            </a:r>
            <a:r>
              <a:rPr lang="en-US" sz="3200" dirty="0">
                <a:latin typeface="Arial" pitchFamily="34" charset="0"/>
                <a:cs typeface="Arial" pitchFamily="34" charset="0"/>
              </a:rPr>
              <a:t>or is </a:t>
            </a:r>
            <a:r>
              <a:rPr lang="en-US" sz="3200" dirty="0" smtClean="0">
                <a:latin typeface="Arial" pitchFamily="34" charset="0"/>
                <a:cs typeface="Arial" pitchFamily="34" charset="0"/>
              </a:rPr>
              <a:t>unlikely, </a:t>
            </a:r>
            <a:r>
              <a:rPr lang="en-US" sz="3200" dirty="0">
                <a:latin typeface="Arial" pitchFamily="34" charset="0"/>
                <a:cs typeface="Arial" pitchFamily="34" charset="0"/>
              </a:rPr>
              <a:t>to </a:t>
            </a:r>
            <a:r>
              <a:rPr lang="en-US" sz="3200" dirty="0" smtClean="0">
                <a:latin typeface="Arial" pitchFamily="34" charset="0"/>
                <a:cs typeface="Arial" pitchFamily="34" charset="0"/>
              </a:rPr>
              <a:t>exist: </a:t>
            </a:r>
          </a:p>
          <a:p>
            <a:pPr>
              <a:buSzPct val="125000"/>
              <a:buFont typeface="Wingdings" pitchFamily="2" charset="2"/>
              <a:buChar char="§"/>
            </a:pPr>
            <a:endParaRPr lang="en-US" sz="3200" dirty="0">
              <a:latin typeface="Arial" pitchFamily="34" charset="0"/>
              <a:cs typeface="Arial" pitchFamily="34" charset="0"/>
            </a:endParaRPr>
          </a:p>
          <a:p>
            <a:pPr marL="912813" indent="-457200">
              <a:buClr>
                <a:srgbClr val="0DF328"/>
              </a:buClr>
              <a:buSzPct val="125000"/>
              <a:buFont typeface="Wingdings" pitchFamily="2" charset="2"/>
              <a:buChar char="§"/>
            </a:pPr>
            <a:r>
              <a:rPr lang="en-US" sz="2800" dirty="0" smtClean="0">
                <a:latin typeface="Arial" pitchFamily="34" charset="0"/>
                <a:cs typeface="Arial" pitchFamily="34" charset="0"/>
              </a:rPr>
              <a:t>(</a:t>
            </a:r>
            <a:r>
              <a:rPr lang="en-US" sz="2800" dirty="0">
                <a:latin typeface="Arial" pitchFamily="34" charset="0"/>
                <a:cs typeface="Arial" pitchFamily="34" charset="0"/>
              </a:rPr>
              <a:t>e.g., spill has been contained, </a:t>
            </a:r>
            <a:r>
              <a:rPr lang="en-US" sz="2800" dirty="0" smtClean="0">
                <a:latin typeface="Arial" pitchFamily="34" charset="0"/>
                <a:cs typeface="Arial" pitchFamily="34" charset="0"/>
              </a:rPr>
              <a:t>no regular public</a:t>
            </a:r>
            <a:r>
              <a:rPr lang="en-US" sz="2800" dirty="0">
                <a:latin typeface="Arial" pitchFamily="34" charset="0"/>
                <a:cs typeface="Arial" pitchFamily="34" charset="0"/>
              </a:rPr>
              <a:t> </a:t>
            </a:r>
            <a:r>
              <a:rPr lang="en-US" sz="2800" dirty="0" smtClean="0">
                <a:latin typeface="Arial" pitchFamily="34" charset="0"/>
                <a:cs typeface="Arial" pitchFamily="34" charset="0"/>
              </a:rPr>
              <a:t>access </a:t>
            </a:r>
            <a:r>
              <a:rPr lang="en-US" sz="2800" dirty="0">
                <a:latin typeface="Arial" pitchFamily="34" charset="0"/>
                <a:cs typeface="Arial" pitchFamily="34" charset="0"/>
              </a:rPr>
              <a:t>to fishing </a:t>
            </a:r>
            <a:r>
              <a:rPr lang="en-US" sz="2800" dirty="0" smtClean="0">
                <a:latin typeface="Arial" pitchFamily="34" charset="0"/>
                <a:cs typeface="Arial" pitchFamily="34" charset="0"/>
              </a:rPr>
              <a:t>area, or CG safety zone in place).</a:t>
            </a:r>
            <a:endParaRPr lang="en-US" dirty="0"/>
          </a:p>
        </p:txBody>
      </p:sp>
    </p:spTree>
    <p:extLst>
      <p:ext uri="{BB962C8B-B14F-4D97-AF65-F5344CB8AC3E}">
        <p14:creationId xmlns:p14="http://schemas.microsoft.com/office/powerpoint/2010/main" val="3792964433"/>
      </p:ext>
    </p:extLst>
  </p:cSld>
  <p:clrMapOvr>
    <a:masterClrMapping/>
  </p:clrMapOvr>
  <p:transition>
    <p:cover dir="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dirty="0">
                <a:latin typeface="Arial" pitchFamily="34" charset="0"/>
                <a:cs typeface="Arial" pitchFamily="34" charset="0"/>
              </a:rPr>
              <a:t>The first 24 hours</a:t>
            </a:r>
            <a:r>
              <a:rPr lang="en-US" sz="3600" dirty="0" smtClean="0">
                <a:latin typeface="Arial" pitchFamily="34" charset="0"/>
                <a:cs typeface="Arial" pitchFamily="34" charset="0"/>
              </a:rPr>
              <a:t>,</a:t>
            </a:r>
            <a:br>
              <a:rPr lang="en-US" sz="3600" dirty="0" smtClean="0">
                <a:latin typeface="Arial" pitchFamily="34" charset="0"/>
                <a:cs typeface="Arial" pitchFamily="34" charset="0"/>
              </a:rPr>
            </a:br>
            <a:r>
              <a:rPr lang="en-US" sz="3600" dirty="0" smtClean="0">
                <a:latin typeface="Arial" pitchFamily="34" charset="0"/>
                <a:cs typeface="Arial" pitchFamily="34" charset="0"/>
              </a:rPr>
              <a:t> </a:t>
            </a:r>
            <a:r>
              <a:rPr lang="en-US" sz="3600" dirty="0">
                <a:latin typeface="Arial" pitchFamily="34" charset="0"/>
                <a:cs typeface="Arial" pitchFamily="34" charset="0"/>
              </a:rPr>
              <a:t>continued:</a:t>
            </a:r>
            <a:endParaRPr lang="en-US" sz="3600" dirty="0"/>
          </a:p>
        </p:txBody>
      </p:sp>
      <p:sp>
        <p:nvSpPr>
          <p:cNvPr id="3" name="Content Placeholder 2"/>
          <p:cNvSpPr>
            <a:spLocks noGrp="1"/>
          </p:cNvSpPr>
          <p:nvPr>
            <p:ph idx="1"/>
          </p:nvPr>
        </p:nvSpPr>
        <p:spPr>
          <a:xfrm>
            <a:off x="533400" y="1828800"/>
            <a:ext cx="8153400" cy="4191000"/>
          </a:xfrm>
        </p:spPr>
        <p:txBody>
          <a:bodyPr/>
          <a:lstStyle/>
          <a:p>
            <a:pPr marL="342900" lvl="1" indent="-342900">
              <a:buClr>
                <a:srgbClr val="00B0F0"/>
              </a:buClr>
              <a:buSzPct val="125000"/>
              <a:buFont typeface="Wingdings" pitchFamily="2" charset="2"/>
              <a:buChar char="§"/>
            </a:pPr>
            <a:r>
              <a:rPr lang="en-US" sz="2400" dirty="0">
                <a:latin typeface="Arial" pitchFamily="34" charset="0"/>
                <a:cs typeface="Arial" pitchFamily="34" charset="0"/>
              </a:rPr>
              <a:t>If </a:t>
            </a:r>
            <a:r>
              <a:rPr lang="en-US" sz="2400" dirty="0" smtClean="0">
                <a:latin typeface="Arial" pitchFamily="34" charset="0"/>
                <a:cs typeface="Arial" pitchFamily="34" charset="0"/>
              </a:rPr>
              <a:t>there is a closure recommendation, DFW </a:t>
            </a:r>
            <a:r>
              <a:rPr lang="en-US" sz="2400" dirty="0">
                <a:latin typeface="Arial" pitchFamily="34" charset="0"/>
                <a:cs typeface="Arial" pitchFamily="34" charset="0"/>
              </a:rPr>
              <a:t>Director </a:t>
            </a:r>
            <a:r>
              <a:rPr lang="en-US" sz="2400" dirty="0" smtClean="0">
                <a:latin typeface="Arial" pitchFamily="34" charset="0"/>
                <a:cs typeface="Arial" pitchFamily="34" charset="0"/>
              </a:rPr>
              <a:t>will issue a Closure Declaration</a:t>
            </a:r>
          </a:p>
          <a:p>
            <a:pPr marL="342900" lvl="1" indent="-342900">
              <a:buClr>
                <a:srgbClr val="00B0F0"/>
              </a:buClr>
              <a:buSzPct val="125000"/>
              <a:buFont typeface="Wingdings" pitchFamily="2" charset="2"/>
              <a:buChar char="§"/>
            </a:pPr>
            <a:endParaRPr lang="en-US" sz="800" dirty="0" smtClean="0">
              <a:latin typeface="Arial" pitchFamily="34" charset="0"/>
              <a:cs typeface="Arial" pitchFamily="34" charset="0"/>
            </a:endParaRPr>
          </a:p>
          <a:p>
            <a:pPr marL="742950" lvl="2" indent="-342900">
              <a:buClr>
                <a:srgbClr val="0DF328"/>
              </a:buClr>
              <a:buSzPct val="95000"/>
              <a:buFont typeface="Wingdings" pitchFamily="2" charset="2"/>
              <a:buChar char="§"/>
            </a:pPr>
            <a:r>
              <a:rPr lang="en-US" sz="2000" dirty="0" smtClean="0">
                <a:latin typeface="Arial" pitchFamily="34" charset="0"/>
                <a:cs typeface="Arial" pitchFamily="34" charset="0"/>
              </a:rPr>
              <a:t>OSPR SSTS notifies SOSC</a:t>
            </a:r>
            <a:endParaRPr lang="en-US" sz="2000" dirty="0">
              <a:latin typeface="Arial" pitchFamily="34" charset="0"/>
              <a:cs typeface="Arial" pitchFamily="34" charset="0"/>
            </a:endParaRPr>
          </a:p>
          <a:p>
            <a:pPr marL="742950" lvl="2" indent="-342900">
              <a:buClr>
                <a:srgbClr val="0DF328"/>
              </a:buClr>
            </a:pPr>
            <a:r>
              <a:rPr lang="en-US" sz="1700" dirty="0">
                <a:latin typeface="Arial" pitchFamily="34" charset="0"/>
                <a:cs typeface="Arial" pitchFamily="34" charset="0"/>
              </a:rPr>
              <a:t>OSPR and OEHHA work with </a:t>
            </a:r>
            <a:r>
              <a:rPr lang="en-US" sz="1700" dirty="0" smtClean="0">
                <a:latin typeface="Arial" pitchFamily="34" charset="0"/>
                <a:cs typeface="Arial" pitchFamily="34" charset="0"/>
              </a:rPr>
              <a:t>PIOs on </a:t>
            </a:r>
            <a:r>
              <a:rPr lang="en-US" sz="1700" dirty="0">
                <a:latin typeface="Arial" pitchFamily="34" charset="0"/>
                <a:cs typeface="Arial" pitchFamily="34" charset="0"/>
              </a:rPr>
              <a:t>press releases</a:t>
            </a:r>
          </a:p>
          <a:p>
            <a:pPr marL="742950" lvl="2" indent="-342900">
              <a:buClr>
                <a:srgbClr val="0DF328"/>
              </a:buClr>
            </a:pPr>
            <a:r>
              <a:rPr lang="en-US" sz="1700" dirty="0">
                <a:latin typeface="Arial" pitchFamily="34" charset="0"/>
                <a:cs typeface="Arial" pitchFamily="34" charset="0"/>
              </a:rPr>
              <a:t>OSPR SSTS communicates closure information to Unified </a:t>
            </a:r>
            <a:r>
              <a:rPr lang="en-US" sz="1700" dirty="0" smtClean="0">
                <a:latin typeface="Arial" pitchFamily="34" charset="0"/>
                <a:cs typeface="Arial" pitchFamily="34" charset="0"/>
              </a:rPr>
              <a:t>Command</a:t>
            </a:r>
          </a:p>
          <a:p>
            <a:pPr marL="742950" lvl="2" indent="-342900">
              <a:buClr>
                <a:srgbClr val="0DF328"/>
              </a:buClr>
            </a:pPr>
            <a:r>
              <a:rPr lang="en-US" sz="1700" dirty="0" smtClean="0">
                <a:latin typeface="Arial" pitchFamily="34" charset="0"/>
                <a:cs typeface="Arial" pitchFamily="34" charset="0"/>
              </a:rPr>
              <a:t>OSPR SSTS coordinates sign posting</a:t>
            </a:r>
          </a:p>
          <a:p>
            <a:pPr marL="742950" lvl="2" indent="-342900">
              <a:buClr>
                <a:srgbClr val="0DF328"/>
              </a:buClr>
            </a:pPr>
            <a:r>
              <a:rPr lang="en-US" sz="1700" dirty="0" smtClean="0">
                <a:latin typeface="Arial" pitchFamily="34" charset="0"/>
                <a:cs typeface="Arial" pitchFamily="34" charset="0"/>
              </a:rPr>
              <a:t>OSPR SSTS coordinates announcement to fishermen via NOAA Weather Forecasting Office (WFO) if closure includes open water fishing areas</a:t>
            </a:r>
          </a:p>
          <a:p>
            <a:pPr marL="742950" lvl="2" indent="-342900">
              <a:buClr>
                <a:srgbClr val="0DF328"/>
              </a:buClr>
            </a:pPr>
            <a:endParaRPr lang="en-US" sz="800" dirty="0">
              <a:latin typeface="Arial" pitchFamily="34" charset="0"/>
              <a:cs typeface="Arial" pitchFamily="34" charset="0"/>
            </a:endParaRPr>
          </a:p>
          <a:p>
            <a:pPr marL="400050" lvl="2" indent="0" algn="ctr">
              <a:buClr>
                <a:srgbClr val="0DF328"/>
              </a:buClr>
              <a:buNone/>
            </a:pPr>
            <a:r>
              <a:rPr lang="en-US" sz="2300" dirty="0" smtClean="0">
                <a:latin typeface="Arial" pitchFamily="34" charset="0"/>
                <a:cs typeface="Arial" pitchFamily="34" charset="0"/>
              </a:rPr>
              <a:t>All flowcharts are in Fishery Closure Protocols, as well as appendices with all relevant contacts,  fishing season info, public access points, announcement templates, etc. </a:t>
            </a:r>
            <a:endParaRPr lang="en-US" sz="2300" dirty="0">
              <a:latin typeface="Arial" pitchFamily="34" charset="0"/>
              <a:cs typeface="Arial" pitchFamily="34" charset="0"/>
            </a:endParaRPr>
          </a:p>
        </p:txBody>
      </p:sp>
    </p:spTree>
    <p:extLst>
      <p:ext uri="{BB962C8B-B14F-4D97-AF65-F5344CB8AC3E}">
        <p14:creationId xmlns:p14="http://schemas.microsoft.com/office/powerpoint/2010/main" val="3002631517"/>
      </p:ext>
    </p:extLst>
  </p:cSld>
  <p:clrMapOvr>
    <a:masterClrMapping/>
  </p:clrMapOvr>
  <p:transition>
    <p:cover dir="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smtClean="0">
                <a:latin typeface="Arial" pitchFamily="34" charset="0"/>
                <a:cs typeface="Arial" pitchFamily="34" charset="0"/>
              </a:rPr>
              <a:t>Signs</a:t>
            </a:r>
            <a:endParaRPr lang="en-US" sz="3600" dirty="0">
              <a:latin typeface="Arial" pitchFamily="34" charset="0"/>
              <a:cs typeface="Arial"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43550" y="1981200"/>
            <a:ext cx="2971800" cy="3962400"/>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1000" y="1783080"/>
            <a:ext cx="2564645" cy="2560320"/>
          </a:xfrm>
          <a:prstGeom prst="rect">
            <a:avLst/>
          </a:prstGeom>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971800" y="3505200"/>
            <a:ext cx="2564645" cy="2560320"/>
          </a:xfrm>
          <a:prstGeom prst="rect">
            <a:avLst/>
          </a:prstGeom>
        </p:spPr>
      </p:pic>
    </p:spTree>
    <p:extLst>
      <p:ext uri="{BB962C8B-B14F-4D97-AF65-F5344CB8AC3E}">
        <p14:creationId xmlns:p14="http://schemas.microsoft.com/office/powerpoint/2010/main" val="3348888098"/>
      </p:ext>
    </p:extLst>
  </p:cSld>
  <p:clrMapOvr>
    <a:masterClrMapping/>
  </p:clrMapOvr>
  <p:transition>
    <p:cover dir="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dirty="0" smtClean="0">
                <a:latin typeface="Arial" pitchFamily="34" charset="0"/>
                <a:cs typeface="Arial" pitchFamily="34" charset="0"/>
              </a:rPr>
              <a:t>If there is a closure, then in the </a:t>
            </a:r>
            <a:r>
              <a:rPr lang="en-US" sz="4000" u="sng" dirty="0" smtClean="0">
                <a:latin typeface="Arial" pitchFamily="34" charset="0"/>
                <a:cs typeface="Arial" pitchFamily="34" charset="0"/>
              </a:rPr>
              <a:t>next</a:t>
            </a:r>
            <a:r>
              <a:rPr lang="en-US" sz="4000" dirty="0" smtClean="0">
                <a:latin typeface="Arial" pitchFamily="34" charset="0"/>
                <a:cs typeface="Arial" pitchFamily="34" charset="0"/>
              </a:rPr>
              <a:t> 24 hours:</a:t>
            </a:r>
            <a:endParaRPr lang="en-US" sz="4000" dirty="0">
              <a:latin typeface="Arial" pitchFamily="34" charset="0"/>
              <a:cs typeface="Arial" pitchFamily="34" charset="0"/>
            </a:endParaRPr>
          </a:p>
        </p:txBody>
      </p:sp>
      <p:sp>
        <p:nvSpPr>
          <p:cNvPr id="3" name="Content Placeholder 2"/>
          <p:cNvSpPr>
            <a:spLocks noGrp="1"/>
          </p:cNvSpPr>
          <p:nvPr>
            <p:ph idx="1"/>
          </p:nvPr>
        </p:nvSpPr>
        <p:spPr/>
        <p:txBody>
          <a:bodyPr/>
          <a:lstStyle/>
          <a:p>
            <a:pPr>
              <a:buClr>
                <a:srgbClr val="00B0F0"/>
              </a:buClr>
            </a:pPr>
            <a:r>
              <a:rPr lang="en-US" sz="2400" dirty="0" smtClean="0">
                <a:latin typeface="Arial" pitchFamily="34" charset="0"/>
                <a:cs typeface="Arial" pitchFamily="34" charset="0"/>
              </a:rPr>
              <a:t>Determination of consumption threat</a:t>
            </a:r>
          </a:p>
          <a:p>
            <a:endParaRPr lang="en-US" sz="2400" dirty="0" smtClean="0">
              <a:latin typeface="Arial" pitchFamily="34" charset="0"/>
              <a:cs typeface="Arial" pitchFamily="34" charset="0"/>
            </a:endParaRPr>
          </a:p>
          <a:p>
            <a:pPr marL="463550" lvl="1">
              <a:buClr>
                <a:srgbClr val="0DF328"/>
              </a:buClr>
            </a:pPr>
            <a:r>
              <a:rPr lang="en-US" sz="2200" dirty="0" smtClean="0">
                <a:latin typeface="Arial" pitchFamily="34" charset="0"/>
                <a:cs typeface="Arial" pitchFamily="34" charset="0"/>
              </a:rPr>
              <a:t>OSPR SSTS continues to gather fisheries information and relay to OEHHA TS and OSPR management</a:t>
            </a:r>
          </a:p>
          <a:p>
            <a:pPr marL="463550" lvl="1">
              <a:buClr>
                <a:srgbClr val="0DF328"/>
              </a:buClr>
            </a:pPr>
            <a:r>
              <a:rPr lang="en-US" sz="2200" dirty="0" smtClean="0">
                <a:latin typeface="Arial" pitchFamily="34" charset="0"/>
                <a:cs typeface="Arial" pitchFamily="34" charset="0"/>
              </a:rPr>
              <a:t>OEHHA TS evaluates updated spill information to determine whether public health threats still likely to exist (or still cannot be determined), and whether they would recommend changes in closure boundaries</a:t>
            </a:r>
          </a:p>
          <a:p>
            <a:pPr marL="463550" lvl="1">
              <a:buClr>
                <a:srgbClr val="0DF328"/>
              </a:buClr>
            </a:pPr>
            <a:r>
              <a:rPr lang="en-US" sz="2200" dirty="0" smtClean="0">
                <a:latin typeface="Arial" pitchFamily="34" charset="0"/>
                <a:cs typeface="Arial" pitchFamily="34" charset="0"/>
              </a:rPr>
              <a:t>OEHHA TS reports to OSPR SSTS and/or OSPR Administrator or designee confirming presence/absence of significant human health risk</a:t>
            </a:r>
            <a:endParaRPr lang="en-US" sz="2200" dirty="0">
              <a:latin typeface="Arial" pitchFamily="34" charset="0"/>
              <a:cs typeface="Arial" pitchFamily="34" charset="0"/>
            </a:endParaRPr>
          </a:p>
        </p:txBody>
      </p:sp>
    </p:spTree>
    <p:extLst>
      <p:ext uri="{BB962C8B-B14F-4D97-AF65-F5344CB8AC3E}">
        <p14:creationId xmlns:p14="http://schemas.microsoft.com/office/powerpoint/2010/main" val="3218921709"/>
      </p:ext>
    </p:extLst>
  </p:cSld>
  <p:clrMapOvr>
    <a:masterClrMapping/>
  </p:clrMapOvr>
  <p:transition>
    <p:cover dir="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153400" cy="1768475"/>
          </a:xfrm>
        </p:spPr>
        <p:txBody>
          <a:bodyPr/>
          <a:lstStyle/>
          <a:p>
            <a:pPr lvl="0" algn="ctr"/>
            <a:r>
              <a:rPr lang="en-US" sz="3600" dirty="0" smtClean="0">
                <a:latin typeface="Arial" pitchFamily="34" charset="0"/>
                <a:cs typeface="Arial" pitchFamily="34" charset="0"/>
              </a:rPr>
              <a:t/>
            </a:r>
            <a:br>
              <a:rPr lang="en-US" sz="3600" dirty="0" smtClean="0">
                <a:latin typeface="Arial" pitchFamily="34" charset="0"/>
                <a:cs typeface="Arial" pitchFamily="34" charset="0"/>
              </a:rPr>
            </a:br>
            <a:r>
              <a:rPr lang="en-US" sz="3600" dirty="0">
                <a:latin typeface="Arial" pitchFamily="34" charset="0"/>
                <a:cs typeface="Arial" pitchFamily="34" charset="0"/>
              </a:rPr>
              <a:t/>
            </a:r>
            <a:br>
              <a:rPr lang="en-US" sz="3600" dirty="0">
                <a:latin typeface="Arial" pitchFamily="34" charset="0"/>
                <a:cs typeface="Arial" pitchFamily="34" charset="0"/>
              </a:rPr>
            </a:br>
            <a:r>
              <a:rPr lang="en-US" sz="3600" dirty="0" smtClean="0">
                <a:latin typeface="Arial" pitchFamily="34" charset="0"/>
                <a:cs typeface="Arial" pitchFamily="34" charset="0"/>
              </a:rPr>
              <a:t/>
            </a:r>
            <a:br>
              <a:rPr lang="en-US" sz="3600" dirty="0" smtClean="0">
                <a:latin typeface="Arial" pitchFamily="34" charset="0"/>
                <a:cs typeface="Arial" pitchFamily="34" charset="0"/>
              </a:rPr>
            </a:br>
            <a:r>
              <a:rPr lang="en-US" sz="3600" dirty="0">
                <a:latin typeface="Arial" pitchFamily="34" charset="0"/>
                <a:cs typeface="Arial" pitchFamily="34" charset="0"/>
              </a:rPr>
              <a:t/>
            </a:r>
            <a:br>
              <a:rPr lang="en-US" sz="3600" dirty="0">
                <a:latin typeface="Arial" pitchFamily="34" charset="0"/>
                <a:cs typeface="Arial" pitchFamily="34" charset="0"/>
              </a:rPr>
            </a:br>
            <a:r>
              <a:rPr lang="en-US" sz="3600" dirty="0" smtClean="0">
                <a:latin typeface="Arial" pitchFamily="34" charset="0"/>
                <a:cs typeface="Arial" pitchFamily="34" charset="0"/>
              </a:rPr>
              <a:t/>
            </a:r>
            <a:br>
              <a:rPr lang="en-US" sz="3600" dirty="0" smtClean="0">
                <a:latin typeface="Arial" pitchFamily="34" charset="0"/>
                <a:cs typeface="Arial" pitchFamily="34" charset="0"/>
              </a:rPr>
            </a:br>
            <a:r>
              <a:rPr lang="en-US" sz="3600" dirty="0">
                <a:latin typeface="Arial" pitchFamily="34" charset="0"/>
                <a:cs typeface="Arial" pitchFamily="34" charset="0"/>
              </a:rPr>
              <a:t/>
            </a:r>
            <a:br>
              <a:rPr lang="en-US" sz="3600" dirty="0">
                <a:latin typeface="Arial" pitchFamily="34" charset="0"/>
                <a:cs typeface="Arial" pitchFamily="34" charset="0"/>
              </a:rPr>
            </a:br>
            <a:r>
              <a:rPr lang="en-US" sz="3600" dirty="0" smtClean="0">
                <a:latin typeface="Arial" pitchFamily="34" charset="0"/>
                <a:cs typeface="Arial" pitchFamily="34" charset="0"/>
              </a:rPr>
              <a:t/>
            </a:r>
            <a:br>
              <a:rPr lang="en-US" sz="3600" dirty="0" smtClean="0">
                <a:latin typeface="Arial" pitchFamily="34" charset="0"/>
                <a:cs typeface="Arial" pitchFamily="34" charset="0"/>
              </a:rPr>
            </a:br>
            <a:r>
              <a:rPr lang="en-US" sz="3600" dirty="0">
                <a:latin typeface="Arial" pitchFamily="34" charset="0"/>
                <a:cs typeface="Arial" pitchFamily="34" charset="0"/>
              </a:rPr>
              <a:t/>
            </a:r>
            <a:br>
              <a:rPr lang="en-US" sz="3600" dirty="0">
                <a:latin typeface="Arial" pitchFamily="34" charset="0"/>
                <a:cs typeface="Arial" pitchFamily="34" charset="0"/>
              </a:rPr>
            </a:br>
            <a:r>
              <a:rPr lang="en-US" sz="3600" dirty="0" smtClean="0">
                <a:latin typeface="Arial" pitchFamily="34" charset="0"/>
                <a:cs typeface="Arial" pitchFamily="34" charset="0"/>
              </a:rPr>
              <a:t/>
            </a:r>
            <a:br>
              <a:rPr lang="en-US" sz="3600" dirty="0" smtClean="0">
                <a:latin typeface="Arial" pitchFamily="34" charset="0"/>
                <a:cs typeface="Arial" pitchFamily="34" charset="0"/>
              </a:rPr>
            </a:br>
            <a:r>
              <a:rPr lang="en-US" sz="3600" dirty="0">
                <a:latin typeface="Arial" pitchFamily="34" charset="0"/>
                <a:cs typeface="Arial" pitchFamily="34" charset="0"/>
              </a:rPr>
              <a:t/>
            </a:r>
            <a:br>
              <a:rPr lang="en-US" sz="3600" dirty="0">
                <a:latin typeface="Arial" pitchFamily="34" charset="0"/>
                <a:cs typeface="Arial" pitchFamily="34" charset="0"/>
              </a:rPr>
            </a:br>
            <a:r>
              <a:rPr lang="en-US" sz="3600" dirty="0" smtClean="0">
                <a:latin typeface="Arial" pitchFamily="34" charset="0"/>
                <a:cs typeface="Arial" pitchFamily="34" charset="0"/>
              </a:rPr>
              <a:t>Modifications, Notifications, Sampling and Analysis, Re-Opening</a:t>
            </a:r>
            <a:r>
              <a:rPr lang="en-US" dirty="0">
                <a:latin typeface="Arial" pitchFamily="34" charset="0"/>
                <a:cs typeface="Arial" pitchFamily="34" charset="0"/>
              </a:rPr>
              <a:t/>
            </a:r>
            <a:br>
              <a:rPr lang="en-US" dirty="0">
                <a:latin typeface="Arial" pitchFamily="34" charset="0"/>
                <a:cs typeface="Arial" pitchFamily="34" charset="0"/>
              </a:rPr>
            </a:br>
            <a:endParaRPr lang="en-US" dirty="0"/>
          </a:p>
        </p:txBody>
      </p:sp>
      <p:sp>
        <p:nvSpPr>
          <p:cNvPr id="3" name="Content Placeholder 2"/>
          <p:cNvSpPr>
            <a:spLocks noGrp="1"/>
          </p:cNvSpPr>
          <p:nvPr>
            <p:ph idx="1"/>
          </p:nvPr>
        </p:nvSpPr>
        <p:spPr/>
        <p:txBody>
          <a:bodyPr/>
          <a:lstStyle/>
          <a:p>
            <a:pPr>
              <a:buClr>
                <a:srgbClr val="00B0F0"/>
              </a:buClr>
            </a:pPr>
            <a:r>
              <a:rPr lang="en-US" sz="2800" dirty="0" smtClean="0">
                <a:latin typeface="Arial" pitchFamily="34" charset="0"/>
                <a:cs typeface="Arial" pitchFamily="34" charset="0"/>
              </a:rPr>
              <a:t>OSPR SSTS and OEHHA TS review spill trajectory and surface/shoreline oiling information and determine any necessary new closure boundaries</a:t>
            </a:r>
          </a:p>
          <a:p>
            <a:pPr>
              <a:buClr>
                <a:srgbClr val="00B0F0"/>
              </a:buClr>
            </a:pPr>
            <a:r>
              <a:rPr lang="en-US" sz="2800" dirty="0" smtClean="0">
                <a:latin typeface="Arial" pitchFamily="34" charset="0"/>
                <a:cs typeface="Arial" pitchFamily="34" charset="0"/>
              </a:rPr>
              <a:t>OSPR SSTS and OEHHA TS consult on likely closure period; this information communicated to DFG Director and the public</a:t>
            </a:r>
          </a:p>
          <a:p>
            <a:pPr>
              <a:buClr>
                <a:srgbClr val="00B0F0"/>
              </a:buClr>
            </a:pPr>
            <a:r>
              <a:rPr lang="en-US" sz="2800" dirty="0" smtClean="0">
                <a:latin typeface="Arial" pitchFamily="34" charset="0"/>
                <a:cs typeface="Arial" pitchFamily="34" charset="0"/>
              </a:rPr>
              <a:t>Planning begins for expedited seafood monitoring</a:t>
            </a:r>
            <a:endParaRPr lang="en-US" sz="2800" dirty="0">
              <a:latin typeface="Arial" pitchFamily="34" charset="0"/>
              <a:cs typeface="Arial" pitchFamily="34" charset="0"/>
            </a:endParaRPr>
          </a:p>
        </p:txBody>
      </p:sp>
    </p:spTree>
    <p:extLst>
      <p:ext uri="{BB962C8B-B14F-4D97-AF65-F5344CB8AC3E}">
        <p14:creationId xmlns:p14="http://schemas.microsoft.com/office/powerpoint/2010/main" val="2551636677"/>
      </p:ext>
    </p:extLst>
  </p:cSld>
  <p:clrMapOvr>
    <a:masterClrMapping/>
  </p:clrMapOvr>
  <p:transition>
    <p:cover dir="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a:latin typeface="Arial" pitchFamily="34" charset="0"/>
                <a:cs typeface="Arial" pitchFamily="34" charset="0"/>
              </a:rPr>
              <a:t>Sampling and Analysis</a:t>
            </a:r>
          </a:p>
        </p:txBody>
      </p:sp>
      <p:sp>
        <p:nvSpPr>
          <p:cNvPr id="3" name="Content Placeholder 2"/>
          <p:cNvSpPr>
            <a:spLocks noGrp="1"/>
          </p:cNvSpPr>
          <p:nvPr>
            <p:ph idx="1"/>
          </p:nvPr>
        </p:nvSpPr>
        <p:spPr/>
        <p:txBody>
          <a:bodyPr/>
          <a:lstStyle/>
          <a:p>
            <a:r>
              <a:rPr lang="en-US" sz="2800" dirty="0" smtClean="0">
                <a:latin typeface="Arial" pitchFamily="34" charset="0"/>
                <a:cs typeface="Arial" pitchFamily="34" charset="0"/>
              </a:rPr>
              <a:t>If closure in effect after 48 hours:</a:t>
            </a:r>
          </a:p>
          <a:p>
            <a:endParaRPr lang="en-US" sz="1400" dirty="0" smtClean="0">
              <a:latin typeface="Arial" pitchFamily="34" charset="0"/>
              <a:cs typeface="Arial" pitchFamily="34" charset="0"/>
            </a:endParaRPr>
          </a:p>
          <a:p>
            <a:pPr lvl="1">
              <a:buClr>
                <a:srgbClr val="00FF00"/>
              </a:buClr>
            </a:pPr>
            <a:r>
              <a:rPr lang="en-US" sz="2400" dirty="0" smtClean="0">
                <a:latin typeface="Arial" pitchFamily="34" charset="0"/>
                <a:cs typeface="Arial" pitchFamily="34" charset="0"/>
              </a:rPr>
              <a:t>DFW Director orders expedited testing of fish and/or shellfish </a:t>
            </a:r>
          </a:p>
          <a:p>
            <a:pPr lvl="1">
              <a:buClr>
                <a:srgbClr val="00FF00"/>
              </a:buClr>
            </a:pPr>
            <a:r>
              <a:rPr lang="en-US" sz="2400" dirty="0" smtClean="0">
                <a:latin typeface="Arial" pitchFamily="34" charset="0"/>
                <a:cs typeface="Arial" pitchFamily="34" charset="0"/>
              </a:rPr>
              <a:t>OEHHA convenes a Seafood Safety Technical Advisory Group (SSTAG)</a:t>
            </a:r>
          </a:p>
          <a:p>
            <a:pPr lvl="1">
              <a:buClr>
                <a:srgbClr val="00FF00"/>
              </a:buClr>
            </a:pPr>
            <a:r>
              <a:rPr lang="en-US" sz="2400" dirty="0" smtClean="0">
                <a:latin typeface="Arial" pitchFamily="34" charset="0"/>
                <a:cs typeface="Arial" pitchFamily="34" charset="0"/>
              </a:rPr>
              <a:t>OEHHA TS prepares sampling plan on behalf of and with advice from SSTAG</a:t>
            </a:r>
          </a:p>
          <a:p>
            <a:pPr lvl="1">
              <a:buClr>
                <a:srgbClr val="00FF00"/>
              </a:buClr>
            </a:pPr>
            <a:r>
              <a:rPr lang="en-US" sz="2400" dirty="0" smtClean="0">
                <a:latin typeface="Arial" pitchFamily="34" charset="0"/>
                <a:cs typeface="Arial" pitchFamily="34" charset="0"/>
              </a:rPr>
              <a:t>SSTAG helps OSPR SSTS identify field sampling teams and leads</a:t>
            </a:r>
          </a:p>
        </p:txBody>
      </p:sp>
    </p:spTree>
    <p:extLst>
      <p:ext uri="{BB962C8B-B14F-4D97-AF65-F5344CB8AC3E}">
        <p14:creationId xmlns:p14="http://schemas.microsoft.com/office/powerpoint/2010/main" val="2827053880"/>
      </p:ext>
    </p:extLst>
  </p:cSld>
  <p:clrMapOvr>
    <a:masterClrMapping/>
  </p:clrMapOvr>
  <p:transition>
    <p:cover dir="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a:latin typeface="Arial" pitchFamily="34" charset="0"/>
                <a:cs typeface="Arial" pitchFamily="34" charset="0"/>
              </a:rPr>
              <a:t>Sampling and </a:t>
            </a:r>
            <a:r>
              <a:rPr lang="en-US" sz="3600" dirty="0" smtClean="0">
                <a:latin typeface="Arial" pitchFamily="34" charset="0"/>
                <a:cs typeface="Arial" pitchFamily="34" charset="0"/>
              </a:rPr>
              <a:t>Analysis, continued</a:t>
            </a:r>
            <a:endParaRPr lang="en-US" sz="3600" dirty="0"/>
          </a:p>
        </p:txBody>
      </p:sp>
      <p:sp>
        <p:nvSpPr>
          <p:cNvPr id="3" name="Content Placeholder 2"/>
          <p:cNvSpPr>
            <a:spLocks noGrp="1"/>
          </p:cNvSpPr>
          <p:nvPr>
            <p:ph idx="1"/>
          </p:nvPr>
        </p:nvSpPr>
        <p:spPr>
          <a:xfrm>
            <a:off x="533400" y="1828800"/>
            <a:ext cx="8153400" cy="4191000"/>
          </a:xfrm>
        </p:spPr>
        <p:txBody>
          <a:bodyPr/>
          <a:lstStyle/>
          <a:p>
            <a:pPr>
              <a:buClr>
                <a:srgbClr val="00B0F0"/>
              </a:buClr>
            </a:pPr>
            <a:r>
              <a:rPr lang="en-US" sz="2200" dirty="0" smtClean="0">
                <a:latin typeface="Arial" pitchFamily="34" charset="0"/>
                <a:cs typeface="Arial" pitchFamily="34" charset="0"/>
              </a:rPr>
              <a:t>Field sampling leads implement sampling plan</a:t>
            </a:r>
          </a:p>
          <a:p>
            <a:pPr>
              <a:buClr>
                <a:srgbClr val="00B0F0"/>
              </a:buClr>
            </a:pPr>
            <a:endParaRPr lang="en-US" sz="800" dirty="0" smtClean="0">
              <a:latin typeface="Arial" pitchFamily="34" charset="0"/>
              <a:cs typeface="Arial" pitchFamily="34" charset="0"/>
            </a:endParaRPr>
          </a:p>
          <a:p>
            <a:pPr>
              <a:buClr>
                <a:srgbClr val="00B0F0"/>
              </a:buClr>
            </a:pPr>
            <a:r>
              <a:rPr lang="en-US" sz="2200" dirty="0" smtClean="0">
                <a:latin typeface="Arial" pitchFamily="34" charset="0"/>
                <a:cs typeface="Arial" pitchFamily="34" charset="0"/>
              </a:rPr>
              <a:t>OSPR SSTS relays  status of field sampling to labs and UC</a:t>
            </a:r>
          </a:p>
          <a:p>
            <a:pPr>
              <a:buClr>
                <a:srgbClr val="00B0F0"/>
              </a:buClr>
            </a:pPr>
            <a:endParaRPr lang="en-US" sz="800" dirty="0" smtClean="0">
              <a:latin typeface="Arial" pitchFamily="34" charset="0"/>
              <a:cs typeface="Arial" pitchFamily="34" charset="0"/>
            </a:endParaRPr>
          </a:p>
          <a:p>
            <a:pPr>
              <a:buClr>
                <a:srgbClr val="00B0F0"/>
              </a:buClr>
            </a:pPr>
            <a:r>
              <a:rPr lang="en-US" sz="2200" dirty="0" smtClean="0">
                <a:latin typeface="Arial" pitchFamily="34" charset="0"/>
                <a:cs typeface="Arial" pitchFamily="34" charset="0"/>
              </a:rPr>
              <a:t>Labs do analyses; DFW Water Pollution Control Lab validates results, provides data quality report to OEHHA TS</a:t>
            </a:r>
          </a:p>
          <a:p>
            <a:pPr>
              <a:buClr>
                <a:srgbClr val="00B0F0"/>
              </a:buClr>
            </a:pPr>
            <a:endParaRPr lang="en-US" sz="800" dirty="0" smtClean="0">
              <a:latin typeface="Arial" pitchFamily="34" charset="0"/>
              <a:cs typeface="Arial" pitchFamily="34" charset="0"/>
            </a:endParaRPr>
          </a:p>
          <a:p>
            <a:pPr>
              <a:buClr>
                <a:srgbClr val="00B0F0"/>
              </a:buClr>
            </a:pPr>
            <a:r>
              <a:rPr lang="en-US" sz="2200" dirty="0" smtClean="0">
                <a:latin typeface="Arial" pitchFamily="34" charset="0"/>
                <a:cs typeface="Arial" pitchFamily="34" charset="0"/>
              </a:rPr>
              <a:t>SSTAG incorporates seafood tainting data needs into sampling and analysis plan</a:t>
            </a:r>
          </a:p>
          <a:p>
            <a:pPr>
              <a:buClr>
                <a:srgbClr val="00B0F0"/>
              </a:buClr>
            </a:pPr>
            <a:endParaRPr lang="en-US" sz="800" dirty="0" smtClean="0">
              <a:latin typeface="Arial" pitchFamily="34" charset="0"/>
              <a:cs typeface="Arial" pitchFamily="34" charset="0"/>
            </a:endParaRPr>
          </a:p>
          <a:p>
            <a:pPr>
              <a:buClr>
                <a:srgbClr val="00B0F0"/>
              </a:buClr>
            </a:pPr>
            <a:r>
              <a:rPr lang="en-US" sz="2200" dirty="0" smtClean="0">
                <a:latin typeface="Arial" pitchFamily="34" charset="0"/>
                <a:cs typeface="Arial" pitchFamily="34" charset="0"/>
              </a:rPr>
              <a:t>Sensory analysis conducted, if necessary</a:t>
            </a:r>
          </a:p>
          <a:p>
            <a:pPr>
              <a:buClr>
                <a:srgbClr val="00B0F0"/>
              </a:buClr>
            </a:pPr>
            <a:endParaRPr lang="en-US" sz="800" dirty="0" smtClean="0">
              <a:latin typeface="Arial" pitchFamily="34" charset="0"/>
              <a:cs typeface="Arial" pitchFamily="34" charset="0"/>
            </a:endParaRPr>
          </a:p>
          <a:p>
            <a:pPr>
              <a:buClr>
                <a:srgbClr val="00B0F0"/>
              </a:buClr>
            </a:pPr>
            <a:r>
              <a:rPr lang="en-US" sz="2200" dirty="0" smtClean="0">
                <a:latin typeface="Arial" pitchFamily="34" charset="0"/>
                <a:cs typeface="Arial" pitchFamily="34" charset="0"/>
              </a:rPr>
              <a:t>OEHHA evaluates data, makes recommendations to DFW, and may consult with CDPH</a:t>
            </a:r>
          </a:p>
          <a:p>
            <a:pPr marL="0" indent="0">
              <a:buNone/>
            </a:pPr>
            <a:endParaRPr lang="en-US" sz="2800" dirty="0" smtClean="0">
              <a:latin typeface="Arial" pitchFamily="34" charset="0"/>
              <a:cs typeface="Arial" pitchFamily="34" charset="0"/>
            </a:endParaRPr>
          </a:p>
          <a:p>
            <a:endParaRPr lang="en-US" sz="2800" dirty="0">
              <a:latin typeface="Arial" pitchFamily="34" charset="0"/>
              <a:cs typeface="Arial" pitchFamily="34" charset="0"/>
            </a:endParaRPr>
          </a:p>
        </p:txBody>
      </p:sp>
    </p:spTree>
    <p:extLst>
      <p:ext uri="{BB962C8B-B14F-4D97-AF65-F5344CB8AC3E}">
        <p14:creationId xmlns:p14="http://schemas.microsoft.com/office/powerpoint/2010/main" val="3267782822"/>
      </p:ext>
    </p:extLst>
  </p:cSld>
  <p:clrMapOvr>
    <a:masterClrMapping/>
  </p:clrMapOvr>
  <p:transition>
    <p:cover dir="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a:latin typeface="Arial" pitchFamily="34" charset="0"/>
                <a:cs typeface="Arial" pitchFamily="34" charset="0"/>
              </a:rPr>
              <a:t>Sampling and </a:t>
            </a:r>
            <a:r>
              <a:rPr lang="en-US" sz="3600" dirty="0" smtClean="0">
                <a:latin typeface="Arial" pitchFamily="34" charset="0"/>
                <a:cs typeface="Arial" pitchFamily="34" charset="0"/>
              </a:rPr>
              <a:t>Analysis, continued</a:t>
            </a:r>
            <a:endParaRPr lang="en-US" sz="3600" dirty="0">
              <a:latin typeface="Arial" pitchFamily="34" charset="0"/>
              <a:cs typeface="Arial" pitchFamily="34" charset="0"/>
            </a:endParaRPr>
          </a:p>
        </p:txBody>
      </p:sp>
      <p:sp>
        <p:nvSpPr>
          <p:cNvPr id="3" name="Content Placeholder 2"/>
          <p:cNvSpPr>
            <a:spLocks noGrp="1"/>
          </p:cNvSpPr>
          <p:nvPr>
            <p:ph idx="1"/>
          </p:nvPr>
        </p:nvSpPr>
        <p:spPr>
          <a:xfrm>
            <a:off x="533400" y="1828800"/>
            <a:ext cx="8153400" cy="3962400"/>
          </a:xfrm>
        </p:spPr>
        <p:txBody>
          <a:bodyPr/>
          <a:lstStyle/>
          <a:p>
            <a:pPr>
              <a:buClr>
                <a:srgbClr val="00B0F0"/>
              </a:buClr>
              <a:buSzPct val="95000"/>
            </a:pPr>
            <a:r>
              <a:rPr lang="en-US" sz="2400" dirty="0" smtClean="0">
                <a:latin typeface="Arial" pitchFamily="34" charset="0"/>
                <a:cs typeface="Arial" pitchFamily="34" charset="0"/>
              </a:rPr>
              <a:t>After receiving tissue sampling data, OEHHA conducts expedited human health risk assessment</a:t>
            </a:r>
          </a:p>
          <a:p>
            <a:pPr>
              <a:buClr>
                <a:srgbClr val="00B0F0"/>
              </a:buClr>
              <a:buSzPct val="95000"/>
            </a:pPr>
            <a:endParaRPr lang="en-US" sz="1000" dirty="0" smtClean="0">
              <a:latin typeface="Arial" pitchFamily="34" charset="0"/>
              <a:cs typeface="Arial" pitchFamily="34" charset="0"/>
            </a:endParaRPr>
          </a:p>
          <a:p>
            <a:pPr>
              <a:buClr>
                <a:srgbClr val="00B0F0"/>
              </a:buClr>
              <a:buSzPct val="95000"/>
            </a:pPr>
            <a:r>
              <a:rPr lang="en-US" sz="2400" dirty="0" smtClean="0">
                <a:latin typeface="Arial" pitchFamily="34" charset="0"/>
                <a:cs typeface="Arial" pitchFamily="34" charset="0"/>
              </a:rPr>
              <a:t>If threat continues, OEHHA determines:</a:t>
            </a:r>
          </a:p>
          <a:p>
            <a:pPr marL="457200" lvl="1" indent="0">
              <a:buClr>
                <a:srgbClr val="0DF328"/>
              </a:buClr>
              <a:buNone/>
            </a:pPr>
            <a:r>
              <a:rPr lang="en-US" sz="2000" dirty="0" smtClean="0">
                <a:latin typeface="Arial" pitchFamily="34" charset="0"/>
                <a:cs typeface="Arial" pitchFamily="34" charset="0"/>
              </a:rPr>
              <a:t>1) Any changes to boundaries </a:t>
            </a:r>
          </a:p>
          <a:p>
            <a:pPr marL="457200" lvl="1" indent="0">
              <a:buClr>
                <a:srgbClr val="0DF328"/>
              </a:buClr>
              <a:buNone/>
            </a:pPr>
            <a:r>
              <a:rPr lang="en-US" sz="2000" dirty="0" smtClean="0">
                <a:latin typeface="Arial" pitchFamily="34" charset="0"/>
                <a:cs typeface="Arial" pitchFamily="34" charset="0"/>
              </a:rPr>
              <a:t>2) Whether some fisheries can be excluded,</a:t>
            </a:r>
          </a:p>
          <a:p>
            <a:pPr marL="457200" lvl="1" indent="0">
              <a:buClr>
                <a:srgbClr val="0DF328"/>
              </a:buClr>
              <a:buNone/>
            </a:pPr>
            <a:r>
              <a:rPr lang="en-US" sz="2000" dirty="0" smtClean="0">
                <a:latin typeface="Arial" pitchFamily="34" charset="0"/>
                <a:cs typeface="Arial" pitchFamily="34" charset="0"/>
              </a:rPr>
              <a:t>3) Additional sampling needs</a:t>
            </a:r>
          </a:p>
          <a:p>
            <a:pPr lvl="1">
              <a:buClr>
                <a:srgbClr val="0DF328"/>
              </a:buClr>
            </a:pPr>
            <a:endParaRPr lang="en-US" sz="1000" dirty="0" smtClean="0">
              <a:latin typeface="Arial" pitchFamily="34" charset="0"/>
              <a:cs typeface="Arial" pitchFamily="34" charset="0"/>
            </a:endParaRPr>
          </a:p>
          <a:p>
            <a:pPr marL="342900" lvl="1" indent="-342900">
              <a:buClr>
                <a:srgbClr val="00B0F0"/>
              </a:buClr>
              <a:buSzPct val="145000"/>
              <a:buFont typeface="Wingdings" pitchFamily="2" charset="2"/>
              <a:buChar char="§"/>
            </a:pPr>
            <a:r>
              <a:rPr lang="en-US" sz="2400" dirty="0" smtClean="0">
                <a:latin typeface="Arial" pitchFamily="34" charset="0"/>
                <a:cs typeface="Arial" pitchFamily="34" charset="0"/>
              </a:rPr>
              <a:t>Using above findings, OEHHA issues memo to DFW summarizing recommendations regarding health risk</a:t>
            </a:r>
          </a:p>
          <a:p>
            <a:pPr marL="400050" lvl="2" indent="0">
              <a:buClr>
                <a:srgbClr val="0DF328"/>
              </a:buClr>
              <a:buSzPct val="100000"/>
              <a:buNone/>
            </a:pPr>
            <a:r>
              <a:rPr lang="en-US" sz="2000" dirty="0" smtClean="0">
                <a:latin typeface="Arial" pitchFamily="34" charset="0"/>
                <a:cs typeface="Arial" pitchFamily="34" charset="0"/>
              </a:rPr>
              <a:t> 4)  As soon as practicable, OEHHA issues report</a:t>
            </a:r>
            <a:endParaRPr lang="en-US" sz="2000" dirty="0">
              <a:latin typeface="Arial" pitchFamily="34" charset="0"/>
              <a:cs typeface="Arial" pitchFamily="34" charset="0"/>
            </a:endParaRPr>
          </a:p>
          <a:p>
            <a:pPr marL="0" lvl="1" indent="0">
              <a:buNone/>
            </a:pPr>
            <a:endParaRPr lang="en-US" sz="2400" dirty="0">
              <a:latin typeface="Arial" pitchFamily="34" charset="0"/>
              <a:cs typeface="Arial" pitchFamily="34" charset="0"/>
            </a:endParaRPr>
          </a:p>
        </p:txBody>
      </p:sp>
    </p:spTree>
    <p:extLst>
      <p:ext uri="{BB962C8B-B14F-4D97-AF65-F5344CB8AC3E}">
        <p14:creationId xmlns:p14="http://schemas.microsoft.com/office/powerpoint/2010/main" val="2889378035"/>
      </p:ext>
    </p:extLst>
  </p:cSld>
  <p:clrMapOvr>
    <a:masterClrMapping/>
  </p:clrMapOvr>
  <p:transition>
    <p:cover dir="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smtClean="0">
                <a:latin typeface="Arial" pitchFamily="34" charset="0"/>
                <a:cs typeface="Arial" pitchFamily="34" charset="0"/>
              </a:rPr>
              <a:t>Re-Opening or Maintaining Closures</a:t>
            </a:r>
            <a:endParaRPr lang="en-US" sz="3600" dirty="0">
              <a:latin typeface="Arial" pitchFamily="34" charset="0"/>
              <a:cs typeface="Arial" pitchFamily="34" charset="0"/>
            </a:endParaRPr>
          </a:p>
        </p:txBody>
      </p:sp>
      <p:sp>
        <p:nvSpPr>
          <p:cNvPr id="3" name="Content Placeholder 2"/>
          <p:cNvSpPr>
            <a:spLocks noGrp="1"/>
          </p:cNvSpPr>
          <p:nvPr>
            <p:ph idx="1"/>
          </p:nvPr>
        </p:nvSpPr>
        <p:spPr/>
        <p:txBody>
          <a:bodyPr/>
          <a:lstStyle/>
          <a:p>
            <a:pPr marL="0" indent="0">
              <a:buNone/>
            </a:pPr>
            <a:r>
              <a:rPr lang="en-US" sz="2400" u="sng" dirty="0" smtClean="0">
                <a:latin typeface="Arial" pitchFamily="34" charset="0"/>
                <a:cs typeface="Arial" pitchFamily="34" charset="0"/>
              </a:rPr>
              <a:t>If fisheries to reopen</a:t>
            </a:r>
            <a:r>
              <a:rPr lang="en-US" sz="2400" dirty="0" smtClean="0">
                <a:latin typeface="Arial" pitchFamily="34" charset="0"/>
                <a:cs typeface="Arial" pitchFamily="34" charset="0"/>
              </a:rPr>
              <a:t>:</a:t>
            </a:r>
          </a:p>
          <a:p>
            <a:pPr>
              <a:buClr>
                <a:srgbClr val="00B0F0"/>
              </a:buClr>
            </a:pPr>
            <a:r>
              <a:rPr lang="en-US" sz="2200" dirty="0" smtClean="0">
                <a:latin typeface="Arial" pitchFamily="34" charset="0"/>
                <a:cs typeface="Arial" pitchFamily="34" charset="0"/>
              </a:rPr>
              <a:t>DFW reopens closed areas within 24 hours of receiving OEHHA memo if memo states there is no continued threat to human health</a:t>
            </a:r>
          </a:p>
          <a:p>
            <a:pPr>
              <a:buClr>
                <a:srgbClr val="00B0F0"/>
              </a:buClr>
            </a:pPr>
            <a:r>
              <a:rPr lang="en-US" sz="2200" dirty="0" smtClean="0">
                <a:latin typeface="Arial" pitchFamily="34" charset="0"/>
                <a:cs typeface="Arial" pitchFamily="34" charset="0"/>
              </a:rPr>
              <a:t>Posted signs are removed</a:t>
            </a:r>
          </a:p>
          <a:p>
            <a:pPr>
              <a:buClr>
                <a:srgbClr val="00B0F0"/>
              </a:buClr>
            </a:pPr>
            <a:r>
              <a:rPr lang="en-US" sz="2200" dirty="0" smtClean="0">
                <a:latin typeface="Arial" pitchFamily="34" charset="0"/>
                <a:cs typeface="Arial" pitchFamily="34" charset="0"/>
              </a:rPr>
              <a:t>Public  advised (via PIOs) of reopened fishing</a:t>
            </a:r>
          </a:p>
          <a:p>
            <a:pPr>
              <a:buClr>
                <a:srgbClr val="00B0F0"/>
              </a:buClr>
            </a:pPr>
            <a:r>
              <a:rPr lang="en-US" sz="2200" dirty="0" smtClean="0">
                <a:latin typeface="Arial" pitchFamily="34" charset="0"/>
                <a:cs typeface="Arial" pitchFamily="34" charset="0"/>
              </a:rPr>
              <a:t>Any WFO announcements suspended</a:t>
            </a:r>
          </a:p>
          <a:p>
            <a:pPr marL="0" indent="0">
              <a:buNone/>
            </a:pPr>
            <a:r>
              <a:rPr lang="en-US" sz="2400" u="sng" dirty="0" smtClean="0">
                <a:latin typeface="Arial" pitchFamily="34" charset="0"/>
                <a:cs typeface="Arial" pitchFamily="34" charset="0"/>
              </a:rPr>
              <a:t>If fishery closures to be maintained:</a:t>
            </a:r>
          </a:p>
          <a:p>
            <a:pPr>
              <a:buClr>
                <a:srgbClr val="00B0F0"/>
              </a:buClr>
            </a:pPr>
            <a:r>
              <a:rPr lang="en-US" sz="2200" dirty="0" smtClean="0">
                <a:latin typeface="Arial" pitchFamily="34" charset="0"/>
                <a:cs typeface="Arial" pitchFamily="34" charset="0"/>
              </a:rPr>
              <a:t>DFW Director may issue modified closure declaration</a:t>
            </a:r>
          </a:p>
          <a:p>
            <a:pPr>
              <a:buClr>
                <a:srgbClr val="00B0F0"/>
              </a:buClr>
            </a:pPr>
            <a:r>
              <a:rPr lang="en-US" sz="2200" dirty="0" smtClean="0">
                <a:latin typeface="Arial" pitchFamily="34" charset="0"/>
                <a:cs typeface="Arial" pitchFamily="34" charset="0"/>
              </a:rPr>
              <a:t>Information communicated to public</a:t>
            </a:r>
            <a:endParaRPr lang="en-US" sz="2200" dirty="0">
              <a:latin typeface="Arial" pitchFamily="34" charset="0"/>
              <a:cs typeface="Arial" pitchFamily="34" charset="0"/>
            </a:endParaRPr>
          </a:p>
        </p:txBody>
      </p:sp>
    </p:spTree>
    <p:extLst>
      <p:ext uri="{BB962C8B-B14F-4D97-AF65-F5344CB8AC3E}">
        <p14:creationId xmlns:p14="http://schemas.microsoft.com/office/powerpoint/2010/main" val="3101890373"/>
      </p:ext>
    </p:extLst>
  </p:cSld>
  <p:clrMapOvr>
    <a:masterClrMapping/>
  </p:clrMapOvr>
  <p:transition>
    <p:cover dir="r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itchFamily="34" charset="0"/>
                <a:cs typeface="Arial" pitchFamily="34" charset="0"/>
              </a:rPr>
              <a:t>S</a:t>
            </a:r>
            <a:r>
              <a:rPr lang="en-US" dirty="0" smtClean="0">
                <a:latin typeface="Arial" pitchFamily="34" charset="0"/>
                <a:cs typeface="Arial" pitchFamily="34" charset="0"/>
              </a:rPr>
              <a:t>tate </a:t>
            </a:r>
            <a:r>
              <a:rPr lang="en-US" dirty="0">
                <a:latin typeface="Arial" pitchFamily="34" charset="0"/>
                <a:cs typeface="Arial" pitchFamily="34" charset="0"/>
              </a:rPr>
              <a:t>fishery closure </a:t>
            </a:r>
            <a:r>
              <a:rPr lang="en-US" dirty="0" smtClean="0">
                <a:latin typeface="Arial" pitchFamily="34" charset="0"/>
                <a:cs typeface="Arial" pitchFamily="34" charset="0"/>
              </a:rPr>
              <a:t>relationship </a:t>
            </a:r>
            <a:r>
              <a:rPr lang="en-US" dirty="0">
                <a:latin typeface="Arial" pitchFamily="34" charset="0"/>
                <a:cs typeface="Arial" pitchFamily="34" charset="0"/>
              </a:rPr>
              <a:t>to ICS and UC</a:t>
            </a:r>
            <a:endParaRPr lang="en-US" dirty="0"/>
          </a:p>
        </p:txBody>
      </p:sp>
      <p:sp>
        <p:nvSpPr>
          <p:cNvPr id="3" name="Content Placeholder 2"/>
          <p:cNvSpPr>
            <a:spLocks noGrp="1"/>
          </p:cNvSpPr>
          <p:nvPr>
            <p:ph idx="1"/>
          </p:nvPr>
        </p:nvSpPr>
        <p:spPr/>
        <p:txBody>
          <a:bodyPr/>
          <a:lstStyle/>
          <a:p>
            <a:pPr>
              <a:buClr>
                <a:srgbClr val="00B0F0"/>
              </a:buClr>
            </a:pPr>
            <a:r>
              <a:rPr lang="en-US" sz="2400" dirty="0" smtClean="0">
                <a:latin typeface="Arial" pitchFamily="34" charset="0"/>
                <a:cs typeface="Arial" pitchFamily="34" charset="0"/>
              </a:rPr>
              <a:t>State fishery closure operates under its separate  authority</a:t>
            </a:r>
          </a:p>
          <a:p>
            <a:pPr>
              <a:buClr>
                <a:srgbClr val="00B0F0"/>
              </a:buClr>
            </a:pPr>
            <a:r>
              <a:rPr lang="en-US" sz="2400" dirty="0" smtClean="0">
                <a:latin typeface="Arial" pitchFamily="34" charset="0"/>
                <a:cs typeface="Arial" pitchFamily="34" charset="0"/>
              </a:rPr>
              <a:t>Is not run by UC; runs parallel to other UC activities</a:t>
            </a:r>
          </a:p>
          <a:p>
            <a:pPr>
              <a:buClr>
                <a:srgbClr val="00B0F0"/>
              </a:buClr>
            </a:pPr>
            <a:r>
              <a:rPr lang="en-US" sz="2400" dirty="0" smtClean="0">
                <a:latin typeface="Arial" pitchFamily="34" charset="0"/>
                <a:cs typeface="Arial" pitchFamily="34" charset="0"/>
              </a:rPr>
              <a:t>UC advised of state fishery closure activities</a:t>
            </a:r>
          </a:p>
          <a:p>
            <a:pPr>
              <a:buClr>
                <a:srgbClr val="00B0F0"/>
              </a:buClr>
            </a:pPr>
            <a:r>
              <a:rPr lang="en-US" sz="2400" dirty="0" smtClean="0">
                <a:latin typeface="Arial" pitchFamily="34" charset="0"/>
                <a:cs typeface="Arial" pitchFamily="34" charset="0"/>
              </a:rPr>
              <a:t>OSPR SSTS and OEHHA TS may report to ICP in order to have good access to information  and advisors (e.g., NOAA SSC for trajectories, GIS for maps, SCAT for shoreline impacts, SOSC for advice on closure boundaries)</a:t>
            </a:r>
            <a:endParaRPr lang="en-US" sz="2400" dirty="0">
              <a:latin typeface="Arial" pitchFamily="34" charset="0"/>
              <a:cs typeface="Arial" pitchFamily="34" charset="0"/>
            </a:endParaRPr>
          </a:p>
        </p:txBody>
      </p:sp>
    </p:spTree>
    <p:extLst>
      <p:ext uri="{BB962C8B-B14F-4D97-AF65-F5344CB8AC3E}">
        <p14:creationId xmlns:p14="http://schemas.microsoft.com/office/powerpoint/2010/main" val="1072996086"/>
      </p:ext>
    </p:extLst>
  </p:cSld>
  <p:clrMapOvr>
    <a:masterClrMapping/>
  </p:clrMapOvr>
  <p:transition>
    <p:cover dir="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Rectangle 5"/>
          <p:cNvSpPr>
            <a:spLocks noGrp="1" noChangeArrowheads="1"/>
          </p:cNvSpPr>
          <p:nvPr>
            <p:ph type="title"/>
          </p:nvPr>
        </p:nvSpPr>
        <p:spPr>
          <a:xfrm>
            <a:off x="762000" y="685800"/>
            <a:ext cx="7772400" cy="685800"/>
          </a:xfrm>
        </p:spPr>
        <p:txBody>
          <a:bodyPr/>
          <a:lstStyle/>
          <a:p>
            <a:pPr algn="ctr"/>
            <a:r>
              <a:rPr lang="en-US" dirty="0">
                <a:latin typeface="Arial" charset="0"/>
              </a:rPr>
              <a:t>Objectives for Presentation</a:t>
            </a:r>
          </a:p>
        </p:txBody>
      </p:sp>
      <p:sp>
        <p:nvSpPr>
          <p:cNvPr id="3078" name="Rectangle 6"/>
          <p:cNvSpPr>
            <a:spLocks noGrp="1" noChangeArrowheads="1"/>
          </p:cNvSpPr>
          <p:nvPr>
            <p:ph type="body" idx="1"/>
          </p:nvPr>
        </p:nvSpPr>
        <p:spPr>
          <a:xfrm>
            <a:off x="762000" y="1371600"/>
            <a:ext cx="7772400" cy="4495800"/>
          </a:xfrm>
        </p:spPr>
        <p:txBody>
          <a:bodyPr/>
          <a:lstStyle/>
          <a:p>
            <a:pPr>
              <a:lnSpc>
                <a:spcPct val="90000"/>
              </a:lnSpc>
              <a:spcBef>
                <a:spcPct val="50000"/>
              </a:spcBef>
              <a:spcAft>
                <a:spcPts val="600"/>
              </a:spcAft>
              <a:buClr>
                <a:srgbClr val="00B0F0"/>
              </a:buClr>
            </a:pPr>
            <a:endParaRPr lang="en-US" sz="2200" dirty="0">
              <a:latin typeface="Arial" charset="0"/>
            </a:endParaRPr>
          </a:p>
          <a:p>
            <a:pPr lvl="0">
              <a:spcAft>
                <a:spcPts val="600"/>
              </a:spcAft>
              <a:buClr>
                <a:srgbClr val="00B0F0"/>
              </a:buClr>
            </a:pPr>
            <a:r>
              <a:rPr lang="en-US" sz="2400" dirty="0" smtClean="0">
                <a:latin typeface="Arial" pitchFamily="34" charset="0"/>
                <a:cs typeface="Arial" pitchFamily="34" charset="0"/>
              </a:rPr>
              <a:t>Background and context for fishery closure legislation</a:t>
            </a:r>
          </a:p>
          <a:p>
            <a:pPr lvl="0">
              <a:spcAft>
                <a:spcPts val="600"/>
              </a:spcAft>
              <a:buClr>
                <a:srgbClr val="00B0F0"/>
              </a:buClr>
            </a:pPr>
            <a:r>
              <a:rPr lang="en-US" sz="2400" dirty="0" smtClean="0">
                <a:latin typeface="Arial" pitchFamily="34" charset="0"/>
                <a:cs typeface="Arial" pitchFamily="34" charset="0"/>
              </a:rPr>
              <a:t>State </a:t>
            </a:r>
            <a:r>
              <a:rPr lang="en-US" sz="2400" dirty="0">
                <a:latin typeface="Arial" pitchFamily="34" charset="0"/>
                <a:cs typeface="Arial" pitchFamily="34" charset="0"/>
              </a:rPr>
              <a:t>authority and process for </a:t>
            </a:r>
            <a:r>
              <a:rPr lang="en-US" sz="2400" dirty="0" smtClean="0">
                <a:latin typeface="Arial" pitchFamily="34" charset="0"/>
                <a:cs typeface="Arial" pitchFamily="34" charset="0"/>
              </a:rPr>
              <a:t>fishery closures</a:t>
            </a:r>
          </a:p>
          <a:p>
            <a:pPr lvl="0">
              <a:spcAft>
                <a:spcPts val="600"/>
              </a:spcAft>
              <a:buClr>
                <a:srgbClr val="00B0F0"/>
              </a:buClr>
            </a:pPr>
            <a:r>
              <a:rPr lang="en-US" sz="2400" dirty="0" smtClean="0">
                <a:latin typeface="Arial" pitchFamily="34" charset="0"/>
                <a:cs typeface="Arial" pitchFamily="34" charset="0"/>
              </a:rPr>
              <a:t>Closure boundary development </a:t>
            </a:r>
            <a:r>
              <a:rPr lang="en-US" sz="2400" dirty="0">
                <a:latin typeface="Arial" pitchFamily="34" charset="0"/>
                <a:cs typeface="Arial" pitchFamily="34" charset="0"/>
              </a:rPr>
              <a:t>and </a:t>
            </a:r>
            <a:r>
              <a:rPr lang="en-US" sz="2400" dirty="0" smtClean="0">
                <a:latin typeface="Arial" pitchFamily="34" charset="0"/>
                <a:cs typeface="Arial" pitchFamily="34" charset="0"/>
              </a:rPr>
              <a:t>modification, public notices, sampling </a:t>
            </a:r>
            <a:r>
              <a:rPr lang="en-US" sz="2400" dirty="0">
                <a:latin typeface="Arial" pitchFamily="34" charset="0"/>
                <a:cs typeface="Arial" pitchFamily="34" charset="0"/>
              </a:rPr>
              <a:t>and analysis, re-opening </a:t>
            </a:r>
            <a:r>
              <a:rPr lang="en-US" sz="2400" dirty="0" smtClean="0">
                <a:latin typeface="Arial" pitchFamily="34" charset="0"/>
                <a:cs typeface="Arial" pitchFamily="34" charset="0"/>
              </a:rPr>
              <a:t>criteria</a:t>
            </a:r>
            <a:endParaRPr lang="en-US" sz="2400" dirty="0">
              <a:latin typeface="Arial" pitchFamily="34" charset="0"/>
              <a:cs typeface="Arial" pitchFamily="34" charset="0"/>
            </a:endParaRPr>
          </a:p>
          <a:p>
            <a:pPr lvl="0">
              <a:spcAft>
                <a:spcPts val="600"/>
              </a:spcAft>
              <a:buClr>
                <a:srgbClr val="00B0F0"/>
              </a:buClr>
            </a:pPr>
            <a:r>
              <a:rPr lang="en-US" sz="2400" dirty="0" smtClean="0">
                <a:latin typeface="Arial" pitchFamily="34" charset="0"/>
                <a:cs typeface="Arial" pitchFamily="34" charset="0"/>
              </a:rPr>
              <a:t>State fishery closure relationship to ICS and UC </a:t>
            </a:r>
          </a:p>
          <a:p>
            <a:pPr lvl="0">
              <a:spcAft>
                <a:spcPts val="600"/>
              </a:spcAft>
              <a:buClr>
                <a:srgbClr val="00B0F0"/>
              </a:buClr>
            </a:pPr>
            <a:r>
              <a:rPr lang="en-US" sz="2400" dirty="0" smtClean="0">
                <a:latin typeface="Arial" pitchFamily="34" charset="0"/>
                <a:cs typeface="Arial" pitchFamily="34" charset="0"/>
              </a:rPr>
              <a:t>General </a:t>
            </a:r>
            <a:r>
              <a:rPr lang="en-US" sz="2400" dirty="0">
                <a:latin typeface="Arial" pitchFamily="34" charset="0"/>
                <a:cs typeface="Arial" pitchFamily="34" charset="0"/>
              </a:rPr>
              <a:t>process for fishery closure in federal </a:t>
            </a:r>
            <a:r>
              <a:rPr lang="en-US" sz="2400" dirty="0" smtClean="0">
                <a:latin typeface="Arial" pitchFamily="34" charset="0"/>
                <a:cs typeface="Arial" pitchFamily="34" charset="0"/>
              </a:rPr>
              <a:t>waters</a:t>
            </a:r>
            <a:endParaRPr lang="en-US" sz="2400" dirty="0">
              <a:latin typeface="Arial" pitchFamily="34" charset="0"/>
              <a:cs typeface="Arial" pitchFamily="34" charset="0"/>
            </a:endParaRPr>
          </a:p>
          <a:p>
            <a:pPr>
              <a:spcAft>
                <a:spcPts val="600"/>
              </a:spcAft>
              <a:buClr>
                <a:srgbClr val="00B0F0"/>
              </a:buClr>
            </a:pPr>
            <a:r>
              <a:rPr lang="en-US" sz="2400" dirty="0" smtClean="0">
                <a:latin typeface="Arial" pitchFamily="34" charset="0"/>
                <a:cs typeface="Arial" pitchFamily="34" charset="0"/>
              </a:rPr>
              <a:t>Questions </a:t>
            </a:r>
            <a:r>
              <a:rPr lang="en-US" sz="2400" dirty="0">
                <a:latin typeface="Arial" pitchFamily="34" charset="0"/>
                <a:cs typeface="Arial" pitchFamily="34" charset="0"/>
              </a:rPr>
              <a:t>and </a:t>
            </a:r>
            <a:r>
              <a:rPr lang="en-US" sz="2400" dirty="0" smtClean="0">
                <a:latin typeface="Arial" pitchFamily="34" charset="0"/>
                <a:cs typeface="Arial" pitchFamily="34" charset="0"/>
              </a:rPr>
              <a:t>discussion</a:t>
            </a:r>
            <a:endParaRPr lang="en-US" sz="2400" dirty="0">
              <a:latin typeface="Arial" pitchFamily="34" charset="0"/>
              <a:cs typeface="Arial" pitchFamily="34" charset="0"/>
            </a:endParaRPr>
          </a:p>
        </p:txBody>
      </p:sp>
    </p:spTree>
  </p:cSld>
  <p:clrMapOvr>
    <a:masterClrMapping/>
  </p:clrMapOvr>
  <p:transition>
    <p:cover dir="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dirty="0" smtClean="0">
                <a:latin typeface="Arial" pitchFamily="34" charset="0"/>
                <a:cs typeface="Arial" pitchFamily="34" charset="0"/>
              </a:rPr>
              <a:t>What About Federal Waters?</a:t>
            </a:r>
            <a:endParaRPr lang="en-US" sz="4000" dirty="0"/>
          </a:p>
        </p:txBody>
      </p:sp>
      <p:sp>
        <p:nvSpPr>
          <p:cNvPr id="3" name="Content Placeholder 2"/>
          <p:cNvSpPr>
            <a:spLocks noGrp="1"/>
          </p:cNvSpPr>
          <p:nvPr>
            <p:ph idx="1"/>
          </p:nvPr>
        </p:nvSpPr>
        <p:spPr>
          <a:xfrm>
            <a:off x="533400" y="1828800"/>
            <a:ext cx="8153400" cy="4267200"/>
          </a:xfrm>
        </p:spPr>
        <p:txBody>
          <a:bodyPr/>
          <a:lstStyle/>
          <a:p>
            <a:pPr>
              <a:buClr>
                <a:srgbClr val="00B0F0"/>
              </a:buClr>
            </a:pPr>
            <a:r>
              <a:rPr lang="en-US" sz="2400" dirty="0" smtClean="0">
                <a:latin typeface="Arial" pitchFamily="34" charset="0"/>
                <a:cs typeface="Arial" pitchFamily="34" charset="0"/>
              </a:rPr>
              <a:t>NOAAs National Marine Fisheries Service (NMFS) has jurisdiction over fisheries in federal waters and operated the Seafood Inspection Program and National Seafood Inspection Laboratory (NSIL)</a:t>
            </a:r>
          </a:p>
          <a:p>
            <a:pPr>
              <a:buClr>
                <a:srgbClr val="00B0F0"/>
              </a:buClr>
            </a:pPr>
            <a:r>
              <a:rPr lang="en-US" sz="2400" dirty="0" smtClean="0">
                <a:latin typeface="Arial" pitchFamily="34" charset="0"/>
                <a:cs typeface="Arial" pitchFamily="34" charset="0"/>
              </a:rPr>
              <a:t>The U.S. Food and Drug Administration (FDA) has jurisdiction over all </a:t>
            </a:r>
            <a:r>
              <a:rPr lang="en-US" sz="2400" dirty="0">
                <a:latin typeface="Arial" pitchFamily="34" charset="0"/>
                <a:cs typeface="Arial" pitchFamily="34" charset="0"/>
              </a:rPr>
              <a:t> </a:t>
            </a:r>
            <a:r>
              <a:rPr lang="en-US" sz="2400" dirty="0" smtClean="0">
                <a:latin typeface="Arial" pitchFamily="34" charset="0"/>
                <a:cs typeface="Arial" pitchFamily="34" charset="0"/>
              </a:rPr>
              <a:t>fish and fishery products entering interstate commerce and operates a mandatory seafood safety program</a:t>
            </a:r>
          </a:p>
          <a:p>
            <a:pPr>
              <a:buClr>
                <a:srgbClr val="00B0F0"/>
              </a:buClr>
            </a:pPr>
            <a:r>
              <a:rPr lang="en-US" sz="2400" dirty="0" smtClean="0">
                <a:latin typeface="Arial" pitchFamily="34" charset="0"/>
                <a:cs typeface="Arial" pitchFamily="34" charset="0"/>
              </a:rPr>
              <a:t>For spills in federal waters, the EUL will typically be responsible for notifying NOAA/NMFS and FDA regarding potential seafood safety issues</a:t>
            </a:r>
          </a:p>
          <a:p>
            <a:endParaRPr lang="en-US" sz="2400" dirty="0" smtClean="0">
              <a:latin typeface="Arial" pitchFamily="34" charset="0"/>
              <a:cs typeface="Arial" pitchFamily="34" charset="0"/>
            </a:endParaRPr>
          </a:p>
          <a:p>
            <a:endParaRPr lang="en-US" sz="2400" dirty="0">
              <a:latin typeface="Arial" pitchFamily="34" charset="0"/>
              <a:cs typeface="Arial" pitchFamily="34" charset="0"/>
            </a:endParaRPr>
          </a:p>
        </p:txBody>
      </p:sp>
    </p:spTree>
    <p:extLst>
      <p:ext uri="{BB962C8B-B14F-4D97-AF65-F5344CB8AC3E}">
        <p14:creationId xmlns:p14="http://schemas.microsoft.com/office/powerpoint/2010/main" val="413703547"/>
      </p:ext>
    </p:extLst>
  </p:cSld>
  <p:clrMapOvr>
    <a:masterClrMapping/>
  </p:clrMapOvr>
  <p:transition>
    <p:cover dir="r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smtClean="0">
                <a:latin typeface="Arial" pitchFamily="34" charset="0"/>
                <a:cs typeface="Arial" pitchFamily="34" charset="0"/>
              </a:rPr>
              <a:t>Federal Waters, continued</a:t>
            </a:r>
            <a:endParaRPr lang="en-US" sz="3600" dirty="0"/>
          </a:p>
        </p:txBody>
      </p:sp>
      <p:sp>
        <p:nvSpPr>
          <p:cNvPr id="3" name="Content Placeholder 2"/>
          <p:cNvSpPr>
            <a:spLocks noGrp="1"/>
          </p:cNvSpPr>
          <p:nvPr>
            <p:ph idx="1"/>
          </p:nvPr>
        </p:nvSpPr>
        <p:spPr/>
        <p:txBody>
          <a:bodyPr/>
          <a:lstStyle/>
          <a:p>
            <a:pPr>
              <a:buClr>
                <a:srgbClr val="00B0F0"/>
              </a:buClr>
            </a:pPr>
            <a:r>
              <a:rPr lang="en-US" sz="2000" dirty="0" smtClean="0">
                <a:latin typeface="Arial" pitchFamily="34" charset="0"/>
                <a:cs typeface="Arial" pitchFamily="34" charset="0"/>
              </a:rPr>
              <a:t>NOAA/NMFS and FDA follow general procedures in:</a:t>
            </a:r>
          </a:p>
          <a:p>
            <a:pPr marL="0" indent="0" algn="ctr">
              <a:buNone/>
            </a:pPr>
            <a:endParaRPr lang="en-US" sz="800" dirty="0" smtClean="0">
              <a:latin typeface="Arial" pitchFamily="34" charset="0"/>
              <a:cs typeface="Arial" pitchFamily="34" charset="0"/>
            </a:endParaRPr>
          </a:p>
          <a:p>
            <a:pPr marL="0" indent="0" algn="ctr">
              <a:buNone/>
            </a:pPr>
            <a:r>
              <a:rPr lang="en-US" sz="2000" dirty="0" smtClean="0">
                <a:latin typeface="Arial" pitchFamily="34" charset="0"/>
                <a:cs typeface="Arial" pitchFamily="34" charset="0"/>
              </a:rPr>
              <a:t>“The Protocol for Interpretation and Use of Sensory Testing and Analytical Chemistry Results for Re-Opening Oil-Impacted Areas Closed to Seafood Harvesting Due to the Deepwater Horizon Oil Spill”</a:t>
            </a:r>
          </a:p>
          <a:p>
            <a:pPr marL="0" indent="0" algn="ctr">
              <a:buNone/>
            </a:pPr>
            <a:endParaRPr lang="en-US" sz="800" dirty="0" smtClean="0">
              <a:latin typeface="Arial" pitchFamily="34" charset="0"/>
              <a:cs typeface="Arial" pitchFamily="34" charset="0"/>
            </a:endParaRPr>
          </a:p>
          <a:p>
            <a:pPr>
              <a:buClr>
                <a:srgbClr val="00B0F0"/>
              </a:buClr>
            </a:pPr>
            <a:r>
              <a:rPr lang="en-US" sz="2000" dirty="0" smtClean="0">
                <a:latin typeface="Arial" pitchFamily="34" charset="0"/>
                <a:cs typeface="Arial" pitchFamily="34" charset="0"/>
              </a:rPr>
              <a:t>If fisheries closed, NOAA/NMFS and FDA develop sampling and analysis plan</a:t>
            </a:r>
          </a:p>
          <a:p>
            <a:pPr>
              <a:buClr>
                <a:srgbClr val="00B0F0"/>
              </a:buClr>
            </a:pPr>
            <a:r>
              <a:rPr lang="en-US" sz="2000" dirty="0" smtClean="0">
                <a:latin typeface="Arial" pitchFamily="34" charset="0"/>
                <a:cs typeface="Arial" pitchFamily="34" charset="0"/>
              </a:rPr>
              <a:t>Sensory analysis will likely be conducted by a U.S. DOC Seafood Inspection Program Laboratory</a:t>
            </a:r>
          </a:p>
          <a:p>
            <a:pPr>
              <a:buClr>
                <a:srgbClr val="00B0F0"/>
              </a:buClr>
            </a:pPr>
            <a:r>
              <a:rPr lang="en-US" sz="2000" dirty="0" smtClean="0">
                <a:latin typeface="Arial" pitchFamily="34" charset="0"/>
                <a:cs typeface="Arial" pitchFamily="34" charset="0"/>
              </a:rPr>
              <a:t>FDA does the human health risk assessment</a:t>
            </a:r>
          </a:p>
          <a:p>
            <a:pPr>
              <a:buClr>
                <a:srgbClr val="00B0F0"/>
              </a:buClr>
            </a:pPr>
            <a:r>
              <a:rPr lang="en-US" sz="2000" dirty="0" smtClean="0">
                <a:latin typeface="Arial" pitchFamily="34" charset="0"/>
                <a:cs typeface="Arial" pitchFamily="34" charset="0"/>
              </a:rPr>
              <a:t>NOAA and FDA review the data and determine whether closed areas should be maintained, modified, or  re-opened</a:t>
            </a:r>
            <a:endParaRPr lang="en-US" sz="2000" dirty="0">
              <a:latin typeface="Arial" pitchFamily="34" charset="0"/>
              <a:cs typeface="Arial" pitchFamily="34" charset="0"/>
            </a:endParaRPr>
          </a:p>
        </p:txBody>
      </p:sp>
    </p:spTree>
    <p:extLst>
      <p:ext uri="{BB962C8B-B14F-4D97-AF65-F5344CB8AC3E}">
        <p14:creationId xmlns:p14="http://schemas.microsoft.com/office/powerpoint/2010/main" val="3182119778"/>
      </p:ext>
    </p:extLst>
  </p:cSld>
  <p:clrMapOvr>
    <a:masterClrMapping/>
  </p:clrMapOvr>
  <p:transition>
    <p:cover dir="r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smtClean="0">
                <a:latin typeface="Arial" pitchFamily="34" charset="0"/>
                <a:cs typeface="Arial" pitchFamily="34" charset="0"/>
              </a:rPr>
              <a:t>Also:</a:t>
            </a:r>
            <a:endParaRPr lang="en-US" sz="3600" dirty="0">
              <a:latin typeface="Arial" pitchFamily="34" charset="0"/>
              <a:cs typeface="Arial" pitchFamily="34" charset="0"/>
            </a:endParaRPr>
          </a:p>
        </p:txBody>
      </p:sp>
      <p:sp>
        <p:nvSpPr>
          <p:cNvPr id="3" name="Content Placeholder 2"/>
          <p:cNvSpPr>
            <a:spLocks noGrp="1"/>
          </p:cNvSpPr>
          <p:nvPr>
            <p:ph idx="1"/>
          </p:nvPr>
        </p:nvSpPr>
        <p:spPr>
          <a:xfrm>
            <a:off x="533400" y="1828800"/>
            <a:ext cx="8153400" cy="4267200"/>
          </a:xfrm>
        </p:spPr>
        <p:txBody>
          <a:bodyPr/>
          <a:lstStyle/>
          <a:p>
            <a:pPr>
              <a:buClr>
                <a:srgbClr val="00B0F0"/>
              </a:buClr>
            </a:pPr>
            <a:r>
              <a:rPr lang="en-US" sz="2200" dirty="0" smtClean="0">
                <a:latin typeface="Arial" pitchFamily="34" charset="0"/>
                <a:cs typeface="Arial" pitchFamily="34" charset="0"/>
              </a:rPr>
              <a:t>The U.S Food and Drug Administration (FDA) has jurisdictional authority over the safety of all food entering interstate commerce, and</a:t>
            </a:r>
          </a:p>
          <a:p>
            <a:pPr>
              <a:buClr>
                <a:srgbClr val="00B0F0"/>
              </a:buClr>
            </a:pPr>
            <a:endParaRPr lang="en-US" sz="1000" dirty="0" smtClean="0">
              <a:latin typeface="Arial" pitchFamily="34" charset="0"/>
              <a:cs typeface="Arial" pitchFamily="34" charset="0"/>
            </a:endParaRPr>
          </a:p>
          <a:p>
            <a:pPr>
              <a:buClr>
                <a:srgbClr val="00B0F0"/>
              </a:buClr>
            </a:pPr>
            <a:r>
              <a:rPr lang="en-US" sz="2200" dirty="0" smtClean="0">
                <a:latin typeface="Arial" pitchFamily="34" charset="0"/>
                <a:cs typeface="Arial" pitchFamily="34" charset="0"/>
              </a:rPr>
              <a:t>The California Department of Public Health (CDPH) has jurisdictional authority over certain commercial seafood operations in California, then</a:t>
            </a:r>
          </a:p>
          <a:p>
            <a:pPr>
              <a:buClr>
                <a:srgbClr val="00B0F0"/>
              </a:buClr>
            </a:pPr>
            <a:endParaRPr lang="en-US" sz="1000" dirty="0" smtClean="0">
              <a:latin typeface="Arial" pitchFamily="34" charset="0"/>
              <a:cs typeface="Arial" pitchFamily="34" charset="0"/>
            </a:endParaRPr>
          </a:p>
          <a:p>
            <a:pPr>
              <a:buClr>
                <a:srgbClr val="00B0F0"/>
              </a:buClr>
            </a:pPr>
            <a:r>
              <a:rPr lang="en-US" sz="2200" dirty="0" smtClean="0">
                <a:latin typeface="Arial" pitchFamily="34" charset="0"/>
                <a:cs typeface="Arial" pitchFamily="34" charset="0"/>
              </a:rPr>
              <a:t>In the event of a spill in California state waters where the FDA and/</a:t>
            </a:r>
            <a:r>
              <a:rPr lang="en-US" sz="2200" dirty="0">
                <a:latin typeface="Arial" pitchFamily="34" charset="0"/>
                <a:cs typeface="Arial" pitchFamily="34" charset="0"/>
              </a:rPr>
              <a:t>o</a:t>
            </a:r>
            <a:r>
              <a:rPr lang="en-US" sz="2200" dirty="0" smtClean="0">
                <a:latin typeface="Arial" pitchFamily="34" charset="0"/>
                <a:cs typeface="Arial" pitchFamily="34" charset="0"/>
              </a:rPr>
              <a:t>r CDPH also have jurisdiction over commercial products, all responsible agencies will coordinate to facilitate a unified seafood safety plan and re-opening protocol.</a:t>
            </a:r>
            <a:endParaRPr lang="en-US" sz="2200" dirty="0">
              <a:latin typeface="Arial" pitchFamily="34" charset="0"/>
              <a:cs typeface="Arial" pitchFamily="34" charset="0"/>
            </a:endParaRPr>
          </a:p>
        </p:txBody>
      </p:sp>
    </p:spTree>
    <p:extLst>
      <p:ext uri="{BB962C8B-B14F-4D97-AF65-F5344CB8AC3E}">
        <p14:creationId xmlns:p14="http://schemas.microsoft.com/office/powerpoint/2010/main" val="781272218"/>
      </p:ext>
    </p:extLst>
  </p:cSld>
  <p:clrMapOvr>
    <a:masterClrMapping/>
  </p:clrMapOvr>
  <p:transition>
    <p:cover dir="r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533400" y="533400"/>
            <a:ext cx="8229600" cy="685800"/>
          </a:xfrm>
        </p:spPr>
        <p:txBody>
          <a:bodyPr/>
          <a:lstStyle/>
          <a:p>
            <a:pPr algn="ctr"/>
            <a:r>
              <a:rPr lang="en-US" sz="3200" dirty="0" smtClean="0">
                <a:latin typeface="Arial" charset="0"/>
              </a:rPr>
              <a:t>How Many State Fishery Closures So Far?</a:t>
            </a:r>
            <a:endParaRPr lang="en-US" sz="3200" dirty="0">
              <a:latin typeface="Arial" charset="0"/>
            </a:endParaRPr>
          </a:p>
        </p:txBody>
      </p:sp>
      <p:sp>
        <p:nvSpPr>
          <p:cNvPr id="2" name="TextBox 1"/>
          <p:cNvSpPr txBox="1"/>
          <p:nvPr/>
        </p:nvSpPr>
        <p:spPr>
          <a:xfrm>
            <a:off x="533400" y="1828800"/>
            <a:ext cx="8305800" cy="4524315"/>
          </a:xfrm>
          <a:prstGeom prst="rect">
            <a:avLst/>
          </a:prstGeom>
          <a:noFill/>
        </p:spPr>
        <p:txBody>
          <a:bodyPr wrap="square" rtlCol="0">
            <a:spAutoFit/>
          </a:bodyPr>
          <a:lstStyle/>
          <a:p>
            <a:r>
              <a:rPr lang="en-US" dirty="0" smtClean="0"/>
              <a:t>				</a:t>
            </a:r>
            <a:r>
              <a:rPr lang="en-US" u="sng" dirty="0" smtClean="0"/>
              <a:t>2009	2010	2011	20122013</a:t>
            </a:r>
          </a:p>
          <a:p>
            <a:endParaRPr lang="en-US" dirty="0"/>
          </a:p>
          <a:p>
            <a:r>
              <a:rPr lang="en-US" dirty="0" smtClean="0"/>
              <a:t>Notice w/phone &amp; email 			</a:t>
            </a:r>
          </a:p>
          <a:p>
            <a:r>
              <a:rPr lang="en-US" dirty="0" smtClean="0"/>
              <a:t>tracking only and/or OEHHA 		  12	  16           13</a:t>
            </a:r>
          </a:p>
          <a:p>
            <a:r>
              <a:rPr lang="en-US" dirty="0"/>
              <a:t>n</a:t>
            </a:r>
            <a:r>
              <a:rPr lang="en-US" dirty="0" smtClean="0"/>
              <a:t>o closure recommendation</a:t>
            </a:r>
          </a:p>
          <a:p>
            <a:endParaRPr lang="en-US" dirty="0"/>
          </a:p>
          <a:p>
            <a:r>
              <a:rPr lang="en-US" dirty="0" smtClean="0"/>
              <a:t>Closure with shoreline posting		   2             1</a:t>
            </a:r>
            <a:r>
              <a:rPr lang="en-US" baseline="30000" dirty="0" smtClean="0"/>
              <a:t>3</a:t>
            </a:r>
            <a:r>
              <a:rPr lang="en-US" dirty="0" smtClean="0"/>
              <a:t>		</a:t>
            </a:r>
          </a:p>
          <a:p>
            <a:endParaRPr lang="en-US" dirty="0"/>
          </a:p>
          <a:p>
            <a:r>
              <a:rPr lang="en-US" dirty="0" smtClean="0"/>
              <a:t>Closure with shoreline posting 	  1</a:t>
            </a:r>
            <a:r>
              <a:rPr lang="en-US" baseline="30000" dirty="0" smtClean="0"/>
              <a:t>1 </a:t>
            </a:r>
            <a:r>
              <a:rPr lang="en-US" dirty="0" smtClean="0"/>
              <a:t>           1</a:t>
            </a:r>
            <a:r>
              <a:rPr lang="en-US" baseline="30000" dirty="0" smtClean="0"/>
              <a:t>2</a:t>
            </a:r>
          </a:p>
          <a:p>
            <a:r>
              <a:rPr lang="en-US" dirty="0" smtClean="0"/>
              <a:t>and WFO alert</a:t>
            </a:r>
          </a:p>
          <a:p>
            <a:endParaRPr lang="en-US" dirty="0"/>
          </a:p>
          <a:p>
            <a:r>
              <a:rPr lang="en-US" dirty="0" smtClean="0"/>
              <a:t>Closure with tissue sampling	  1</a:t>
            </a:r>
            <a:r>
              <a:rPr lang="en-US" baseline="30000" dirty="0" smtClean="0"/>
              <a:t>1</a:t>
            </a:r>
          </a:p>
          <a:p>
            <a:endParaRPr lang="en-US" baseline="30000" dirty="0" smtClean="0"/>
          </a:p>
          <a:p>
            <a:r>
              <a:rPr lang="en-US" sz="1600" baseline="30000" dirty="0"/>
              <a:t>1 </a:t>
            </a:r>
            <a:r>
              <a:rPr lang="en-US" sz="1600" dirty="0"/>
              <a:t>Dubai Star</a:t>
            </a:r>
          </a:p>
          <a:p>
            <a:r>
              <a:rPr lang="en-US" sz="1600" baseline="30000" dirty="0"/>
              <a:t>2 </a:t>
            </a:r>
            <a:r>
              <a:rPr lang="en-US" sz="1600" dirty="0"/>
              <a:t>Da Tang</a:t>
            </a:r>
          </a:p>
          <a:p>
            <a:r>
              <a:rPr lang="en-US" sz="1600" baseline="30000" dirty="0"/>
              <a:t>3 </a:t>
            </a:r>
            <a:r>
              <a:rPr lang="en-US" sz="1600" dirty="0"/>
              <a:t>24-hr closure w/no </a:t>
            </a:r>
            <a:r>
              <a:rPr lang="en-US" sz="1600" dirty="0" smtClean="0"/>
              <a:t>posting</a:t>
            </a:r>
            <a:endParaRPr lang="en-US" sz="1600" baseline="30000" dirty="0"/>
          </a:p>
          <a:p>
            <a:endParaRPr lang="en-US" baseline="30000" dirty="0"/>
          </a:p>
        </p:txBody>
      </p:sp>
    </p:spTree>
  </p:cSld>
  <p:clrMapOvr>
    <a:masterClrMapping/>
  </p:clrMapOvr>
  <p:transition>
    <p:cover dir="r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533400" y="381000"/>
            <a:ext cx="8229600" cy="685800"/>
          </a:xfrm>
        </p:spPr>
        <p:txBody>
          <a:bodyPr/>
          <a:lstStyle/>
          <a:p>
            <a:pPr algn="ctr"/>
            <a:r>
              <a:rPr lang="en-US" sz="3200" dirty="0" smtClean="0">
                <a:latin typeface="Arial" charset="0"/>
              </a:rPr>
              <a:t>How Many State Fishery Closures So Far?</a:t>
            </a:r>
            <a:endParaRPr lang="en-US" sz="3200" dirty="0">
              <a:latin typeface="Arial" charset="0"/>
            </a:endParaRPr>
          </a:p>
        </p:txBody>
      </p:sp>
      <p:graphicFrame>
        <p:nvGraphicFramePr>
          <p:cNvPr id="3" name="Table 2"/>
          <p:cNvGraphicFramePr>
            <a:graphicFrameLocks noGrp="1"/>
          </p:cNvGraphicFramePr>
          <p:nvPr>
            <p:extLst>
              <p:ext uri="{D42A27DB-BD31-4B8C-83A1-F6EECF244321}">
                <p14:modId xmlns:p14="http://schemas.microsoft.com/office/powerpoint/2010/main" val="2555217419"/>
              </p:ext>
            </p:extLst>
          </p:nvPr>
        </p:nvGraphicFramePr>
        <p:xfrm>
          <a:off x="457201" y="1828800"/>
          <a:ext cx="8305800" cy="3124200"/>
        </p:xfrm>
        <a:graphic>
          <a:graphicData uri="http://schemas.openxmlformats.org/drawingml/2006/table">
            <a:tbl>
              <a:tblPr firstRow="1" bandRow="1">
                <a:tableStyleId>{21E4AEA4-8DFA-4A89-87EB-49C32662AFE0}</a:tableStyleId>
              </a:tblPr>
              <a:tblGrid>
                <a:gridCol w="4648199"/>
                <a:gridCol w="609600"/>
                <a:gridCol w="609600"/>
                <a:gridCol w="609600"/>
                <a:gridCol w="609600"/>
                <a:gridCol w="609600"/>
                <a:gridCol w="609601"/>
              </a:tblGrid>
              <a:tr h="484218">
                <a:tc>
                  <a:txBody>
                    <a:bodyPr/>
                    <a:lstStyle/>
                    <a:p>
                      <a:endParaRPr lang="en-US" dirty="0"/>
                    </a:p>
                  </a:txBody>
                  <a:tcPr/>
                </a:tc>
                <a:tc>
                  <a:txBody>
                    <a:bodyPr/>
                    <a:lstStyle/>
                    <a:p>
                      <a:r>
                        <a:rPr lang="en-US" sz="1400" dirty="0" smtClean="0"/>
                        <a:t>2009</a:t>
                      </a:r>
                      <a:endParaRPr lang="en-US" sz="1400" dirty="0">
                        <a:latin typeface="Arial" panose="020B0604020202020204" pitchFamily="34" charset="0"/>
                        <a:cs typeface="Arial" panose="020B0604020202020204" pitchFamily="34" charset="0"/>
                      </a:endParaRPr>
                    </a:p>
                  </a:txBody>
                  <a:tcPr/>
                </a:tc>
                <a:tc>
                  <a:txBody>
                    <a:bodyPr/>
                    <a:lstStyle/>
                    <a:p>
                      <a:r>
                        <a:rPr lang="en-US" sz="1400" dirty="0" smtClean="0"/>
                        <a:t>2010</a:t>
                      </a:r>
                      <a:endParaRPr lang="en-US" sz="1400" dirty="0">
                        <a:latin typeface="Arial" panose="020B0604020202020204" pitchFamily="34" charset="0"/>
                        <a:cs typeface="Arial" panose="020B0604020202020204" pitchFamily="34" charset="0"/>
                      </a:endParaRPr>
                    </a:p>
                  </a:txBody>
                  <a:tcPr/>
                </a:tc>
                <a:tc>
                  <a:txBody>
                    <a:bodyPr/>
                    <a:lstStyle/>
                    <a:p>
                      <a:r>
                        <a:rPr lang="en-US" sz="1400" dirty="0" smtClean="0"/>
                        <a:t>2011</a:t>
                      </a:r>
                      <a:endParaRPr lang="en-US" sz="1400" dirty="0">
                        <a:latin typeface="Arial" panose="020B0604020202020204" pitchFamily="34" charset="0"/>
                        <a:cs typeface="Arial" panose="020B0604020202020204" pitchFamily="34" charset="0"/>
                      </a:endParaRPr>
                    </a:p>
                  </a:txBody>
                  <a:tcPr/>
                </a:tc>
                <a:tc>
                  <a:txBody>
                    <a:bodyPr/>
                    <a:lstStyle/>
                    <a:p>
                      <a:r>
                        <a:rPr lang="en-US" sz="1400" dirty="0" smtClean="0"/>
                        <a:t>2012</a:t>
                      </a:r>
                      <a:endParaRPr lang="en-US" sz="1400" dirty="0">
                        <a:latin typeface="Arial" panose="020B0604020202020204" pitchFamily="34" charset="0"/>
                        <a:cs typeface="Arial" panose="020B0604020202020204" pitchFamily="34" charset="0"/>
                      </a:endParaRPr>
                    </a:p>
                  </a:txBody>
                  <a:tcPr/>
                </a:tc>
                <a:tc>
                  <a:txBody>
                    <a:bodyPr/>
                    <a:lstStyle/>
                    <a:p>
                      <a:r>
                        <a:rPr lang="en-US" sz="1400" dirty="0" smtClean="0"/>
                        <a:t>2013</a:t>
                      </a:r>
                      <a:endParaRPr lang="en-US" sz="1400" dirty="0">
                        <a:latin typeface="Arial" panose="020B0604020202020204" pitchFamily="34" charset="0"/>
                        <a:cs typeface="Arial" panose="020B0604020202020204" pitchFamily="34" charset="0"/>
                      </a:endParaRPr>
                    </a:p>
                  </a:txBody>
                  <a:tcPr/>
                </a:tc>
                <a:tc>
                  <a:txBody>
                    <a:bodyPr/>
                    <a:lstStyle/>
                    <a:p>
                      <a:r>
                        <a:rPr lang="en-US" sz="1400" dirty="0" smtClean="0"/>
                        <a:t>2014</a:t>
                      </a:r>
                      <a:endParaRPr lang="en-US" sz="1400" dirty="0">
                        <a:latin typeface="Arial" panose="020B0604020202020204" pitchFamily="34" charset="0"/>
                        <a:cs typeface="Arial" panose="020B0604020202020204" pitchFamily="34" charset="0"/>
                      </a:endParaRPr>
                    </a:p>
                  </a:txBody>
                  <a:tcPr/>
                </a:tc>
              </a:tr>
              <a:tr h="83577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Notice w/phone &amp; email tracking only and/or OEHHA no closure recommendation</a:t>
                      </a:r>
                    </a:p>
                  </a:txBody>
                  <a:tcPr/>
                </a:tc>
                <a:tc>
                  <a:txBody>
                    <a:bodyPr/>
                    <a:lstStyle/>
                    <a:p>
                      <a:endParaRPr lang="en-US" dirty="0"/>
                    </a:p>
                  </a:txBody>
                  <a:tcPr/>
                </a:tc>
                <a:tc>
                  <a:txBody>
                    <a:bodyPr/>
                    <a:lstStyle/>
                    <a:p>
                      <a:r>
                        <a:rPr lang="en-US" dirty="0" smtClean="0"/>
                        <a:t>12</a:t>
                      </a:r>
                      <a:endParaRPr lang="en-US" dirty="0"/>
                    </a:p>
                  </a:txBody>
                  <a:tcPr/>
                </a:tc>
                <a:tc>
                  <a:txBody>
                    <a:bodyPr/>
                    <a:lstStyle/>
                    <a:p>
                      <a:r>
                        <a:rPr lang="en-US" dirty="0" smtClean="0"/>
                        <a:t>16</a:t>
                      </a:r>
                      <a:endParaRPr lang="en-US" dirty="0"/>
                    </a:p>
                  </a:txBody>
                  <a:tcPr/>
                </a:tc>
                <a:tc>
                  <a:txBody>
                    <a:bodyPr/>
                    <a:lstStyle/>
                    <a:p>
                      <a:r>
                        <a:rPr lang="en-US" dirty="0" smtClean="0"/>
                        <a:t>13</a:t>
                      </a:r>
                      <a:endParaRPr lang="en-US" dirty="0"/>
                    </a:p>
                  </a:txBody>
                  <a:tcPr/>
                </a:tc>
                <a:tc>
                  <a:txBody>
                    <a:bodyPr/>
                    <a:lstStyle/>
                    <a:p>
                      <a:r>
                        <a:rPr lang="en-US" dirty="0" smtClean="0"/>
                        <a:t>17</a:t>
                      </a:r>
                      <a:endParaRPr lang="en-US" dirty="0"/>
                    </a:p>
                  </a:txBody>
                  <a:tcPr/>
                </a:tc>
                <a:tc>
                  <a:txBody>
                    <a:bodyPr/>
                    <a:lstStyle/>
                    <a:p>
                      <a:r>
                        <a:rPr lang="en-US" dirty="0" smtClean="0"/>
                        <a:t>6</a:t>
                      </a:r>
                      <a:endParaRPr lang="en-US" dirty="0"/>
                    </a:p>
                  </a:txBody>
                  <a:tcPr/>
                </a:tc>
              </a:tr>
              <a:tr h="484218">
                <a:tc>
                  <a:txBody>
                    <a:bodyPr/>
                    <a:lstStyle/>
                    <a:p>
                      <a:r>
                        <a:rPr lang="en-US" dirty="0" smtClean="0"/>
                        <a:t>Closure with shoreline posting</a:t>
                      </a:r>
                      <a:endParaRPr lang="en-US" dirty="0"/>
                    </a:p>
                  </a:txBody>
                  <a:tcPr/>
                </a:tc>
                <a:tc>
                  <a:txBody>
                    <a:bodyPr/>
                    <a:lstStyle/>
                    <a:p>
                      <a:endParaRPr lang="en-US"/>
                    </a:p>
                  </a:txBody>
                  <a:tcPr/>
                </a:tc>
                <a:tc>
                  <a:txBody>
                    <a:bodyPr/>
                    <a:lstStyle/>
                    <a:p>
                      <a:r>
                        <a:rPr lang="en-US" dirty="0" smtClean="0"/>
                        <a:t>2</a:t>
                      </a:r>
                      <a:endParaRPr lang="en-US" dirty="0"/>
                    </a:p>
                  </a:txBody>
                  <a:tcPr/>
                </a:tc>
                <a:tc>
                  <a:txBody>
                    <a:bodyPr/>
                    <a:lstStyle/>
                    <a:p>
                      <a:r>
                        <a:rPr lang="en-US" dirty="0" smtClean="0"/>
                        <a:t>1</a:t>
                      </a:r>
                      <a:r>
                        <a:rPr lang="en-US" baseline="30000" dirty="0" smtClean="0"/>
                        <a:t>4</a:t>
                      </a:r>
                      <a:endParaRPr lang="en-US" baseline="30000"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r h="83577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Closure with shoreline posting and WFO alert</a:t>
                      </a:r>
                    </a:p>
                  </a:txBody>
                  <a:tcPr/>
                </a:tc>
                <a:tc>
                  <a:txBody>
                    <a:bodyPr/>
                    <a:lstStyle/>
                    <a:p>
                      <a:r>
                        <a:rPr lang="en-US" dirty="0" smtClean="0"/>
                        <a:t>1</a:t>
                      </a:r>
                      <a:r>
                        <a:rPr lang="en-US" baseline="30000" dirty="0" smtClean="0"/>
                        <a:t>1</a:t>
                      </a:r>
                      <a:endParaRPr lang="en-US" baseline="30000" dirty="0"/>
                    </a:p>
                  </a:txBody>
                  <a:tcPr/>
                </a:tc>
                <a:tc>
                  <a:txBody>
                    <a:bodyPr/>
                    <a:lstStyle/>
                    <a:p>
                      <a:r>
                        <a:rPr lang="en-US" dirty="0" smtClean="0"/>
                        <a:t>1</a:t>
                      </a:r>
                      <a:r>
                        <a:rPr lang="en-US" baseline="30000" dirty="0" smtClean="0"/>
                        <a:t>2</a:t>
                      </a:r>
                      <a:endParaRPr lang="en-US" baseline="30000" dirty="0"/>
                    </a:p>
                  </a:txBody>
                  <a:tcPr/>
                </a:tc>
                <a:tc>
                  <a:txBody>
                    <a:bodyPr/>
                    <a:lstStyle/>
                    <a:p>
                      <a:endParaRPr lang="en-US"/>
                    </a:p>
                  </a:txBody>
                  <a:tcPr/>
                </a:tc>
                <a:tc>
                  <a:txBody>
                    <a:bodyPr/>
                    <a:lstStyle/>
                    <a:p>
                      <a:endParaRPr lang="en-US" dirty="0"/>
                    </a:p>
                  </a:txBody>
                  <a:tcPr/>
                </a:tc>
                <a:tc>
                  <a:txBody>
                    <a:bodyPr/>
                    <a:lstStyle/>
                    <a:p>
                      <a:r>
                        <a:rPr lang="en-US" dirty="0" smtClean="0"/>
                        <a:t>1</a:t>
                      </a:r>
                      <a:r>
                        <a:rPr lang="en-US" baseline="30000" dirty="0" smtClean="0"/>
                        <a:t>3</a:t>
                      </a:r>
                      <a:endParaRPr lang="en-US" baseline="30000" dirty="0"/>
                    </a:p>
                  </a:txBody>
                  <a:tcPr/>
                </a:tc>
                <a:tc>
                  <a:txBody>
                    <a:bodyPr/>
                    <a:lstStyle/>
                    <a:p>
                      <a:endParaRPr lang="en-US" dirty="0"/>
                    </a:p>
                  </a:txBody>
                  <a:tcPr/>
                </a:tc>
              </a:tr>
              <a:tr h="484218">
                <a:tc>
                  <a:txBody>
                    <a:bodyPr/>
                    <a:lstStyle/>
                    <a:p>
                      <a:r>
                        <a:rPr lang="en-US" dirty="0" smtClean="0"/>
                        <a:t>Closure with tissue sampling</a:t>
                      </a:r>
                      <a:endParaRPr lang="en-US" dirty="0"/>
                    </a:p>
                  </a:txBody>
                  <a:tcPr/>
                </a:tc>
                <a:tc>
                  <a:txBody>
                    <a:bodyPr/>
                    <a:lstStyle/>
                    <a:p>
                      <a:r>
                        <a:rPr lang="en-US" dirty="0" smtClean="0"/>
                        <a:t>1</a:t>
                      </a:r>
                      <a:r>
                        <a:rPr lang="en-US" baseline="30000" dirty="0" smtClean="0"/>
                        <a:t>1</a:t>
                      </a:r>
                      <a:endParaRPr lang="en-US" baseline="30000"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1</a:t>
                      </a:r>
                      <a:r>
                        <a:rPr lang="en-US" baseline="30000" dirty="0" smtClean="0"/>
                        <a:t>3</a:t>
                      </a:r>
                    </a:p>
                  </a:txBody>
                  <a:tcPr/>
                </a:tc>
                <a:tc>
                  <a:txBody>
                    <a:bodyPr/>
                    <a:lstStyle/>
                    <a:p>
                      <a:endParaRPr lang="en-US" dirty="0"/>
                    </a:p>
                  </a:txBody>
                  <a:tcPr/>
                </a:tc>
              </a:tr>
            </a:tbl>
          </a:graphicData>
        </a:graphic>
      </p:graphicFrame>
      <p:sp>
        <p:nvSpPr>
          <p:cNvPr id="4" name="Rectangle 3"/>
          <p:cNvSpPr/>
          <p:nvPr/>
        </p:nvSpPr>
        <p:spPr>
          <a:xfrm>
            <a:off x="457200" y="4953000"/>
            <a:ext cx="4572000" cy="1405513"/>
          </a:xfrm>
          <a:prstGeom prst="rect">
            <a:avLst/>
          </a:prstGeom>
        </p:spPr>
        <p:txBody>
          <a:bodyPr>
            <a:spAutoFit/>
          </a:bodyPr>
          <a:lstStyle/>
          <a:p>
            <a:r>
              <a:rPr lang="en-US" sz="1600" baseline="30000" dirty="0"/>
              <a:t>1 </a:t>
            </a:r>
            <a:r>
              <a:rPr lang="en-US" sz="1600" dirty="0"/>
              <a:t>Dubai Star</a:t>
            </a:r>
          </a:p>
          <a:p>
            <a:r>
              <a:rPr lang="en-US" sz="1600" baseline="30000" dirty="0"/>
              <a:t>2 </a:t>
            </a:r>
            <a:r>
              <a:rPr lang="en-US" sz="1600" dirty="0"/>
              <a:t>Da Tang</a:t>
            </a:r>
          </a:p>
          <a:p>
            <a:r>
              <a:rPr lang="en-US" sz="1600" baseline="30000" dirty="0"/>
              <a:t>3 </a:t>
            </a:r>
            <a:r>
              <a:rPr lang="en-US" sz="1600" dirty="0" smtClean="0"/>
              <a:t>Ventura Harbor Spill</a:t>
            </a:r>
          </a:p>
          <a:p>
            <a:r>
              <a:rPr lang="en-US" sz="1600" baseline="30000" dirty="0" smtClean="0"/>
              <a:t>4</a:t>
            </a:r>
            <a:r>
              <a:rPr lang="en-US" sz="1600" dirty="0"/>
              <a:t>24-hr closure w/no posting</a:t>
            </a:r>
          </a:p>
          <a:p>
            <a:endParaRPr lang="en-US" sz="1600" baseline="30000" dirty="0"/>
          </a:p>
          <a:p>
            <a:endParaRPr lang="en-US" sz="1600" baseline="30000" dirty="0"/>
          </a:p>
        </p:txBody>
      </p:sp>
    </p:spTree>
    <p:extLst>
      <p:ext uri="{BB962C8B-B14F-4D97-AF65-F5344CB8AC3E}">
        <p14:creationId xmlns:p14="http://schemas.microsoft.com/office/powerpoint/2010/main" val="3349619536"/>
      </p:ext>
    </p:extLst>
  </p:cSld>
  <p:clrMapOvr>
    <a:masterClrMapping/>
  </p:clrMapOvr>
  <p:transition>
    <p:cover dir="rd"/>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6" name="WordArt 2"/>
          <p:cNvSpPr>
            <a:spLocks noChangeArrowheads="1" noChangeShapeType="1" noTextEdit="1"/>
          </p:cNvSpPr>
          <p:nvPr/>
        </p:nvSpPr>
        <p:spPr bwMode="auto">
          <a:xfrm>
            <a:off x="1219200" y="685800"/>
            <a:ext cx="3725863" cy="860425"/>
          </a:xfrm>
          <a:prstGeom prst="rect">
            <a:avLst/>
          </a:prstGeom>
        </p:spPr>
        <p:txBody>
          <a:bodyPr wrap="none" fromWordArt="1">
            <a:prstTxWarp prst="textPlain">
              <a:avLst>
                <a:gd name="adj" fmla="val 50000"/>
              </a:avLst>
            </a:prstTxWarp>
          </a:bodyPr>
          <a:lstStyle/>
          <a:p>
            <a:pPr algn="ctr"/>
            <a:r>
              <a:rPr lang="en-US" sz="4800" kern="1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Arial Black"/>
              </a:rPr>
              <a:t>Questions?</a:t>
            </a:r>
          </a:p>
        </p:txBody>
      </p:sp>
      <p:pic>
        <p:nvPicPr>
          <p:cNvPr id="287747" name="Picture 3" descr="j0078711[1]"/>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a:xfrm>
            <a:off x="6629400" y="1828800"/>
            <a:ext cx="1622425" cy="39338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 name="Rectangle 3"/>
          <p:cNvSpPr txBox="1">
            <a:spLocks noChangeArrowheads="1"/>
          </p:cNvSpPr>
          <p:nvPr/>
        </p:nvSpPr>
        <p:spPr bwMode="auto">
          <a:xfrm>
            <a:off x="415131" y="2514600"/>
            <a:ext cx="5334000" cy="259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accent2"/>
              </a:buClr>
              <a:buSzPct val="75000"/>
              <a:buFont typeface="Wingdings" pitchFamily="2" charset="2"/>
              <a:buChar char="n"/>
              <a:defRPr sz="2800">
                <a:solidFill>
                  <a:schemeClr val="tx1"/>
                </a:solidFill>
                <a:latin typeface="+mn-lt"/>
                <a:ea typeface="+mn-ea"/>
                <a:cs typeface="+mn-cs"/>
              </a:defRPr>
            </a:lvl1pPr>
            <a:lvl2pPr marL="742950" indent="-285750" algn="l" rtl="0" fontAlgn="base">
              <a:spcBef>
                <a:spcPct val="20000"/>
              </a:spcBef>
              <a:spcAft>
                <a:spcPct val="0"/>
              </a:spcAft>
              <a:buClr>
                <a:schemeClr val="accent1"/>
              </a:buClr>
              <a:buSzPct val="65000"/>
              <a:buFont typeface="Wingdings" pitchFamily="2" charset="2"/>
              <a:buChar char="n"/>
              <a:defRPr sz="2400">
                <a:solidFill>
                  <a:schemeClr val="tx1"/>
                </a:solidFill>
                <a:latin typeface="+mn-lt"/>
              </a:defRPr>
            </a:lvl2pPr>
            <a:lvl3pPr marL="1143000" indent="-228600" algn="l" rtl="0" fontAlgn="base">
              <a:spcBef>
                <a:spcPct val="20000"/>
              </a:spcBef>
              <a:spcAft>
                <a:spcPct val="0"/>
              </a:spcAft>
              <a:buClr>
                <a:schemeClr val="hlink"/>
              </a:buClr>
              <a:buSzPct val="55000"/>
              <a:buFont typeface="Wingdings" pitchFamily="2" charset="2"/>
              <a:buChar char="n"/>
              <a:defRPr sz="2000">
                <a:solidFill>
                  <a:schemeClr val="tx1"/>
                </a:solidFill>
                <a:latin typeface="+mn-lt"/>
              </a:defRPr>
            </a:lvl3pPr>
            <a:lvl4pPr marL="1600200" indent="-228600" algn="l" rtl="0" fontAlgn="base">
              <a:spcBef>
                <a:spcPct val="20000"/>
              </a:spcBef>
              <a:spcAft>
                <a:spcPct val="0"/>
              </a:spcAft>
              <a:buClr>
                <a:schemeClr val="accent2"/>
              </a:buClr>
              <a:buFont typeface="Wingdings" pitchFamily="2" charset="2"/>
              <a:buChar char="§"/>
              <a:defRPr sz="1800">
                <a:solidFill>
                  <a:schemeClr val="tx1"/>
                </a:solidFill>
                <a:latin typeface="+mn-lt"/>
              </a:defRPr>
            </a:lvl4pPr>
            <a:lvl5pPr marL="2057400" indent="-228600" algn="l" rtl="0" fontAlgn="base">
              <a:spcBef>
                <a:spcPct val="20000"/>
              </a:spcBef>
              <a:spcAft>
                <a:spcPct val="0"/>
              </a:spcAft>
              <a:buClr>
                <a:schemeClr val="tx1"/>
              </a:buClr>
              <a:buSzPct val="85000"/>
              <a:buFont typeface="Wingdings" pitchFamily="2" charset="2"/>
              <a:buChar char="§"/>
              <a:defRPr sz="1800">
                <a:solidFill>
                  <a:schemeClr val="tx1"/>
                </a:solidFill>
                <a:latin typeface="+mn-lt"/>
              </a:defRPr>
            </a:lvl5pPr>
            <a:lvl6pPr marL="2514600" indent="-228600" algn="l" rtl="0" fontAlgn="base">
              <a:spcBef>
                <a:spcPct val="20000"/>
              </a:spcBef>
              <a:spcAft>
                <a:spcPct val="0"/>
              </a:spcAft>
              <a:buClr>
                <a:schemeClr val="tx1"/>
              </a:buClr>
              <a:buSzPct val="85000"/>
              <a:buFont typeface="Wingdings" pitchFamily="2" charset="2"/>
              <a:buChar char="§"/>
              <a:defRPr sz="1800">
                <a:solidFill>
                  <a:schemeClr val="tx1"/>
                </a:solidFill>
                <a:latin typeface="+mn-lt"/>
              </a:defRPr>
            </a:lvl6pPr>
            <a:lvl7pPr marL="2971800" indent="-228600" algn="l" rtl="0" fontAlgn="base">
              <a:spcBef>
                <a:spcPct val="20000"/>
              </a:spcBef>
              <a:spcAft>
                <a:spcPct val="0"/>
              </a:spcAft>
              <a:buClr>
                <a:schemeClr val="tx1"/>
              </a:buClr>
              <a:buSzPct val="85000"/>
              <a:buFont typeface="Wingdings" pitchFamily="2" charset="2"/>
              <a:buChar char="§"/>
              <a:defRPr sz="1800">
                <a:solidFill>
                  <a:schemeClr val="tx1"/>
                </a:solidFill>
                <a:latin typeface="+mn-lt"/>
              </a:defRPr>
            </a:lvl7pPr>
            <a:lvl8pPr marL="3429000" indent="-228600" algn="l" rtl="0" fontAlgn="base">
              <a:spcBef>
                <a:spcPct val="20000"/>
              </a:spcBef>
              <a:spcAft>
                <a:spcPct val="0"/>
              </a:spcAft>
              <a:buClr>
                <a:schemeClr val="tx1"/>
              </a:buClr>
              <a:buSzPct val="85000"/>
              <a:buFont typeface="Wingdings" pitchFamily="2" charset="2"/>
              <a:buChar char="§"/>
              <a:defRPr sz="1800">
                <a:solidFill>
                  <a:schemeClr val="tx1"/>
                </a:solidFill>
                <a:latin typeface="+mn-lt"/>
              </a:defRPr>
            </a:lvl8pPr>
            <a:lvl9pPr marL="3886200" indent="-228600" algn="l" rtl="0" fontAlgn="base">
              <a:spcBef>
                <a:spcPct val="20000"/>
              </a:spcBef>
              <a:spcAft>
                <a:spcPct val="0"/>
              </a:spcAft>
              <a:buClr>
                <a:schemeClr val="tx1"/>
              </a:buClr>
              <a:buSzPct val="85000"/>
              <a:buFont typeface="Wingdings" pitchFamily="2" charset="2"/>
              <a:buChar char="§"/>
              <a:defRPr sz="1800">
                <a:solidFill>
                  <a:schemeClr val="tx1"/>
                </a:solidFill>
                <a:latin typeface="+mn-lt"/>
              </a:defRPr>
            </a:lvl9pPr>
          </a:lstStyle>
          <a:p>
            <a:pPr marL="0" indent="0" algn="ctr">
              <a:buNone/>
            </a:pPr>
            <a:r>
              <a:rPr lang="en-US" b="1" dirty="0" smtClean="0">
                <a:solidFill>
                  <a:schemeClr val="hlink"/>
                </a:solidFill>
                <a:latin typeface="Arial" charset="0"/>
              </a:rPr>
              <a:t>Ms. Lori </a:t>
            </a:r>
            <a:r>
              <a:rPr lang="en-US" b="1" dirty="0" err="1" smtClean="0">
                <a:solidFill>
                  <a:schemeClr val="hlink"/>
                </a:solidFill>
                <a:latin typeface="Arial" charset="0"/>
              </a:rPr>
              <a:t>Chumney</a:t>
            </a:r>
            <a:endParaRPr lang="en-US" b="1" dirty="0" smtClean="0">
              <a:solidFill>
                <a:schemeClr val="hlink"/>
              </a:solidFill>
              <a:latin typeface="Arial" charset="0"/>
            </a:endParaRPr>
          </a:p>
          <a:p>
            <a:pPr marL="0" indent="0" algn="ctr">
              <a:buNone/>
            </a:pPr>
            <a:endParaRPr lang="en-US" sz="2400" dirty="0" smtClean="0">
              <a:solidFill>
                <a:schemeClr val="hlink"/>
              </a:solidFill>
              <a:latin typeface="Arial" charset="0"/>
            </a:endParaRPr>
          </a:p>
          <a:p>
            <a:pPr marL="0" indent="0" algn="ctr">
              <a:buNone/>
            </a:pPr>
            <a:r>
              <a:rPr lang="en-US" sz="2400" dirty="0">
                <a:solidFill>
                  <a:schemeClr val="hlink"/>
                </a:solidFill>
                <a:latin typeface="Arial" charset="0"/>
                <a:hlinkClick r:id="rId3"/>
              </a:rPr>
              <a:t>l</a:t>
            </a:r>
            <a:r>
              <a:rPr lang="en-US" sz="2400" dirty="0" smtClean="0">
                <a:solidFill>
                  <a:schemeClr val="hlink"/>
                </a:solidFill>
                <a:latin typeface="Arial" charset="0"/>
                <a:hlinkClick r:id="rId3"/>
              </a:rPr>
              <a:t>ori.chumney@wildlife.ca.gov</a:t>
            </a:r>
            <a:endParaRPr lang="en-US" sz="2400" dirty="0" smtClean="0">
              <a:solidFill>
                <a:schemeClr val="hlink"/>
              </a:solidFill>
              <a:latin typeface="Arial" charset="0"/>
            </a:endParaRPr>
          </a:p>
          <a:p>
            <a:pPr marL="0" indent="0" algn="ctr">
              <a:buNone/>
            </a:pPr>
            <a:r>
              <a:rPr lang="en-US" sz="2400" dirty="0" smtClean="0">
                <a:solidFill>
                  <a:schemeClr val="hlink"/>
                </a:solidFill>
                <a:latin typeface="Arial" charset="0"/>
              </a:rPr>
              <a:t>(916) 327-3195 (office)</a:t>
            </a:r>
          </a:p>
          <a:p>
            <a:pPr marL="0" indent="0" algn="ctr">
              <a:buNone/>
            </a:pPr>
            <a:r>
              <a:rPr lang="en-US" sz="2400" dirty="0" smtClean="0">
                <a:solidFill>
                  <a:schemeClr val="hlink"/>
                </a:solidFill>
                <a:latin typeface="Arial" charset="0"/>
              </a:rPr>
              <a:t>(916) 356-8175 (cell)</a:t>
            </a:r>
          </a:p>
          <a:p>
            <a:pPr algn="ctr"/>
            <a:endParaRPr lang="en-US" dirty="0" smtClean="0">
              <a:latin typeface="Arial" charset="0"/>
            </a:endParaRPr>
          </a:p>
          <a:p>
            <a:pPr algn="ctr"/>
            <a:endParaRPr lang="en-US" dirty="0">
              <a:latin typeface="Arial" charset="0"/>
            </a:endParaRPr>
          </a:p>
        </p:txBody>
      </p:sp>
    </p:spTree>
  </p:cSld>
  <p:clrMapOvr>
    <a:masterClrMapping/>
  </p:clrMapOvr>
  <p:transition>
    <p:cover dir="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mph" presetSubtype="0" fill="hold" grpId="0" nodeType="clickEffect">
                                  <p:stCondLst>
                                    <p:cond delay="0"/>
                                  </p:stCondLst>
                                  <p:childTnLst>
                                    <p:animRot by="21600000">
                                      <p:cBhvr>
                                        <p:cTn id="6" dur="2000" fill="hold"/>
                                        <p:tgtEl>
                                          <p:spTgt spid="287746"/>
                                        </p:tgtEl>
                                        <p:attrNameLst>
                                          <p:attrName>r</p:attrName>
                                        </p:attrNameLst>
                                      </p:cBhvr>
                                    </p:animRot>
                                  </p:childTnLst>
                                </p:cTn>
                              </p:par>
                            </p:childTnLst>
                          </p:cTn>
                        </p:par>
                      </p:childTnLst>
                    </p:cTn>
                  </p:par>
                  <p:par>
                    <p:cTn id="7" fill="hold" nodeType="clickPar">
                      <p:stCondLst>
                        <p:cond delay="indefinite"/>
                      </p:stCondLst>
                      <p:childTnLst>
                        <p:par>
                          <p:cTn id="8" fill="hold" nodeType="withGroup">
                            <p:stCondLst>
                              <p:cond delay="0"/>
                            </p:stCondLst>
                            <p:childTnLst>
                              <p:par>
                                <p:cTn id="9" presetID="8" presetClass="emph" presetSubtype="0" fill="hold" nodeType="clickEffect">
                                  <p:stCondLst>
                                    <p:cond delay="0"/>
                                  </p:stCondLst>
                                  <p:childTnLst>
                                    <p:animRot by="21600000">
                                      <p:cBhvr>
                                        <p:cTn id="10" dur="2000" fill="hold"/>
                                        <p:tgtEl>
                                          <p:spTgt spid="287747"/>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774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381000" y="457200"/>
            <a:ext cx="8153400" cy="1251466"/>
          </a:xfrm>
        </p:spPr>
        <p:txBody>
          <a:bodyPr/>
          <a:lstStyle/>
          <a:p>
            <a:pPr algn="ctr"/>
            <a:r>
              <a:rPr lang="en-US" sz="4000" dirty="0">
                <a:latin typeface="Arial" charset="0"/>
              </a:rPr>
              <a:t/>
            </a:r>
            <a:br>
              <a:rPr lang="en-US" sz="4000" dirty="0">
                <a:latin typeface="Arial" charset="0"/>
              </a:rPr>
            </a:br>
            <a:r>
              <a:rPr lang="en-US" sz="4000" dirty="0">
                <a:latin typeface="Arial" charset="0"/>
              </a:rPr>
              <a:t/>
            </a:r>
            <a:br>
              <a:rPr lang="en-US" sz="4000" dirty="0">
                <a:latin typeface="Arial" charset="0"/>
              </a:rPr>
            </a:br>
            <a:endParaRPr lang="en-US" sz="2600" dirty="0">
              <a:latin typeface="Arial" charset="0"/>
            </a:endParaRPr>
          </a:p>
        </p:txBody>
      </p:sp>
      <p:sp>
        <p:nvSpPr>
          <p:cNvPr id="93188" name="Rectangle 4"/>
          <p:cNvSpPr>
            <a:spLocks noGrp="1" noChangeArrowheads="1"/>
          </p:cNvSpPr>
          <p:nvPr>
            <p:ph type="body" idx="1"/>
          </p:nvPr>
        </p:nvSpPr>
        <p:spPr>
          <a:xfrm>
            <a:off x="914400" y="1905000"/>
            <a:ext cx="7315200" cy="3962400"/>
          </a:xfrm>
        </p:spPr>
        <p:txBody>
          <a:bodyPr/>
          <a:lstStyle/>
          <a:p>
            <a:pPr marL="0" indent="0">
              <a:lnSpc>
                <a:spcPct val="90000"/>
              </a:lnSpc>
              <a:buClr>
                <a:srgbClr val="00B0F0"/>
              </a:buClr>
              <a:buSzPct val="125000"/>
              <a:buNone/>
            </a:pPr>
            <a:r>
              <a:rPr lang="en-US" sz="2400" b="1" dirty="0" smtClean="0">
                <a:latin typeface="Arial" charset="0"/>
              </a:rPr>
              <a:t>Legislation </a:t>
            </a:r>
            <a:r>
              <a:rPr lang="en-US" sz="2400" dirty="0" smtClean="0">
                <a:latin typeface="Arial" charset="0"/>
              </a:rPr>
              <a:t>that provides the over-arching </a:t>
            </a:r>
            <a:r>
              <a:rPr lang="en-US" sz="2400" dirty="0" err="1" smtClean="0">
                <a:latin typeface="Arial" charset="0"/>
              </a:rPr>
              <a:t>madate</a:t>
            </a:r>
            <a:r>
              <a:rPr lang="en-US" sz="2400" dirty="0" smtClean="0">
                <a:latin typeface="Arial" charset="0"/>
              </a:rPr>
              <a:t>:</a:t>
            </a:r>
          </a:p>
          <a:p>
            <a:pPr marL="228600" indent="0">
              <a:lnSpc>
                <a:spcPct val="90000"/>
              </a:lnSpc>
              <a:buClr>
                <a:srgbClr val="00B0F0"/>
              </a:buClr>
              <a:buSzPct val="125000"/>
              <a:buNone/>
            </a:pPr>
            <a:r>
              <a:rPr lang="en-US" sz="2200" dirty="0" smtClean="0">
                <a:latin typeface="Arial" charset="0"/>
              </a:rPr>
              <a:t>-  AB 2935 enacted after the 2009 </a:t>
            </a:r>
            <a:r>
              <a:rPr lang="en-US" sz="2200" i="1" dirty="0" err="1" smtClean="0">
                <a:latin typeface="Arial" charset="0"/>
              </a:rPr>
              <a:t>Cosco</a:t>
            </a:r>
            <a:r>
              <a:rPr lang="en-US" sz="2200" i="1" dirty="0">
                <a:latin typeface="Arial" charset="0"/>
              </a:rPr>
              <a:t> </a:t>
            </a:r>
            <a:r>
              <a:rPr lang="en-US" sz="2200" i="1" dirty="0" err="1" smtClean="0">
                <a:latin typeface="Arial" charset="0"/>
              </a:rPr>
              <a:t>Busan</a:t>
            </a:r>
            <a:r>
              <a:rPr lang="en-US" sz="2200" i="1" dirty="0" smtClean="0">
                <a:latin typeface="Arial" charset="0"/>
              </a:rPr>
              <a:t> </a:t>
            </a:r>
            <a:r>
              <a:rPr lang="en-US" sz="2200" dirty="0" smtClean="0">
                <a:latin typeface="Arial" charset="0"/>
              </a:rPr>
              <a:t>oil spill</a:t>
            </a:r>
          </a:p>
          <a:p>
            <a:pPr>
              <a:lnSpc>
                <a:spcPct val="90000"/>
              </a:lnSpc>
              <a:buClr>
                <a:srgbClr val="00B0F0"/>
              </a:buClr>
              <a:buSzPct val="125000"/>
              <a:buFont typeface="Wingdings" pitchFamily="2" charset="2"/>
              <a:buChar char="§"/>
            </a:pPr>
            <a:endParaRPr lang="en-US" sz="1400" dirty="0" smtClean="0">
              <a:latin typeface="Arial" charset="0"/>
            </a:endParaRPr>
          </a:p>
          <a:p>
            <a:pPr marL="0" indent="0">
              <a:lnSpc>
                <a:spcPct val="90000"/>
              </a:lnSpc>
              <a:buClr>
                <a:srgbClr val="00B0F0"/>
              </a:buClr>
              <a:buSzPct val="125000"/>
              <a:buNone/>
            </a:pPr>
            <a:r>
              <a:rPr lang="en-US" sz="2400" b="1" dirty="0" smtClean="0">
                <a:latin typeface="Arial" charset="0"/>
              </a:rPr>
              <a:t>Regulations</a:t>
            </a:r>
            <a:r>
              <a:rPr lang="en-US" sz="2400" dirty="0" smtClean="0">
                <a:latin typeface="Arial" charset="0"/>
              </a:rPr>
              <a:t> that implement the legislation:</a:t>
            </a:r>
          </a:p>
          <a:p>
            <a:pPr marL="228600" indent="-228600">
              <a:lnSpc>
                <a:spcPct val="90000"/>
              </a:lnSpc>
              <a:buClr>
                <a:srgbClr val="00B0F0"/>
              </a:buClr>
              <a:buSzPct val="125000"/>
              <a:buNone/>
            </a:pPr>
            <a:r>
              <a:rPr lang="en-US" sz="2400" dirty="0" smtClean="0">
                <a:latin typeface="Arial" charset="0"/>
              </a:rPr>
              <a:t>  -  </a:t>
            </a:r>
            <a:r>
              <a:rPr lang="en-US" sz="2200" dirty="0" smtClean="0">
                <a:latin typeface="Arial" charset="0"/>
              </a:rPr>
              <a:t>Fish and Game Code Section 5654</a:t>
            </a:r>
          </a:p>
          <a:p>
            <a:pPr marL="0" indent="0">
              <a:lnSpc>
                <a:spcPct val="90000"/>
              </a:lnSpc>
              <a:buClr>
                <a:srgbClr val="00B0F0"/>
              </a:buClr>
              <a:buSzPct val="125000"/>
              <a:buNone/>
            </a:pPr>
            <a:endParaRPr lang="en-US" sz="1400" dirty="0">
              <a:latin typeface="Arial" charset="0"/>
            </a:endParaRPr>
          </a:p>
          <a:p>
            <a:pPr marL="0" indent="0">
              <a:lnSpc>
                <a:spcPct val="90000"/>
              </a:lnSpc>
              <a:buClr>
                <a:srgbClr val="00B0F0"/>
              </a:buClr>
              <a:buSzPct val="125000"/>
              <a:buNone/>
            </a:pPr>
            <a:r>
              <a:rPr lang="en-US" sz="2400" b="1" dirty="0" smtClean="0">
                <a:latin typeface="Arial" charset="0"/>
              </a:rPr>
              <a:t>Protocols</a:t>
            </a:r>
            <a:r>
              <a:rPr lang="en-US" sz="2400" dirty="0" smtClean="0">
                <a:latin typeface="Arial" charset="0"/>
              </a:rPr>
              <a:t> that implement the regulations: </a:t>
            </a:r>
          </a:p>
          <a:p>
            <a:pPr marL="228600" indent="0">
              <a:lnSpc>
                <a:spcPct val="90000"/>
              </a:lnSpc>
              <a:buClr>
                <a:srgbClr val="00B0F0"/>
              </a:buClr>
              <a:buSzPct val="125000"/>
              <a:buNone/>
            </a:pPr>
            <a:r>
              <a:rPr lang="en-US" sz="2200" dirty="0" smtClean="0">
                <a:latin typeface="Arial" charset="0"/>
              </a:rPr>
              <a:t>-  Internal to CDFW-OSPR and OEHHA</a:t>
            </a:r>
          </a:p>
          <a:p>
            <a:pPr marL="0" indent="0">
              <a:lnSpc>
                <a:spcPct val="90000"/>
              </a:lnSpc>
              <a:buClr>
                <a:srgbClr val="00B0F0"/>
              </a:buClr>
              <a:buSzPct val="125000"/>
              <a:buNone/>
            </a:pPr>
            <a:endParaRPr lang="en-US" sz="800" dirty="0" smtClean="0">
              <a:latin typeface="Arial" charset="0"/>
            </a:endParaRPr>
          </a:p>
          <a:p>
            <a:pPr marL="457200" lvl="1" indent="-457200">
              <a:lnSpc>
                <a:spcPct val="90000"/>
              </a:lnSpc>
              <a:buClr>
                <a:srgbClr val="00FF00"/>
              </a:buClr>
              <a:buNone/>
            </a:pPr>
            <a:r>
              <a:rPr lang="en-US" sz="2200" dirty="0" smtClean="0">
                <a:latin typeface="Arial" charset="0"/>
              </a:rPr>
              <a:t>  -   Other cooperating agencies: CDFW Marine Region,     California Department of Public Health (CDPH), USCG, NOAA</a:t>
            </a:r>
            <a:endParaRPr lang="en-US" sz="2200" dirty="0">
              <a:latin typeface="Arial" charset="0"/>
            </a:endParaRPr>
          </a:p>
        </p:txBody>
      </p:sp>
      <p:sp>
        <p:nvSpPr>
          <p:cNvPr id="3" name="Rectangle 2"/>
          <p:cNvSpPr/>
          <p:nvPr/>
        </p:nvSpPr>
        <p:spPr>
          <a:xfrm>
            <a:off x="685800" y="609600"/>
            <a:ext cx="7848600" cy="707886"/>
          </a:xfrm>
          <a:prstGeom prst="rect">
            <a:avLst/>
          </a:prstGeom>
        </p:spPr>
        <p:txBody>
          <a:bodyPr wrap="square">
            <a:spAutoFit/>
          </a:bodyPr>
          <a:lstStyle/>
          <a:p>
            <a:pPr lvl="0" algn="ctr">
              <a:spcAft>
                <a:spcPts val="600"/>
              </a:spcAft>
            </a:pPr>
            <a:r>
              <a:rPr lang="en-US" sz="4000" dirty="0">
                <a:latin typeface="Arial" pitchFamily="34" charset="0"/>
                <a:cs typeface="Arial" pitchFamily="34" charset="0"/>
              </a:rPr>
              <a:t>Background and </a:t>
            </a:r>
            <a:r>
              <a:rPr lang="en-US" sz="4000" dirty="0" smtClean="0">
                <a:latin typeface="Arial" pitchFamily="34" charset="0"/>
                <a:cs typeface="Arial" pitchFamily="34" charset="0"/>
              </a:rPr>
              <a:t>context</a:t>
            </a:r>
            <a:endParaRPr lang="en-US" sz="4000" dirty="0">
              <a:latin typeface="Arial" pitchFamily="34" charset="0"/>
              <a:cs typeface="Arial" pitchFamily="34" charset="0"/>
            </a:endParaRPr>
          </a:p>
        </p:txBody>
      </p:sp>
    </p:spTree>
  </p:cSld>
  <p:clrMapOvr>
    <a:masterClrMapping/>
  </p:clrMapOvr>
  <p:transition>
    <p:cover dir="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ChangeArrowheads="1"/>
          </p:cNvSpPr>
          <p:nvPr>
            <p:ph type="title"/>
          </p:nvPr>
        </p:nvSpPr>
        <p:spPr>
          <a:xfrm>
            <a:off x="838200" y="914400"/>
            <a:ext cx="7772400" cy="685800"/>
          </a:xfrm>
        </p:spPr>
        <p:txBody>
          <a:bodyPr/>
          <a:lstStyle/>
          <a:p>
            <a:pPr algn="ctr"/>
            <a:r>
              <a:rPr lang="en-US" sz="4000" dirty="0">
                <a:latin typeface="Arial" pitchFamily="34" charset="0"/>
                <a:cs typeface="Arial" pitchFamily="34" charset="0"/>
              </a:rPr>
              <a:t>State </a:t>
            </a:r>
            <a:r>
              <a:rPr lang="en-US" sz="4000" dirty="0" smtClean="0">
                <a:latin typeface="Arial" pitchFamily="34" charset="0"/>
                <a:cs typeface="Arial" pitchFamily="34" charset="0"/>
              </a:rPr>
              <a:t>authorities </a:t>
            </a:r>
            <a:r>
              <a:rPr lang="en-US" sz="4000" dirty="0">
                <a:latin typeface="Arial" pitchFamily="34" charset="0"/>
                <a:cs typeface="Arial" pitchFamily="34" charset="0"/>
              </a:rPr>
              <a:t>and </a:t>
            </a:r>
            <a:r>
              <a:rPr lang="en-US" sz="4000" dirty="0" smtClean="0">
                <a:latin typeface="Arial" pitchFamily="34" charset="0"/>
                <a:cs typeface="Arial" pitchFamily="34" charset="0"/>
              </a:rPr>
              <a:t>processes</a:t>
            </a:r>
            <a:endParaRPr lang="en-US" sz="4000" dirty="0">
              <a:latin typeface="Arial" charset="0"/>
            </a:endParaRPr>
          </a:p>
        </p:txBody>
      </p:sp>
      <p:sp>
        <p:nvSpPr>
          <p:cNvPr id="165891" name="Rectangle 3"/>
          <p:cNvSpPr>
            <a:spLocks noGrp="1" noChangeArrowheads="1"/>
          </p:cNvSpPr>
          <p:nvPr>
            <p:ph type="body" idx="1"/>
          </p:nvPr>
        </p:nvSpPr>
        <p:spPr>
          <a:xfrm>
            <a:off x="457200" y="1752600"/>
            <a:ext cx="8229600" cy="4343400"/>
          </a:xfrm>
        </p:spPr>
        <p:txBody>
          <a:bodyPr/>
          <a:lstStyle/>
          <a:p>
            <a:pPr>
              <a:buClr>
                <a:srgbClr val="00B0F0"/>
              </a:buClr>
            </a:pPr>
            <a:r>
              <a:rPr lang="en-US" sz="2800" dirty="0" smtClean="0">
                <a:latin typeface="Arial" charset="0"/>
              </a:rPr>
              <a:t>Protocols describe response to a spill of ≥42 gallons of oil (or oil product) into state marine waters</a:t>
            </a:r>
          </a:p>
          <a:p>
            <a:pPr marL="0" indent="0">
              <a:buNone/>
            </a:pPr>
            <a:endParaRPr lang="en-US" sz="1400" dirty="0" smtClean="0">
              <a:latin typeface="Arial" charset="0"/>
            </a:endParaRPr>
          </a:p>
          <a:p>
            <a:pPr lvl="1">
              <a:buClr>
                <a:srgbClr val="00FF00"/>
              </a:buClr>
              <a:buSzPct val="125000"/>
              <a:buFont typeface="Wingdings" pitchFamily="2" charset="2"/>
              <a:buChar char="§"/>
            </a:pPr>
            <a:r>
              <a:rPr lang="en-US" sz="2300" dirty="0" smtClean="0">
                <a:latin typeface="Arial" charset="0"/>
              </a:rPr>
              <a:t>Other triggers: If 1) </a:t>
            </a:r>
            <a:r>
              <a:rPr lang="en-US" sz="2300" u="sng" dirty="0" smtClean="0">
                <a:latin typeface="Arial" charset="0"/>
              </a:rPr>
              <a:t>spill is uncontained</a:t>
            </a:r>
            <a:r>
              <a:rPr lang="en-US" sz="2300" dirty="0" smtClean="0">
                <a:latin typeface="Arial" charset="0"/>
              </a:rPr>
              <a:t>, and</a:t>
            </a:r>
            <a:endParaRPr lang="en-US" sz="2300" u="sng" dirty="0" smtClean="0">
              <a:latin typeface="Arial" charset="0"/>
            </a:endParaRPr>
          </a:p>
          <a:p>
            <a:pPr marL="2743200" lvl="6" indent="0">
              <a:buClr>
                <a:srgbClr val="00FF00"/>
              </a:buClr>
              <a:buNone/>
            </a:pPr>
            <a:r>
              <a:rPr lang="en-US" sz="2300" dirty="0">
                <a:latin typeface="Arial" charset="0"/>
              </a:rPr>
              <a:t> </a:t>
            </a:r>
            <a:r>
              <a:rPr lang="en-US" sz="2300" dirty="0" smtClean="0">
                <a:latin typeface="Arial" charset="0"/>
              </a:rPr>
              <a:t> 2) </a:t>
            </a:r>
            <a:r>
              <a:rPr lang="en-US" sz="2300" u="sng" dirty="0" smtClean="0">
                <a:latin typeface="Arial" charset="0"/>
              </a:rPr>
              <a:t>there is commercial, recreational or</a:t>
            </a:r>
          </a:p>
          <a:p>
            <a:pPr marL="2743200" lvl="6" indent="0">
              <a:buClr>
                <a:srgbClr val="00FF00"/>
              </a:buClr>
              <a:buNone/>
            </a:pPr>
            <a:r>
              <a:rPr lang="en-US" sz="2300" dirty="0">
                <a:latin typeface="Arial" charset="0"/>
              </a:rPr>
              <a:t> </a:t>
            </a:r>
            <a:r>
              <a:rPr lang="en-US" sz="2300" dirty="0" smtClean="0">
                <a:latin typeface="Arial" charset="0"/>
              </a:rPr>
              <a:t>     </a:t>
            </a:r>
            <a:r>
              <a:rPr lang="en-US" sz="2300" u="sng" dirty="0" smtClean="0">
                <a:latin typeface="Arial" charset="0"/>
              </a:rPr>
              <a:t>subsistence fishing, or </a:t>
            </a:r>
          </a:p>
          <a:p>
            <a:pPr marL="2743200" lvl="6" indent="0">
              <a:buClr>
                <a:srgbClr val="00FF00"/>
              </a:buClr>
              <a:buNone/>
            </a:pPr>
            <a:r>
              <a:rPr lang="en-US" sz="2300" dirty="0" smtClean="0">
                <a:latin typeface="Arial" charset="0"/>
              </a:rPr>
              <a:t>      </a:t>
            </a:r>
            <a:r>
              <a:rPr lang="en-US" sz="2300" u="sng" dirty="0" err="1" smtClean="0">
                <a:latin typeface="Arial" charset="0"/>
              </a:rPr>
              <a:t>mariculture</a:t>
            </a:r>
            <a:r>
              <a:rPr lang="en-US" sz="2300" u="sng" dirty="0" smtClean="0">
                <a:latin typeface="Arial" charset="0"/>
              </a:rPr>
              <a:t>/aquaculture, in the area</a:t>
            </a:r>
          </a:p>
          <a:p>
            <a:pPr marL="800100" lvl="6" indent="-342900">
              <a:buClr>
                <a:srgbClr val="00FF00"/>
              </a:buClr>
            </a:pPr>
            <a:endParaRPr lang="en-US" sz="1200" dirty="0" smtClean="0">
              <a:latin typeface="Arial" charset="0"/>
            </a:endParaRPr>
          </a:p>
          <a:p>
            <a:pPr marL="800100" lvl="6" indent="-342900">
              <a:buClr>
                <a:srgbClr val="00FF00"/>
              </a:buClr>
              <a:buSzPct val="125000"/>
            </a:pPr>
            <a:r>
              <a:rPr lang="en-US" sz="2300" dirty="0" smtClean="0">
                <a:latin typeface="Arial" charset="0"/>
              </a:rPr>
              <a:t>Also track:	Potential spills (e.g., vessel sinking, 			grounding)</a:t>
            </a:r>
          </a:p>
          <a:p>
            <a:pPr marL="808038" lvl="6" indent="-350838">
              <a:buClr>
                <a:srgbClr val="00B050"/>
              </a:buClr>
            </a:pPr>
            <a:endParaRPr lang="en-US" sz="2300" u="sng" dirty="0">
              <a:latin typeface="Arial" charset="0"/>
            </a:endParaRPr>
          </a:p>
        </p:txBody>
      </p:sp>
    </p:spTree>
  </p:cSld>
  <p:clrMapOvr>
    <a:masterClrMapping/>
  </p:clrMapOvr>
  <p:transition>
    <p:cover dir="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a:latin typeface="Arial" pitchFamily="34" charset="0"/>
                <a:cs typeface="Arial" pitchFamily="34" charset="0"/>
              </a:rPr>
              <a:t>State authorities and </a:t>
            </a:r>
            <a:r>
              <a:rPr lang="en-US" sz="3600" dirty="0" smtClean="0">
                <a:latin typeface="Arial" pitchFamily="34" charset="0"/>
                <a:cs typeface="Arial" pitchFamily="34" charset="0"/>
              </a:rPr>
              <a:t>processes,</a:t>
            </a:r>
            <a:br>
              <a:rPr lang="en-US" sz="3600" dirty="0" smtClean="0">
                <a:latin typeface="Arial" pitchFamily="34" charset="0"/>
                <a:cs typeface="Arial" pitchFamily="34" charset="0"/>
              </a:rPr>
            </a:br>
            <a:r>
              <a:rPr lang="en-US" sz="3600" dirty="0" smtClean="0">
                <a:latin typeface="Arial" pitchFamily="34" charset="0"/>
                <a:cs typeface="Arial" pitchFamily="34" charset="0"/>
              </a:rPr>
              <a:t>continued</a:t>
            </a:r>
            <a:endParaRPr lang="en-US" sz="3600" dirty="0">
              <a:latin typeface="Arial" pitchFamily="34" charset="0"/>
              <a:cs typeface="Arial" pitchFamily="34" charset="0"/>
            </a:endParaRPr>
          </a:p>
        </p:txBody>
      </p:sp>
      <p:sp>
        <p:nvSpPr>
          <p:cNvPr id="3" name="Content Placeholder 2"/>
          <p:cNvSpPr>
            <a:spLocks noGrp="1"/>
          </p:cNvSpPr>
          <p:nvPr>
            <p:ph idx="1"/>
          </p:nvPr>
        </p:nvSpPr>
        <p:spPr/>
        <p:txBody>
          <a:bodyPr/>
          <a:lstStyle/>
          <a:p>
            <a:pPr>
              <a:buClr>
                <a:srgbClr val="00B0F0"/>
              </a:buClr>
            </a:pPr>
            <a:r>
              <a:rPr lang="en-US" sz="2400" dirty="0" smtClean="0">
                <a:latin typeface="Arial" pitchFamily="34" charset="0"/>
                <a:cs typeface="Arial" pitchFamily="34" charset="0"/>
              </a:rPr>
              <a:t>CDFW has the authority to close fisheries</a:t>
            </a:r>
          </a:p>
          <a:p>
            <a:endParaRPr lang="en-US" sz="2400" dirty="0" smtClean="0">
              <a:latin typeface="Arial" pitchFamily="34" charset="0"/>
              <a:cs typeface="Arial" pitchFamily="34" charset="0"/>
            </a:endParaRPr>
          </a:p>
          <a:p>
            <a:pPr>
              <a:buClr>
                <a:srgbClr val="00B0F0"/>
              </a:buClr>
            </a:pPr>
            <a:r>
              <a:rPr lang="en-US" sz="2400" dirty="0" smtClean="0">
                <a:latin typeface="Arial" pitchFamily="34" charset="0"/>
                <a:cs typeface="Arial" pitchFamily="34" charset="0"/>
              </a:rPr>
              <a:t>OEHHA (Office of Health Hazard Assessment) has the ability to determine risk to human health</a:t>
            </a:r>
          </a:p>
          <a:p>
            <a:endParaRPr lang="en-US" sz="1400" dirty="0" smtClean="0">
              <a:latin typeface="Arial" pitchFamily="34" charset="0"/>
              <a:cs typeface="Arial" pitchFamily="34" charset="0"/>
            </a:endParaRPr>
          </a:p>
          <a:p>
            <a:pPr marL="0" indent="0" algn="ctr">
              <a:buNone/>
            </a:pPr>
            <a:r>
              <a:rPr lang="en-US" sz="2400" dirty="0" smtClean="0">
                <a:latin typeface="Arial" pitchFamily="34" charset="0"/>
                <a:cs typeface="Arial" pitchFamily="34" charset="0"/>
              </a:rPr>
              <a:t>********************</a:t>
            </a:r>
            <a:endParaRPr lang="en-US" sz="2400" dirty="0">
              <a:latin typeface="Arial" pitchFamily="34" charset="0"/>
              <a:cs typeface="Arial" pitchFamily="34" charset="0"/>
            </a:endParaRPr>
          </a:p>
          <a:p>
            <a:pPr marL="0" indent="0" algn="ctr">
              <a:buNone/>
            </a:pPr>
            <a:r>
              <a:rPr lang="en-US" sz="2400" dirty="0" smtClean="0">
                <a:latin typeface="Arial" pitchFamily="34" charset="0"/>
                <a:cs typeface="Arial" pitchFamily="34" charset="0"/>
              </a:rPr>
              <a:t>The two state agencies work together to determine if there is a potential risk to human health from </a:t>
            </a:r>
            <a:r>
              <a:rPr lang="en-US" sz="2400" u="sng" dirty="0" smtClean="0">
                <a:latin typeface="Arial" pitchFamily="34" charset="0"/>
                <a:cs typeface="Arial" pitchFamily="34" charset="0"/>
              </a:rPr>
              <a:t>fishing in the area</a:t>
            </a:r>
            <a:r>
              <a:rPr lang="en-US" sz="2400" dirty="0" smtClean="0">
                <a:latin typeface="Arial" pitchFamily="34" charset="0"/>
                <a:cs typeface="Arial" pitchFamily="34" charset="0"/>
              </a:rPr>
              <a:t>, or </a:t>
            </a:r>
            <a:r>
              <a:rPr lang="en-US" sz="2400" u="sng" dirty="0" smtClean="0">
                <a:latin typeface="Arial" pitchFamily="34" charset="0"/>
                <a:cs typeface="Arial" pitchFamily="34" charset="0"/>
              </a:rPr>
              <a:t>consuming fish or shellfish</a:t>
            </a:r>
            <a:r>
              <a:rPr lang="en-US" sz="2400" dirty="0">
                <a:latin typeface="Arial" pitchFamily="34" charset="0"/>
                <a:cs typeface="Arial" pitchFamily="34" charset="0"/>
              </a:rPr>
              <a:t> </a:t>
            </a:r>
            <a:r>
              <a:rPr lang="en-US" sz="2400" dirty="0" smtClean="0">
                <a:latin typeface="Arial" pitchFamily="34" charset="0"/>
                <a:cs typeface="Arial" pitchFamily="34" charset="0"/>
              </a:rPr>
              <a:t>that warrants protective closure of fisheries while the real risk is being assessed.</a:t>
            </a:r>
            <a:endParaRPr lang="en-US" sz="2400" dirty="0">
              <a:latin typeface="Arial" pitchFamily="34" charset="0"/>
              <a:cs typeface="Arial" pitchFamily="34" charset="0"/>
            </a:endParaRPr>
          </a:p>
        </p:txBody>
      </p:sp>
    </p:spTree>
    <p:extLst>
      <p:ext uri="{BB962C8B-B14F-4D97-AF65-F5344CB8AC3E}">
        <p14:creationId xmlns:p14="http://schemas.microsoft.com/office/powerpoint/2010/main" val="981130551"/>
      </p:ext>
    </p:extLst>
  </p:cSld>
  <p:clrMapOvr>
    <a:masterClrMapping/>
  </p:clrMapOvr>
  <p:transition>
    <p:cover dir="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8153400" cy="1143000"/>
          </a:xfrm>
        </p:spPr>
        <p:txBody>
          <a:bodyPr/>
          <a:lstStyle/>
          <a:p>
            <a:pPr algn="ctr"/>
            <a:r>
              <a:rPr lang="en-US" sz="4000" dirty="0" smtClean="0">
                <a:latin typeface="Arial" pitchFamily="34" charset="0"/>
                <a:cs typeface="Arial" pitchFamily="34" charset="0"/>
              </a:rPr>
              <a:t>The first 24 hours</a:t>
            </a:r>
            <a:r>
              <a:rPr lang="en-US" sz="3600" dirty="0">
                <a:latin typeface="Arial" pitchFamily="34" charset="0"/>
                <a:cs typeface="Arial" pitchFamily="34" charset="0"/>
              </a:rPr>
              <a:t/>
            </a:r>
            <a:br>
              <a:rPr lang="en-US" sz="3600" dirty="0">
                <a:latin typeface="Arial" pitchFamily="34" charset="0"/>
                <a:cs typeface="Arial" pitchFamily="34" charset="0"/>
              </a:rPr>
            </a:br>
            <a:endParaRPr lang="en-US" sz="3600" dirty="0"/>
          </a:p>
        </p:txBody>
      </p:sp>
      <p:sp>
        <p:nvSpPr>
          <p:cNvPr id="3" name="Content Placeholder 2"/>
          <p:cNvSpPr>
            <a:spLocks noGrp="1"/>
          </p:cNvSpPr>
          <p:nvPr>
            <p:ph idx="1"/>
          </p:nvPr>
        </p:nvSpPr>
        <p:spPr>
          <a:xfrm>
            <a:off x="533400" y="1828800"/>
            <a:ext cx="8153400" cy="4267200"/>
          </a:xfrm>
        </p:spPr>
        <p:txBody>
          <a:bodyPr/>
          <a:lstStyle/>
          <a:p>
            <a:pPr>
              <a:buClr>
                <a:srgbClr val="00B0F0"/>
              </a:buClr>
            </a:pPr>
            <a:r>
              <a:rPr lang="en-US" sz="2400" dirty="0" smtClean="0">
                <a:latin typeface="Arial" pitchFamily="34" charset="0"/>
                <a:cs typeface="Arial" pitchFamily="34" charset="0"/>
              </a:rPr>
              <a:t>CDFW-OSPR receives spill notification from Cal-EMA or other trusted source</a:t>
            </a:r>
          </a:p>
          <a:p>
            <a:pPr>
              <a:buClr>
                <a:srgbClr val="00B0F0"/>
              </a:buClr>
            </a:pPr>
            <a:r>
              <a:rPr lang="en-US" sz="2400" dirty="0" smtClean="0">
                <a:latin typeface="Arial" pitchFamily="34" charset="0"/>
                <a:cs typeface="Arial" pitchFamily="34" charset="0"/>
              </a:rPr>
              <a:t>CDFW-OSPR alerts Field Response Team (FRT)</a:t>
            </a:r>
          </a:p>
          <a:p>
            <a:pPr>
              <a:buClr>
                <a:srgbClr val="00B0F0"/>
              </a:buClr>
            </a:pPr>
            <a:r>
              <a:rPr lang="en-US" sz="2400" dirty="0" smtClean="0">
                <a:latin typeface="Arial" pitchFamily="34" charset="0"/>
                <a:cs typeface="Arial" pitchFamily="34" charset="0"/>
              </a:rPr>
              <a:t>If spill ≥42 gallons, FRT contacts CDFW-OSPR On Duty Officer (ODO)</a:t>
            </a:r>
          </a:p>
          <a:p>
            <a:pPr>
              <a:buClr>
                <a:srgbClr val="00B0F0"/>
              </a:buClr>
            </a:pPr>
            <a:r>
              <a:rPr lang="en-US" sz="2400" dirty="0" smtClean="0">
                <a:latin typeface="Arial" pitchFamily="34" charset="0"/>
                <a:cs typeface="Arial" pitchFamily="34" charset="0"/>
              </a:rPr>
              <a:t>ODO (or OSPR management) alerts OSPR Seafood Safety Technical Specialist (OSPR SSTS); OSPR SSTS will alert OEHHA Technical Specialist</a:t>
            </a:r>
          </a:p>
          <a:p>
            <a:pPr>
              <a:buClr>
                <a:srgbClr val="00B0F0"/>
              </a:buClr>
            </a:pPr>
            <a:r>
              <a:rPr lang="en-US" sz="2400" dirty="0" smtClean="0">
                <a:latin typeface="Arial" pitchFamily="34" charset="0"/>
                <a:cs typeface="Arial" pitchFamily="34" charset="0"/>
              </a:rPr>
              <a:t>OSPR SSTS determines what fishing occurs or may occur in the impacted area</a:t>
            </a:r>
          </a:p>
          <a:p>
            <a:endParaRPr lang="en-US" dirty="0">
              <a:latin typeface="Arial" pitchFamily="34" charset="0"/>
              <a:cs typeface="Arial" pitchFamily="34" charset="0"/>
            </a:endParaRPr>
          </a:p>
        </p:txBody>
      </p:sp>
    </p:spTree>
    <p:extLst>
      <p:ext uri="{BB962C8B-B14F-4D97-AF65-F5344CB8AC3E}">
        <p14:creationId xmlns:p14="http://schemas.microsoft.com/office/powerpoint/2010/main" val="1803371956"/>
      </p:ext>
    </p:extLst>
  </p:cSld>
  <p:clrMapOvr>
    <a:masterClrMapping/>
  </p:clrMapOvr>
  <p:transition>
    <p:cover dir="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smtClean="0">
                <a:latin typeface="Arial" pitchFamily="34" charset="0"/>
                <a:cs typeface="Arial" pitchFamily="34" charset="0"/>
              </a:rPr>
              <a:t>Examples of fisheries and fishing activities that could be affected</a:t>
            </a:r>
            <a:endParaRPr lang="en-US" sz="3600" dirty="0">
              <a:latin typeface="Arial" pitchFamily="34" charset="0"/>
              <a:cs typeface="Arial"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09890" y="2380375"/>
            <a:ext cx="1989502" cy="1366125"/>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18829" y="2464689"/>
            <a:ext cx="1639371" cy="2893006"/>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547937" y="4177903"/>
            <a:ext cx="1851456" cy="1388592"/>
          </a:xfrm>
          <a:prstGeom prst="rect">
            <a:avLst/>
          </a:prstGeom>
        </p:spPr>
      </p:pic>
      <p:pic>
        <p:nvPicPr>
          <p:cNvPr id="11" name="Picture 10"/>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65124" y="2347469"/>
            <a:ext cx="1865375" cy="1399031"/>
          </a:xfrm>
          <a:prstGeom prst="rect">
            <a:avLst/>
          </a:prstGeom>
        </p:spPr>
      </p:pic>
      <p:pic>
        <p:nvPicPr>
          <p:cNvPr id="12" name="Picture 1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614862" y="4085514"/>
            <a:ext cx="1891782" cy="1431448"/>
          </a:xfrm>
          <a:prstGeom prst="rect">
            <a:avLst/>
          </a:prstGeom>
        </p:spPr>
      </p:pic>
      <p:pic>
        <p:nvPicPr>
          <p:cNvPr id="16" name="Picture 15"/>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65124" y="4084575"/>
            <a:ext cx="1962150" cy="1458532"/>
          </a:xfrm>
          <a:prstGeom prst="rect">
            <a:avLst/>
          </a:prstGeom>
        </p:spPr>
      </p:pic>
      <p:pic>
        <p:nvPicPr>
          <p:cNvPr id="18" name="Picture 1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614861" y="2380375"/>
            <a:ext cx="1860551" cy="1395413"/>
          </a:xfrm>
          <a:prstGeom prst="rect">
            <a:avLst/>
          </a:prstGeom>
        </p:spPr>
      </p:pic>
      <p:sp>
        <p:nvSpPr>
          <p:cNvPr id="20" name="TextBox 19"/>
          <p:cNvSpPr txBox="1"/>
          <p:nvPr/>
        </p:nvSpPr>
        <p:spPr>
          <a:xfrm>
            <a:off x="1295400" y="1811549"/>
            <a:ext cx="7162800" cy="523220"/>
          </a:xfrm>
          <a:prstGeom prst="rect">
            <a:avLst/>
          </a:prstGeom>
          <a:noFill/>
        </p:spPr>
        <p:txBody>
          <a:bodyPr wrap="square" rtlCol="0">
            <a:spAutoFit/>
          </a:bodyPr>
          <a:lstStyle/>
          <a:p>
            <a:r>
              <a:rPr lang="en-US" sz="2800" dirty="0" smtClean="0"/>
              <a:t>Commercial and </a:t>
            </a:r>
            <a:r>
              <a:rPr lang="en-US" sz="2800" dirty="0" err="1" smtClean="0"/>
              <a:t>Mariculture</a:t>
            </a:r>
            <a:r>
              <a:rPr lang="en-US" sz="2800" dirty="0" smtClean="0"/>
              <a:t>/Aquaculture</a:t>
            </a:r>
            <a:endParaRPr lang="en-US" sz="2800" dirty="0"/>
          </a:p>
        </p:txBody>
      </p:sp>
      <p:sp>
        <p:nvSpPr>
          <p:cNvPr id="21" name="TextBox 20"/>
          <p:cNvSpPr txBox="1"/>
          <p:nvPr/>
        </p:nvSpPr>
        <p:spPr>
          <a:xfrm>
            <a:off x="3511433" y="3380932"/>
            <a:ext cx="923925" cy="400110"/>
          </a:xfrm>
          <a:prstGeom prst="rect">
            <a:avLst/>
          </a:prstGeom>
          <a:noFill/>
        </p:spPr>
        <p:txBody>
          <a:bodyPr wrap="square" rtlCol="0">
            <a:spAutoFit/>
          </a:bodyPr>
          <a:lstStyle/>
          <a:p>
            <a:r>
              <a:rPr lang="en-US" sz="2000" b="1" dirty="0" smtClean="0"/>
              <a:t>Crab</a:t>
            </a:r>
            <a:endParaRPr lang="en-US" sz="2000" b="1" dirty="0"/>
          </a:p>
        </p:txBody>
      </p:sp>
      <p:sp>
        <p:nvSpPr>
          <p:cNvPr id="22" name="TextBox 21"/>
          <p:cNvSpPr txBox="1"/>
          <p:nvPr/>
        </p:nvSpPr>
        <p:spPr>
          <a:xfrm>
            <a:off x="5212192" y="3401536"/>
            <a:ext cx="1150508" cy="369332"/>
          </a:xfrm>
          <a:prstGeom prst="rect">
            <a:avLst/>
          </a:prstGeom>
          <a:noFill/>
        </p:spPr>
        <p:txBody>
          <a:bodyPr wrap="square" rtlCol="0">
            <a:spAutoFit/>
          </a:bodyPr>
          <a:lstStyle/>
          <a:p>
            <a:r>
              <a:rPr lang="en-US" b="1" dirty="0" smtClean="0"/>
              <a:t>Rockfish</a:t>
            </a:r>
            <a:endParaRPr lang="en-US" b="1" dirty="0"/>
          </a:p>
        </p:txBody>
      </p:sp>
      <p:sp>
        <p:nvSpPr>
          <p:cNvPr id="23" name="TextBox 22"/>
          <p:cNvSpPr txBox="1"/>
          <p:nvPr/>
        </p:nvSpPr>
        <p:spPr>
          <a:xfrm>
            <a:off x="1230194" y="5147629"/>
            <a:ext cx="1104900" cy="369332"/>
          </a:xfrm>
          <a:prstGeom prst="rect">
            <a:avLst/>
          </a:prstGeom>
          <a:noFill/>
        </p:spPr>
        <p:txBody>
          <a:bodyPr wrap="square" rtlCol="0">
            <a:spAutoFit/>
          </a:bodyPr>
          <a:lstStyle/>
          <a:p>
            <a:r>
              <a:rPr lang="en-US" b="1" dirty="0" smtClean="0"/>
              <a:t>Herring</a:t>
            </a:r>
            <a:endParaRPr lang="en-US" b="1" dirty="0"/>
          </a:p>
        </p:txBody>
      </p:sp>
      <p:sp>
        <p:nvSpPr>
          <p:cNvPr id="24" name="TextBox 23"/>
          <p:cNvSpPr txBox="1"/>
          <p:nvPr/>
        </p:nvSpPr>
        <p:spPr>
          <a:xfrm>
            <a:off x="2711333" y="5140095"/>
            <a:ext cx="1600200" cy="376866"/>
          </a:xfrm>
          <a:prstGeom prst="rect">
            <a:avLst/>
          </a:prstGeom>
          <a:noFill/>
        </p:spPr>
        <p:txBody>
          <a:bodyPr wrap="square" rtlCol="0">
            <a:spAutoFit/>
          </a:bodyPr>
          <a:lstStyle/>
          <a:p>
            <a:r>
              <a:rPr lang="en-US" b="1" dirty="0" smtClean="0"/>
              <a:t>Herring roe</a:t>
            </a:r>
            <a:endParaRPr lang="en-US" b="1" dirty="0"/>
          </a:p>
        </p:txBody>
      </p:sp>
      <p:sp>
        <p:nvSpPr>
          <p:cNvPr id="25" name="TextBox 24"/>
          <p:cNvSpPr txBox="1"/>
          <p:nvPr/>
        </p:nvSpPr>
        <p:spPr>
          <a:xfrm>
            <a:off x="5510212" y="5140095"/>
            <a:ext cx="990600" cy="369332"/>
          </a:xfrm>
          <a:prstGeom prst="rect">
            <a:avLst/>
          </a:prstGeom>
          <a:noFill/>
        </p:spPr>
        <p:txBody>
          <a:bodyPr wrap="square" rtlCol="0">
            <a:spAutoFit/>
          </a:bodyPr>
          <a:lstStyle/>
          <a:p>
            <a:r>
              <a:rPr lang="en-US" b="1" dirty="0" smtClean="0"/>
              <a:t>Oyster</a:t>
            </a:r>
            <a:endParaRPr lang="en-US" b="1" dirty="0"/>
          </a:p>
        </p:txBody>
      </p:sp>
      <p:sp>
        <p:nvSpPr>
          <p:cNvPr id="26" name="TextBox 25"/>
          <p:cNvSpPr txBox="1"/>
          <p:nvPr/>
        </p:nvSpPr>
        <p:spPr>
          <a:xfrm>
            <a:off x="6818829" y="4902200"/>
            <a:ext cx="1371600" cy="369332"/>
          </a:xfrm>
          <a:prstGeom prst="rect">
            <a:avLst/>
          </a:prstGeom>
          <a:noFill/>
        </p:spPr>
        <p:txBody>
          <a:bodyPr wrap="square" rtlCol="0">
            <a:spAutoFit/>
          </a:bodyPr>
          <a:lstStyle/>
          <a:p>
            <a:r>
              <a:rPr lang="en-US" b="1" dirty="0" smtClean="0"/>
              <a:t>Halibut</a:t>
            </a:r>
            <a:endParaRPr lang="en-US" b="1" dirty="0"/>
          </a:p>
        </p:txBody>
      </p:sp>
    </p:spTree>
    <p:extLst>
      <p:ext uri="{BB962C8B-B14F-4D97-AF65-F5344CB8AC3E}">
        <p14:creationId xmlns:p14="http://schemas.microsoft.com/office/powerpoint/2010/main" val="1043440980"/>
      </p:ext>
    </p:extLst>
  </p:cSld>
  <p:clrMapOvr>
    <a:masterClrMapping/>
  </p:clrMapOvr>
  <p:transition>
    <p:cover dir="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73075"/>
            <a:ext cx="8153400" cy="1050925"/>
          </a:xfrm>
        </p:spPr>
        <p:txBody>
          <a:bodyPr/>
          <a:lstStyle/>
          <a:p>
            <a:pPr algn="ctr"/>
            <a:r>
              <a:rPr lang="en-US" sz="3600" dirty="0" smtClean="0">
                <a:latin typeface="Arial" pitchFamily="34" charset="0"/>
                <a:cs typeface="Arial" pitchFamily="34" charset="0"/>
              </a:rPr>
              <a:t>Examples, continued</a:t>
            </a:r>
            <a:br>
              <a:rPr lang="en-US" sz="3600" dirty="0" smtClean="0">
                <a:latin typeface="Arial" pitchFamily="34" charset="0"/>
                <a:cs typeface="Arial" pitchFamily="34" charset="0"/>
              </a:rPr>
            </a:br>
            <a:endParaRPr lang="en-US" sz="3600" dirty="0">
              <a:latin typeface="Arial" pitchFamily="34" charset="0"/>
              <a:cs typeface="Arial" pitchFamily="34" charset="0"/>
            </a:endParaRPr>
          </a:p>
        </p:txBody>
      </p:sp>
      <p:sp>
        <p:nvSpPr>
          <p:cNvPr id="3" name="TextBox 2"/>
          <p:cNvSpPr txBox="1"/>
          <p:nvPr/>
        </p:nvSpPr>
        <p:spPr>
          <a:xfrm>
            <a:off x="685800" y="1817263"/>
            <a:ext cx="7924800" cy="523220"/>
          </a:xfrm>
          <a:prstGeom prst="rect">
            <a:avLst/>
          </a:prstGeom>
          <a:noFill/>
        </p:spPr>
        <p:txBody>
          <a:bodyPr wrap="square" rtlCol="0">
            <a:spAutoFit/>
          </a:bodyPr>
          <a:lstStyle/>
          <a:p>
            <a:pPr algn="ctr"/>
            <a:r>
              <a:rPr lang="en-US" sz="2800" dirty="0" smtClean="0"/>
              <a:t>Recreational and subsistence</a:t>
            </a:r>
            <a:endParaRPr lang="en-US" sz="2800" dirty="0"/>
          </a:p>
        </p:txBody>
      </p:sp>
      <p:pic>
        <p:nvPicPr>
          <p:cNvPr id="5"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0700" y="2395210"/>
            <a:ext cx="1771650" cy="1181100"/>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67532" y="3673565"/>
            <a:ext cx="1562550" cy="1171913"/>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49934" y="3689367"/>
            <a:ext cx="1581150" cy="1185863"/>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565105" y="4961816"/>
            <a:ext cx="1752600" cy="1162558"/>
          </a:xfrm>
          <a:prstGeom prst="rect">
            <a:avLst/>
          </a:prstGeom>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816350" y="2373493"/>
            <a:ext cx="1663700" cy="1264412"/>
          </a:xfrm>
          <a:prstGeom prst="rect">
            <a:avLst/>
          </a:prstGeom>
        </p:spPr>
      </p:pic>
      <p:pic>
        <p:nvPicPr>
          <p:cNvPr id="10" name="Picture 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480050" y="2395210"/>
            <a:ext cx="1268757" cy="1268757"/>
          </a:xfrm>
          <a:prstGeom prst="rect">
            <a:avLst/>
          </a:prstGeom>
        </p:spPr>
      </p:pic>
      <p:pic>
        <p:nvPicPr>
          <p:cNvPr id="12" name="Picture 1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907444" y="4961816"/>
            <a:ext cx="1695761" cy="1271821"/>
          </a:xfrm>
          <a:prstGeom prst="rect">
            <a:avLst/>
          </a:prstGeom>
        </p:spPr>
      </p:pic>
      <p:pic>
        <p:nvPicPr>
          <p:cNvPr id="13" name="Picture 12"/>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5242509" y="4961816"/>
            <a:ext cx="1743837" cy="1162558"/>
          </a:xfrm>
          <a:prstGeom prst="rect">
            <a:avLst/>
          </a:prstGeom>
        </p:spPr>
      </p:pic>
      <p:pic>
        <p:nvPicPr>
          <p:cNvPr id="14" name="Picture 13"/>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2731084" y="3702230"/>
            <a:ext cx="1749425" cy="1259586"/>
          </a:xfrm>
          <a:prstGeom prst="rect">
            <a:avLst/>
          </a:prstGeom>
        </p:spPr>
      </p:pic>
      <p:pic>
        <p:nvPicPr>
          <p:cNvPr id="15" name="Picture 14"/>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4398409" y="3673565"/>
            <a:ext cx="1630534" cy="1217465"/>
          </a:xfrm>
          <a:prstGeom prst="rect">
            <a:avLst/>
          </a:prstGeom>
        </p:spPr>
      </p:pic>
      <p:pic>
        <p:nvPicPr>
          <p:cNvPr id="16" name="Picture 15"/>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2216150" y="2395210"/>
            <a:ext cx="1752600" cy="1220978"/>
          </a:xfrm>
          <a:prstGeom prst="rect">
            <a:avLst/>
          </a:prstGeom>
        </p:spPr>
      </p:pic>
      <p:pic>
        <p:nvPicPr>
          <p:cNvPr id="17" name="Picture 16"/>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6632633" y="2395210"/>
            <a:ext cx="1912699" cy="1268757"/>
          </a:xfrm>
          <a:prstGeom prst="rect">
            <a:avLst/>
          </a:prstGeom>
        </p:spPr>
      </p:pic>
      <p:sp>
        <p:nvSpPr>
          <p:cNvPr id="18" name="TextBox 17"/>
          <p:cNvSpPr txBox="1"/>
          <p:nvPr/>
        </p:nvSpPr>
        <p:spPr>
          <a:xfrm>
            <a:off x="520700" y="2395210"/>
            <a:ext cx="1485900" cy="369332"/>
          </a:xfrm>
          <a:prstGeom prst="rect">
            <a:avLst/>
          </a:prstGeom>
          <a:noFill/>
        </p:spPr>
        <p:txBody>
          <a:bodyPr wrap="square" rtlCol="0">
            <a:spAutoFit/>
          </a:bodyPr>
          <a:lstStyle/>
          <a:p>
            <a:r>
              <a:rPr lang="en-US" b="1" dirty="0" smtClean="0">
                <a:solidFill>
                  <a:schemeClr val="bg2"/>
                </a:solidFill>
              </a:rPr>
              <a:t>Party boat</a:t>
            </a:r>
            <a:endParaRPr lang="en-US" b="1" dirty="0">
              <a:solidFill>
                <a:schemeClr val="bg2"/>
              </a:solidFill>
            </a:endParaRPr>
          </a:p>
        </p:txBody>
      </p:sp>
      <p:sp>
        <p:nvSpPr>
          <p:cNvPr id="19" name="TextBox 18"/>
          <p:cNvSpPr txBox="1"/>
          <p:nvPr/>
        </p:nvSpPr>
        <p:spPr>
          <a:xfrm>
            <a:off x="3092450" y="3206978"/>
            <a:ext cx="838200" cy="369332"/>
          </a:xfrm>
          <a:prstGeom prst="rect">
            <a:avLst/>
          </a:prstGeom>
          <a:noFill/>
        </p:spPr>
        <p:txBody>
          <a:bodyPr wrap="square" rtlCol="0">
            <a:spAutoFit/>
          </a:bodyPr>
          <a:lstStyle/>
          <a:p>
            <a:r>
              <a:rPr lang="en-US" b="1" dirty="0" smtClean="0"/>
              <a:t>Skiff</a:t>
            </a:r>
            <a:endParaRPr lang="en-US" b="1" dirty="0"/>
          </a:p>
        </p:txBody>
      </p:sp>
      <p:sp>
        <p:nvSpPr>
          <p:cNvPr id="20" name="TextBox 19"/>
          <p:cNvSpPr txBox="1"/>
          <p:nvPr/>
        </p:nvSpPr>
        <p:spPr>
          <a:xfrm>
            <a:off x="4373009" y="2420610"/>
            <a:ext cx="1066800" cy="369332"/>
          </a:xfrm>
          <a:prstGeom prst="rect">
            <a:avLst/>
          </a:prstGeom>
          <a:noFill/>
        </p:spPr>
        <p:txBody>
          <a:bodyPr wrap="square" rtlCol="0">
            <a:spAutoFit/>
          </a:bodyPr>
          <a:lstStyle/>
          <a:p>
            <a:r>
              <a:rPr lang="en-US" b="1" dirty="0" smtClean="0"/>
              <a:t>Kayak</a:t>
            </a:r>
            <a:endParaRPr lang="en-US" b="1" dirty="0"/>
          </a:p>
        </p:txBody>
      </p:sp>
      <p:sp>
        <p:nvSpPr>
          <p:cNvPr id="21" name="TextBox 20"/>
          <p:cNvSpPr txBox="1"/>
          <p:nvPr/>
        </p:nvSpPr>
        <p:spPr>
          <a:xfrm>
            <a:off x="5571743" y="2420610"/>
            <a:ext cx="914400" cy="369332"/>
          </a:xfrm>
          <a:prstGeom prst="rect">
            <a:avLst/>
          </a:prstGeom>
          <a:noFill/>
        </p:spPr>
        <p:txBody>
          <a:bodyPr wrap="square" rtlCol="0">
            <a:spAutoFit/>
          </a:bodyPr>
          <a:lstStyle/>
          <a:p>
            <a:r>
              <a:rPr lang="en-US" b="1" dirty="0" smtClean="0"/>
              <a:t>Pier</a:t>
            </a:r>
            <a:endParaRPr lang="en-US" b="1" dirty="0"/>
          </a:p>
        </p:txBody>
      </p:sp>
      <p:sp>
        <p:nvSpPr>
          <p:cNvPr id="22" name="TextBox 21"/>
          <p:cNvSpPr txBox="1"/>
          <p:nvPr/>
        </p:nvSpPr>
        <p:spPr>
          <a:xfrm>
            <a:off x="6806182" y="2428220"/>
            <a:ext cx="1447800" cy="369332"/>
          </a:xfrm>
          <a:prstGeom prst="rect">
            <a:avLst/>
          </a:prstGeom>
          <a:noFill/>
        </p:spPr>
        <p:txBody>
          <a:bodyPr wrap="square" rtlCol="0">
            <a:spAutoFit/>
          </a:bodyPr>
          <a:lstStyle/>
          <a:p>
            <a:r>
              <a:rPr lang="en-US" b="1" dirty="0" smtClean="0"/>
              <a:t>Shoreline</a:t>
            </a:r>
            <a:endParaRPr lang="en-US" b="1" dirty="0"/>
          </a:p>
        </p:txBody>
      </p:sp>
      <p:sp>
        <p:nvSpPr>
          <p:cNvPr id="23" name="TextBox 22"/>
          <p:cNvSpPr txBox="1"/>
          <p:nvPr/>
        </p:nvSpPr>
        <p:spPr>
          <a:xfrm>
            <a:off x="1254125" y="3702230"/>
            <a:ext cx="990600" cy="369332"/>
          </a:xfrm>
          <a:prstGeom prst="rect">
            <a:avLst/>
          </a:prstGeom>
          <a:noFill/>
        </p:spPr>
        <p:txBody>
          <a:bodyPr wrap="square" rtlCol="0">
            <a:spAutoFit/>
          </a:bodyPr>
          <a:lstStyle/>
          <a:p>
            <a:r>
              <a:rPr lang="en-US" b="1" dirty="0" smtClean="0">
                <a:solidFill>
                  <a:schemeClr val="bg2"/>
                </a:solidFill>
              </a:rPr>
              <a:t>Halibu</a:t>
            </a:r>
            <a:r>
              <a:rPr lang="en-US" dirty="0" smtClean="0">
                <a:solidFill>
                  <a:schemeClr val="bg2"/>
                </a:solidFill>
              </a:rPr>
              <a:t>t</a:t>
            </a:r>
            <a:endParaRPr lang="en-US" dirty="0">
              <a:solidFill>
                <a:schemeClr val="bg2"/>
              </a:solidFill>
            </a:endParaRPr>
          </a:p>
        </p:txBody>
      </p:sp>
      <p:sp>
        <p:nvSpPr>
          <p:cNvPr id="24" name="TextBox 23"/>
          <p:cNvSpPr txBox="1"/>
          <p:nvPr/>
        </p:nvSpPr>
        <p:spPr>
          <a:xfrm>
            <a:off x="2825750" y="3702230"/>
            <a:ext cx="1371600" cy="369332"/>
          </a:xfrm>
          <a:prstGeom prst="rect">
            <a:avLst/>
          </a:prstGeom>
          <a:noFill/>
        </p:spPr>
        <p:txBody>
          <a:bodyPr wrap="square" rtlCol="0">
            <a:spAutoFit/>
          </a:bodyPr>
          <a:lstStyle/>
          <a:p>
            <a:r>
              <a:rPr lang="en-US" b="1" dirty="0" smtClean="0"/>
              <a:t>Rockfish</a:t>
            </a:r>
            <a:endParaRPr lang="en-US" b="1" dirty="0"/>
          </a:p>
        </p:txBody>
      </p:sp>
      <p:sp>
        <p:nvSpPr>
          <p:cNvPr id="25" name="TextBox 24"/>
          <p:cNvSpPr txBox="1"/>
          <p:nvPr/>
        </p:nvSpPr>
        <p:spPr>
          <a:xfrm>
            <a:off x="4622800" y="4476146"/>
            <a:ext cx="1371600" cy="369332"/>
          </a:xfrm>
          <a:prstGeom prst="rect">
            <a:avLst/>
          </a:prstGeom>
          <a:noFill/>
        </p:spPr>
        <p:txBody>
          <a:bodyPr wrap="square" rtlCol="0">
            <a:spAutoFit/>
          </a:bodyPr>
          <a:lstStyle/>
          <a:p>
            <a:r>
              <a:rPr lang="en-US" b="1" dirty="0" smtClean="0"/>
              <a:t>Surfperch</a:t>
            </a:r>
            <a:endParaRPr lang="en-US" b="1" dirty="0"/>
          </a:p>
        </p:txBody>
      </p:sp>
      <p:sp>
        <p:nvSpPr>
          <p:cNvPr id="26" name="TextBox 25"/>
          <p:cNvSpPr txBox="1"/>
          <p:nvPr/>
        </p:nvSpPr>
        <p:spPr>
          <a:xfrm>
            <a:off x="6120382" y="3702230"/>
            <a:ext cx="1371600" cy="369332"/>
          </a:xfrm>
          <a:prstGeom prst="rect">
            <a:avLst/>
          </a:prstGeom>
          <a:noFill/>
        </p:spPr>
        <p:txBody>
          <a:bodyPr wrap="square" rtlCol="0">
            <a:spAutoFit/>
          </a:bodyPr>
          <a:lstStyle/>
          <a:p>
            <a:r>
              <a:rPr lang="en-US" b="1" dirty="0" smtClean="0"/>
              <a:t>Grunion</a:t>
            </a:r>
            <a:endParaRPr lang="en-US" b="1" dirty="0"/>
          </a:p>
        </p:txBody>
      </p:sp>
      <p:sp>
        <p:nvSpPr>
          <p:cNvPr id="27" name="TextBox 26"/>
          <p:cNvSpPr txBox="1"/>
          <p:nvPr/>
        </p:nvSpPr>
        <p:spPr>
          <a:xfrm>
            <a:off x="2330450" y="5755042"/>
            <a:ext cx="990600" cy="369332"/>
          </a:xfrm>
          <a:prstGeom prst="rect">
            <a:avLst/>
          </a:prstGeom>
          <a:noFill/>
        </p:spPr>
        <p:txBody>
          <a:bodyPr wrap="square" rtlCol="0">
            <a:spAutoFit/>
          </a:bodyPr>
          <a:lstStyle/>
          <a:p>
            <a:r>
              <a:rPr lang="en-US" b="1" dirty="0" smtClean="0">
                <a:solidFill>
                  <a:schemeClr val="bg2"/>
                </a:solidFill>
              </a:rPr>
              <a:t>Clams</a:t>
            </a:r>
            <a:endParaRPr lang="en-US" b="1" dirty="0">
              <a:solidFill>
                <a:schemeClr val="bg2"/>
              </a:solidFill>
            </a:endParaRPr>
          </a:p>
        </p:txBody>
      </p:sp>
      <p:sp>
        <p:nvSpPr>
          <p:cNvPr id="28" name="TextBox 27"/>
          <p:cNvSpPr txBox="1"/>
          <p:nvPr/>
        </p:nvSpPr>
        <p:spPr>
          <a:xfrm>
            <a:off x="3763409" y="4961816"/>
            <a:ext cx="1219200" cy="369332"/>
          </a:xfrm>
          <a:prstGeom prst="rect">
            <a:avLst/>
          </a:prstGeom>
          <a:noFill/>
        </p:spPr>
        <p:txBody>
          <a:bodyPr wrap="square" rtlCol="0">
            <a:spAutoFit/>
          </a:bodyPr>
          <a:lstStyle/>
          <a:p>
            <a:r>
              <a:rPr lang="en-US" b="1" dirty="0" smtClean="0"/>
              <a:t>Mussels</a:t>
            </a:r>
            <a:endParaRPr lang="en-US" b="1" dirty="0"/>
          </a:p>
        </p:txBody>
      </p:sp>
      <p:sp>
        <p:nvSpPr>
          <p:cNvPr id="29" name="TextBox 28"/>
          <p:cNvSpPr txBox="1"/>
          <p:nvPr/>
        </p:nvSpPr>
        <p:spPr>
          <a:xfrm>
            <a:off x="5439809" y="5789258"/>
            <a:ext cx="1524000" cy="369332"/>
          </a:xfrm>
          <a:prstGeom prst="rect">
            <a:avLst/>
          </a:prstGeom>
          <a:noFill/>
        </p:spPr>
        <p:txBody>
          <a:bodyPr wrap="square" rtlCol="0">
            <a:spAutoFit/>
          </a:bodyPr>
          <a:lstStyle/>
          <a:p>
            <a:r>
              <a:rPr lang="en-US" b="1" dirty="0" smtClean="0"/>
              <a:t>Rock crab</a:t>
            </a:r>
            <a:endParaRPr lang="en-US" b="1" dirty="0"/>
          </a:p>
        </p:txBody>
      </p:sp>
    </p:spTree>
    <p:extLst>
      <p:ext uri="{BB962C8B-B14F-4D97-AF65-F5344CB8AC3E}">
        <p14:creationId xmlns:p14="http://schemas.microsoft.com/office/powerpoint/2010/main" val="1440761094"/>
      </p:ext>
    </p:extLst>
  </p:cSld>
  <p:clrMapOvr>
    <a:masterClrMapping/>
  </p:clrMapOvr>
  <p:transition>
    <p:cover dir="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8153400" cy="1920875"/>
          </a:xfrm>
        </p:spPr>
        <p:txBody>
          <a:bodyPr/>
          <a:lstStyle/>
          <a:p>
            <a:pPr algn="ctr"/>
            <a:r>
              <a:rPr lang="en-US" sz="4000" dirty="0" smtClean="0">
                <a:latin typeface="Arial" pitchFamily="34" charset="0"/>
                <a:cs typeface="Arial" pitchFamily="34" charset="0"/>
              </a:rPr>
              <a:t>The </a:t>
            </a:r>
            <a:r>
              <a:rPr lang="en-US" sz="4000" dirty="0">
                <a:latin typeface="Arial" pitchFamily="34" charset="0"/>
                <a:cs typeface="Arial" pitchFamily="34" charset="0"/>
              </a:rPr>
              <a:t>first 24 </a:t>
            </a:r>
            <a:r>
              <a:rPr lang="en-US" sz="4000" dirty="0" smtClean="0">
                <a:latin typeface="Arial" pitchFamily="34" charset="0"/>
                <a:cs typeface="Arial" pitchFamily="34" charset="0"/>
              </a:rPr>
              <a:t>hours</a:t>
            </a:r>
            <a:r>
              <a:rPr lang="en-US" sz="3600" dirty="0" smtClean="0">
                <a:latin typeface="Arial" pitchFamily="34" charset="0"/>
                <a:cs typeface="Arial" pitchFamily="34" charset="0"/>
              </a:rPr>
              <a:t>,</a:t>
            </a:r>
            <a:br>
              <a:rPr lang="en-US" sz="3600" dirty="0" smtClean="0">
                <a:latin typeface="Arial" pitchFamily="34" charset="0"/>
                <a:cs typeface="Arial" pitchFamily="34" charset="0"/>
              </a:rPr>
            </a:br>
            <a:r>
              <a:rPr lang="en-US" sz="3600" dirty="0" smtClean="0">
                <a:latin typeface="Arial" pitchFamily="34" charset="0"/>
                <a:cs typeface="Arial" pitchFamily="34" charset="0"/>
              </a:rPr>
              <a:t> continued:</a:t>
            </a:r>
            <a:endParaRPr lang="en-US" dirty="0"/>
          </a:p>
        </p:txBody>
      </p:sp>
      <p:sp>
        <p:nvSpPr>
          <p:cNvPr id="3" name="Content Placeholder 2"/>
          <p:cNvSpPr>
            <a:spLocks noGrp="1"/>
          </p:cNvSpPr>
          <p:nvPr>
            <p:ph idx="1"/>
          </p:nvPr>
        </p:nvSpPr>
        <p:spPr>
          <a:xfrm>
            <a:off x="533400" y="1828800"/>
            <a:ext cx="8153400" cy="4191000"/>
          </a:xfrm>
        </p:spPr>
        <p:txBody>
          <a:bodyPr/>
          <a:lstStyle/>
          <a:p>
            <a:pPr>
              <a:buClr>
                <a:srgbClr val="00B0F0"/>
              </a:buClr>
            </a:pPr>
            <a:r>
              <a:rPr lang="en-US" sz="2400" dirty="0">
                <a:latin typeface="Arial" pitchFamily="34" charset="0"/>
                <a:cs typeface="Arial" pitchFamily="34" charset="0"/>
              </a:rPr>
              <a:t>OSPR SSTS notifies NOAA SSC</a:t>
            </a:r>
          </a:p>
          <a:p>
            <a:pPr>
              <a:buClr>
                <a:srgbClr val="00B0F0"/>
              </a:buClr>
            </a:pPr>
            <a:r>
              <a:rPr lang="en-US" sz="2400" dirty="0">
                <a:latin typeface="Arial" pitchFamily="34" charset="0"/>
                <a:cs typeface="Arial" pitchFamily="34" charset="0"/>
              </a:rPr>
              <a:t>OSPR SSTS and OEHHA TS may report to EU at Command Post</a:t>
            </a:r>
          </a:p>
          <a:p>
            <a:pPr>
              <a:buClr>
                <a:srgbClr val="00B0F0"/>
              </a:buClr>
            </a:pPr>
            <a:r>
              <a:rPr lang="en-US" sz="2400" dirty="0">
                <a:latin typeface="Arial" pitchFamily="34" charset="0"/>
                <a:cs typeface="Arial" pitchFamily="34" charset="0"/>
              </a:rPr>
              <a:t>OEHHA determines whether public health threat </a:t>
            </a:r>
            <a:r>
              <a:rPr lang="en-US" sz="2400" dirty="0" smtClean="0">
                <a:latin typeface="Arial" pitchFamily="34" charset="0"/>
                <a:cs typeface="Arial" pitchFamily="34" charset="0"/>
              </a:rPr>
              <a:t>exists (or whether they cannot yet determine threat)</a:t>
            </a:r>
          </a:p>
          <a:p>
            <a:pPr>
              <a:buClr>
                <a:srgbClr val="00B0F0"/>
              </a:buClr>
            </a:pPr>
            <a:r>
              <a:rPr lang="en-US" sz="2400" dirty="0" smtClean="0">
                <a:latin typeface="Arial" pitchFamily="34" charset="0"/>
                <a:cs typeface="Arial" pitchFamily="34" charset="0"/>
              </a:rPr>
              <a:t>OEHHA notifies DFW Director (in writing) of their recommendation</a:t>
            </a:r>
          </a:p>
          <a:p>
            <a:pPr lvl="1">
              <a:buClr>
                <a:srgbClr val="0DF328"/>
              </a:buClr>
            </a:pPr>
            <a:r>
              <a:rPr lang="en-US" sz="2200" dirty="0" smtClean="0">
                <a:latin typeface="Arial" pitchFamily="34" charset="0"/>
                <a:cs typeface="Arial" pitchFamily="34" charset="0"/>
              </a:rPr>
              <a:t>Review any prospective closure boundaries with  NOAA SSC and SOSC; work with GIS to develop map of prospective closure boundaries</a:t>
            </a:r>
          </a:p>
          <a:p>
            <a:endParaRPr lang="en-US" sz="2400" dirty="0" smtClean="0">
              <a:latin typeface="Arial" pitchFamily="34" charset="0"/>
              <a:cs typeface="Arial" pitchFamily="34" charset="0"/>
            </a:endParaRPr>
          </a:p>
          <a:p>
            <a:endParaRPr lang="en-US" sz="3200" dirty="0">
              <a:latin typeface="Arial" pitchFamily="34" charset="0"/>
              <a:cs typeface="Arial" pitchFamily="34" charset="0"/>
            </a:endParaRPr>
          </a:p>
          <a:p>
            <a:endParaRPr lang="en-US" dirty="0"/>
          </a:p>
        </p:txBody>
      </p:sp>
    </p:spTree>
    <p:extLst>
      <p:ext uri="{BB962C8B-B14F-4D97-AF65-F5344CB8AC3E}">
        <p14:creationId xmlns:p14="http://schemas.microsoft.com/office/powerpoint/2010/main" val="2724973550"/>
      </p:ext>
    </p:extLst>
  </p:cSld>
  <p:clrMapOvr>
    <a:masterClrMapping/>
  </p:clrMapOvr>
  <p:transition>
    <p:cover dir="rd"/>
  </p:transition>
  <p:timing>
    <p:tnLst>
      <p:par>
        <p:cTn id="1" dur="indefinite" restart="never" nodeType="tmRoot"/>
      </p:par>
    </p:tnLst>
  </p:timing>
</p:sld>
</file>

<file path=ppt/theme/theme1.xml><?xml version="1.0" encoding="utf-8"?>
<a:theme xmlns:a="http://schemas.openxmlformats.org/drawingml/2006/main" name="eros1">
  <a:themeElements>
    <a:clrScheme name="eros1 10">
      <a:dk1>
        <a:srgbClr val="4D4D4D"/>
      </a:dk1>
      <a:lt1>
        <a:srgbClr val="FFFFFF"/>
      </a:lt1>
      <a:dk2>
        <a:srgbClr val="000099"/>
      </a:dk2>
      <a:lt2>
        <a:srgbClr val="CCECFF"/>
      </a:lt2>
      <a:accent1>
        <a:srgbClr val="339966"/>
      </a:accent1>
      <a:accent2>
        <a:srgbClr val="3366FF"/>
      </a:accent2>
      <a:accent3>
        <a:srgbClr val="AAAACA"/>
      </a:accent3>
      <a:accent4>
        <a:srgbClr val="DADADA"/>
      </a:accent4>
      <a:accent5>
        <a:srgbClr val="ADCAB8"/>
      </a:accent5>
      <a:accent6>
        <a:srgbClr val="2D5CE7"/>
      </a:accent6>
      <a:hlink>
        <a:srgbClr val="33CCFF"/>
      </a:hlink>
      <a:folHlink>
        <a:srgbClr val="003399"/>
      </a:folHlink>
    </a:clrScheme>
    <a:fontScheme name="eros1">
      <a:majorFont>
        <a:latin typeface="Serifa BT"/>
        <a:ea typeface=""/>
        <a:cs typeface=""/>
      </a:majorFont>
      <a:minorFont>
        <a:latin typeface="Serifa B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eros1 1">
        <a:dk1>
          <a:srgbClr val="666633"/>
        </a:dk1>
        <a:lt1>
          <a:srgbClr val="FFFFFF"/>
        </a:lt1>
        <a:dk2>
          <a:srgbClr val="000000"/>
        </a:dk2>
        <a:lt2>
          <a:srgbClr val="FFFFFF"/>
        </a:lt2>
        <a:accent1>
          <a:srgbClr val="666699"/>
        </a:accent1>
        <a:accent2>
          <a:srgbClr val="990000"/>
        </a:accent2>
        <a:accent3>
          <a:srgbClr val="AAAAAA"/>
        </a:accent3>
        <a:accent4>
          <a:srgbClr val="DADADA"/>
        </a:accent4>
        <a:accent5>
          <a:srgbClr val="B8B8CA"/>
        </a:accent5>
        <a:accent6>
          <a:srgbClr val="8A0000"/>
        </a:accent6>
        <a:hlink>
          <a:srgbClr val="999900"/>
        </a:hlink>
        <a:folHlink>
          <a:srgbClr val="FFFFFF"/>
        </a:folHlink>
      </a:clrScheme>
      <a:clrMap bg1="dk2" tx1="lt1" bg2="dk1" tx2="lt2" accent1="accent1" accent2="accent2" accent3="accent3" accent4="accent4" accent5="accent5" accent6="accent6" hlink="hlink" folHlink="folHlink"/>
    </a:extraClrScheme>
    <a:extraClrScheme>
      <a:clrScheme name="eros1 2">
        <a:dk1>
          <a:srgbClr val="4D4D4D"/>
        </a:dk1>
        <a:lt1>
          <a:srgbClr val="FFFFFF"/>
        </a:lt1>
        <a:dk2>
          <a:srgbClr val="4A1102"/>
        </a:dk2>
        <a:lt2>
          <a:srgbClr val="FFFFFF"/>
        </a:lt2>
        <a:accent1>
          <a:srgbClr val="CC3300"/>
        </a:accent1>
        <a:accent2>
          <a:srgbClr val="666699"/>
        </a:accent2>
        <a:accent3>
          <a:srgbClr val="B1AAAA"/>
        </a:accent3>
        <a:accent4>
          <a:srgbClr val="DADADA"/>
        </a:accent4>
        <a:accent5>
          <a:srgbClr val="E2ADAA"/>
        </a:accent5>
        <a:accent6>
          <a:srgbClr val="5C5C8A"/>
        </a:accent6>
        <a:hlink>
          <a:srgbClr val="FF9900"/>
        </a:hlink>
        <a:folHlink>
          <a:srgbClr val="FFFFFF"/>
        </a:folHlink>
      </a:clrScheme>
      <a:clrMap bg1="dk2" tx1="lt1" bg2="dk1" tx2="lt2" accent1="accent1" accent2="accent2" accent3="accent3" accent4="accent4" accent5="accent5" accent6="accent6" hlink="hlink" folHlink="folHlink"/>
    </a:extraClrScheme>
    <a:extraClrScheme>
      <a:clrScheme name="eros1 3">
        <a:dk1>
          <a:srgbClr val="666699"/>
        </a:dk1>
        <a:lt1>
          <a:srgbClr val="FFFFFF"/>
        </a:lt1>
        <a:dk2>
          <a:srgbClr val="400040"/>
        </a:dk2>
        <a:lt2>
          <a:srgbClr val="FFFFFF"/>
        </a:lt2>
        <a:accent1>
          <a:srgbClr val="FFCC00"/>
        </a:accent1>
        <a:accent2>
          <a:srgbClr val="FF3300"/>
        </a:accent2>
        <a:accent3>
          <a:srgbClr val="AFAAAF"/>
        </a:accent3>
        <a:accent4>
          <a:srgbClr val="DADADA"/>
        </a:accent4>
        <a:accent5>
          <a:srgbClr val="FFE2AA"/>
        </a:accent5>
        <a:accent6>
          <a:srgbClr val="E72D00"/>
        </a:accent6>
        <a:hlink>
          <a:srgbClr val="CC9900"/>
        </a:hlink>
        <a:folHlink>
          <a:srgbClr val="CC3300"/>
        </a:folHlink>
      </a:clrScheme>
      <a:clrMap bg1="dk2" tx1="lt1" bg2="dk1" tx2="lt2" accent1="accent1" accent2="accent2" accent3="accent3" accent4="accent4" accent5="accent5" accent6="accent6" hlink="hlink" folHlink="folHlink"/>
    </a:extraClrScheme>
    <a:extraClrScheme>
      <a:clrScheme name="eros1 4">
        <a:dk1>
          <a:srgbClr val="4D4D4D"/>
        </a:dk1>
        <a:lt1>
          <a:srgbClr val="FFFFFF"/>
        </a:lt1>
        <a:dk2>
          <a:srgbClr val="006699"/>
        </a:dk2>
        <a:lt2>
          <a:srgbClr val="CCECFF"/>
        </a:lt2>
        <a:accent1>
          <a:srgbClr val="339966"/>
        </a:accent1>
        <a:accent2>
          <a:srgbClr val="3366FF"/>
        </a:accent2>
        <a:accent3>
          <a:srgbClr val="AAB8CA"/>
        </a:accent3>
        <a:accent4>
          <a:srgbClr val="DADADA"/>
        </a:accent4>
        <a:accent5>
          <a:srgbClr val="ADCAB8"/>
        </a:accent5>
        <a:accent6>
          <a:srgbClr val="2D5CE7"/>
        </a:accent6>
        <a:hlink>
          <a:srgbClr val="33CCFF"/>
        </a:hlink>
        <a:folHlink>
          <a:srgbClr val="FFFFFF"/>
        </a:folHlink>
      </a:clrScheme>
      <a:clrMap bg1="dk2" tx1="lt1" bg2="dk1" tx2="lt2" accent1="accent1" accent2="accent2" accent3="accent3" accent4="accent4" accent5="accent5" accent6="accent6" hlink="hlink" folHlink="folHlink"/>
    </a:extraClrScheme>
    <a:extraClrScheme>
      <a:clrScheme name="eros1 5">
        <a:dk1>
          <a:srgbClr val="000000"/>
        </a:dk1>
        <a:lt1>
          <a:srgbClr val="FFFFFF"/>
        </a:lt1>
        <a:dk2>
          <a:srgbClr val="CC0000"/>
        </a:dk2>
        <a:lt2>
          <a:srgbClr val="666699"/>
        </a:lt2>
        <a:accent1>
          <a:srgbClr val="FF6600"/>
        </a:accent1>
        <a:accent2>
          <a:srgbClr val="FF9933"/>
        </a:accent2>
        <a:accent3>
          <a:srgbClr val="FFFFFF"/>
        </a:accent3>
        <a:accent4>
          <a:srgbClr val="000000"/>
        </a:accent4>
        <a:accent5>
          <a:srgbClr val="FFB8AA"/>
        </a:accent5>
        <a:accent6>
          <a:srgbClr val="E78A2D"/>
        </a:accent6>
        <a:hlink>
          <a:srgbClr val="FFCC00"/>
        </a:hlink>
        <a:folHlink>
          <a:srgbClr val="333399"/>
        </a:folHlink>
      </a:clrScheme>
      <a:clrMap bg1="lt1" tx1="dk1" bg2="lt2" tx2="dk2" accent1="accent1" accent2="accent2" accent3="accent3" accent4="accent4" accent5="accent5" accent6="accent6" hlink="hlink" folHlink="folHlink"/>
    </a:extraClrScheme>
    <a:extraClrScheme>
      <a:clrScheme name="eros1 6">
        <a:dk1>
          <a:srgbClr val="000000"/>
        </a:dk1>
        <a:lt1>
          <a:srgbClr val="FFFFFF"/>
        </a:lt1>
        <a:dk2>
          <a:srgbClr val="000000"/>
        </a:dk2>
        <a:lt2>
          <a:srgbClr val="C0C0C0"/>
        </a:lt2>
        <a:accent1>
          <a:srgbClr val="CC3300"/>
        </a:accent1>
        <a:accent2>
          <a:srgbClr val="666699"/>
        </a:accent2>
        <a:accent3>
          <a:srgbClr val="FFFFFF"/>
        </a:accent3>
        <a:accent4>
          <a:srgbClr val="000000"/>
        </a:accent4>
        <a:accent5>
          <a:srgbClr val="E2ADAA"/>
        </a:accent5>
        <a:accent6>
          <a:srgbClr val="5C5C8A"/>
        </a:accent6>
        <a:hlink>
          <a:srgbClr val="999900"/>
        </a:hlink>
        <a:folHlink>
          <a:srgbClr val="4D4D4D"/>
        </a:folHlink>
      </a:clrScheme>
      <a:clrMap bg1="lt1" tx1="dk1" bg2="lt2" tx2="dk2" accent1="accent1" accent2="accent2" accent3="accent3" accent4="accent4" accent5="accent5" accent6="accent6" hlink="hlink" folHlink="folHlink"/>
    </a:extraClrScheme>
    <a:extraClrScheme>
      <a:clrScheme name="eros1 7">
        <a:dk1>
          <a:srgbClr val="000000"/>
        </a:dk1>
        <a:lt1>
          <a:srgbClr val="FFFFFF"/>
        </a:lt1>
        <a:dk2>
          <a:srgbClr val="000066"/>
        </a:dk2>
        <a:lt2>
          <a:srgbClr val="333399"/>
        </a:lt2>
        <a:accent1>
          <a:srgbClr val="3399FF"/>
        </a:accent1>
        <a:accent2>
          <a:srgbClr val="9999FF"/>
        </a:accent2>
        <a:accent3>
          <a:srgbClr val="FFFFFF"/>
        </a:accent3>
        <a:accent4>
          <a:srgbClr val="000000"/>
        </a:accent4>
        <a:accent5>
          <a:srgbClr val="ADCAFF"/>
        </a:accent5>
        <a:accent6>
          <a:srgbClr val="8A8AE7"/>
        </a:accent6>
        <a:hlink>
          <a:srgbClr val="00CCFF"/>
        </a:hlink>
        <a:folHlink>
          <a:srgbClr val="5F5F5F"/>
        </a:folHlink>
      </a:clrScheme>
      <a:clrMap bg1="lt1" tx1="dk1" bg2="lt2" tx2="dk2" accent1="accent1" accent2="accent2" accent3="accent3" accent4="accent4" accent5="accent5" accent6="accent6" hlink="hlink" folHlink="folHlink"/>
    </a:extraClrScheme>
    <a:extraClrScheme>
      <a:clrScheme name="eros1 8">
        <a:dk1>
          <a:srgbClr val="4D4D4D"/>
        </a:dk1>
        <a:lt1>
          <a:srgbClr val="FFFFFF"/>
        </a:lt1>
        <a:dk2>
          <a:srgbClr val="0033CC"/>
        </a:dk2>
        <a:lt2>
          <a:srgbClr val="CCECFF"/>
        </a:lt2>
        <a:accent1>
          <a:srgbClr val="339966"/>
        </a:accent1>
        <a:accent2>
          <a:srgbClr val="3366FF"/>
        </a:accent2>
        <a:accent3>
          <a:srgbClr val="AAADE2"/>
        </a:accent3>
        <a:accent4>
          <a:srgbClr val="DADADA"/>
        </a:accent4>
        <a:accent5>
          <a:srgbClr val="ADCAB8"/>
        </a:accent5>
        <a:accent6>
          <a:srgbClr val="2D5CE7"/>
        </a:accent6>
        <a:hlink>
          <a:srgbClr val="33CCFF"/>
        </a:hlink>
        <a:folHlink>
          <a:srgbClr val="FFFFFF"/>
        </a:folHlink>
      </a:clrScheme>
      <a:clrMap bg1="dk2" tx1="lt1" bg2="dk1" tx2="lt2" accent1="accent1" accent2="accent2" accent3="accent3" accent4="accent4" accent5="accent5" accent6="accent6" hlink="hlink" folHlink="folHlink"/>
    </a:extraClrScheme>
    <a:extraClrScheme>
      <a:clrScheme name="eros1 9">
        <a:dk1>
          <a:srgbClr val="4D4D4D"/>
        </a:dk1>
        <a:lt1>
          <a:srgbClr val="FFFFFF"/>
        </a:lt1>
        <a:dk2>
          <a:srgbClr val="000099"/>
        </a:dk2>
        <a:lt2>
          <a:srgbClr val="CCECFF"/>
        </a:lt2>
        <a:accent1>
          <a:srgbClr val="339966"/>
        </a:accent1>
        <a:accent2>
          <a:srgbClr val="3366FF"/>
        </a:accent2>
        <a:accent3>
          <a:srgbClr val="AAAACA"/>
        </a:accent3>
        <a:accent4>
          <a:srgbClr val="DADADA"/>
        </a:accent4>
        <a:accent5>
          <a:srgbClr val="ADCAB8"/>
        </a:accent5>
        <a:accent6>
          <a:srgbClr val="2D5CE7"/>
        </a:accent6>
        <a:hlink>
          <a:srgbClr val="33CCFF"/>
        </a:hlink>
        <a:folHlink>
          <a:srgbClr val="FFFFFF"/>
        </a:folHlink>
      </a:clrScheme>
      <a:clrMap bg1="dk2" tx1="lt1" bg2="dk1" tx2="lt2" accent1="accent1" accent2="accent2" accent3="accent3" accent4="accent4" accent5="accent5" accent6="accent6" hlink="hlink" folHlink="folHlink"/>
    </a:extraClrScheme>
    <a:extraClrScheme>
      <a:clrScheme name="eros1 10">
        <a:dk1>
          <a:srgbClr val="4D4D4D"/>
        </a:dk1>
        <a:lt1>
          <a:srgbClr val="FFFFFF"/>
        </a:lt1>
        <a:dk2>
          <a:srgbClr val="000099"/>
        </a:dk2>
        <a:lt2>
          <a:srgbClr val="CCECFF"/>
        </a:lt2>
        <a:accent1>
          <a:srgbClr val="339966"/>
        </a:accent1>
        <a:accent2>
          <a:srgbClr val="3366FF"/>
        </a:accent2>
        <a:accent3>
          <a:srgbClr val="AAAACA"/>
        </a:accent3>
        <a:accent4>
          <a:srgbClr val="DADADA"/>
        </a:accent4>
        <a:accent5>
          <a:srgbClr val="ADCAB8"/>
        </a:accent5>
        <a:accent6>
          <a:srgbClr val="2D5CE7"/>
        </a:accent6>
        <a:hlink>
          <a:srgbClr val="33CCFF"/>
        </a:hlink>
        <a:folHlink>
          <a:srgbClr val="003399"/>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Clouds</Template>
  <TotalTime>11231</TotalTime>
  <Words>1419</Words>
  <Application>Microsoft Office PowerPoint</Application>
  <PresentationFormat>On-screen Show (4:3)</PresentationFormat>
  <Paragraphs>217</Paragraphs>
  <Slides>25</Slides>
  <Notes>1</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eros1</vt:lpstr>
      <vt:lpstr>                  </vt:lpstr>
      <vt:lpstr>Objectives for Presentation</vt:lpstr>
      <vt:lpstr>  </vt:lpstr>
      <vt:lpstr>State authorities and processes</vt:lpstr>
      <vt:lpstr>State authorities and processes, continued</vt:lpstr>
      <vt:lpstr>The first 24 hours </vt:lpstr>
      <vt:lpstr>Examples of fisheries and fishing activities that could be affected</vt:lpstr>
      <vt:lpstr>Examples, continued </vt:lpstr>
      <vt:lpstr>The first 24 hours,  continued:</vt:lpstr>
      <vt:lpstr>The first 24 hours,  continued:</vt:lpstr>
      <vt:lpstr>The first 24 hours,  continued:</vt:lpstr>
      <vt:lpstr>Signs</vt:lpstr>
      <vt:lpstr>If there is a closure, then in the next 24 hours:</vt:lpstr>
      <vt:lpstr>          Modifications, Notifications, Sampling and Analysis, Re-Opening </vt:lpstr>
      <vt:lpstr>Sampling and Analysis</vt:lpstr>
      <vt:lpstr>Sampling and Analysis, continued</vt:lpstr>
      <vt:lpstr>Sampling and Analysis, continued</vt:lpstr>
      <vt:lpstr>Re-Opening or Maintaining Closures</vt:lpstr>
      <vt:lpstr>State fishery closure relationship to ICS and UC</vt:lpstr>
      <vt:lpstr>What About Federal Waters?</vt:lpstr>
      <vt:lpstr>Federal Waters, continued</vt:lpstr>
      <vt:lpstr>Also:</vt:lpstr>
      <vt:lpstr>How Many State Fishery Closures So Far?</vt:lpstr>
      <vt:lpstr>How Many State Fishery Closures So Far?</vt:lpstr>
      <vt:lpstr>PowerPoint Presentation</vt:lpstr>
    </vt:vector>
  </TitlesOfParts>
  <Company>FISH AND GAME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Yvonne Addassi</dc:creator>
  <cp:lastModifiedBy>Imai, Randy@Wildlife</cp:lastModifiedBy>
  <cp:revision>200</cp:revision>
  <cp:lastPrinted>1999-11-02T00:27:13Z</cp:lastPrinted>
  <dcterms:created xsi:type="dcterms:W3CDTF">1998-10-26T18:30:08Z</dcterms:created>
  <dcterms:modified xsi:type="dcterms:W3CDTF">2014-02-28T00:17:25Z</dcterms:modified>
</cp:coreProperties>
</file>