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06" r:id="rId4"/>
    <p:sldId id="367" r:id="rId5"/>
    <p:sldId id="269" r:id="rId6"/>
    <p:sldId id="270" r:id="rId7"/>
    <p:sldId id="260" r:id="rId8"/>
    <p:sldId id="310" r:id="rId9"/>
    <p:sldId id="311" r:id="rId10"/>
    <p:sldId id="307" r:id="rId11"/>
    <p:sldId id="308" r:id="rId12"/>
    <p:sldId id="348" r:id="rId13"/>
    <p:sldId id="376" r:id="rId14"/>
    <p:sldId id="377" r:id="rId15"/>
    <p:sldId id="379" r:id="rId16"/>
    <p:sldId id="381" r:id="rId17"/>
    <p:sldId id="382" r:id="rId18"/>
    <p:sldId id="440" r:id="rId19"/>
    <p:sldId id="406" r:id="rId20"/>
    <p:sldId id="407" r:id="rId21"/>
    <p:sldId id="409" r:id="rId22"/>
    <p:sldId id="411" r:id="rId23"/>
    <p:sldId id="412" r:id="rId24"/>
    <p:sldId id="413" r:id="rId25"/>
    <p:sldId id="416" r:id="rId26"/>
    <p:sldId id="418" r:id="rId27"/>
    <p:sldId id="420" r:id="rId28"/>
    <p:sldId id="421" r:id="rId29"/>
    <p:sldId id="439" r:id="rId30"/>
    <p:sldId id="434" r:id="rId31"/>
    <p:sldId id="435" r:id="rId32"/>
    <p:sldId id="436" r:id="rId33"/>
    <p:sldId id="429" r:id="rId34"/>
    <p:sldId id="386" r:id="rId35"/>
    <p:sldId id="387" r:id="rId36"/>
    <p:sldId id="388" r:id="rId37"/>
    <p:sldId id="389" r:id="rId38"/>
    <p:sldId id="390" r:id="rId39"/>
    <p:sldId id="391" r:id="rId40"/>
    <p:sldId id="393" r:id="rId41"/>
    <p:sldId id="394" r:id="rId42"/>
    <p:sldId id="395" r:id="rId43"/>
    <p:sldId id="397" r:id="rId44"/>
    <p:sldId id="398" r:id="rId45"/>
    <p:sldId id="399" r:id="rId46"/>
    <p:sldId id="400" r:id="rId47"/>
    <p:sldId id="431" r:id="rId48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F328"/>
    <a:srgbClr val="FFFFFF"/>
    <a:srgbClr val="CCCCFF"/>
    <a:srgbClr val="FFFFCC"/>
    <a:srgbClr val="FFFF66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44" autoAdjust="0"/>
  </p:normalViewPr>
  <p:slideViewPr>
    <p:cSldViewPr>
      <p:cViewPr>
        <p:scale>
          <a:sx n="50" d="100"/>
          <a:sy n="50" d="100"/>
        </p:scale>
        <p:origin x="-1650" y="-1116"/>
      </p:cViewPr>
      <p:guideLst>
        <p:guide orient="horz" pos="144"/>
        <p:guide orient="horz" pos="912"/>
        <p:guide orient="horz" pos="1152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notesViewPr>
    <p:cSldViewPr>
      <p:cViewPr varScale="1">
        <p:scale>
          <a:sx n="55" d="100"/>
          <a:sy n="55" d="100"/>
        </p:scale>
        <p:origin x="-1752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3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spAutoFit/>
          </a:bodyPr>
          <a:lstStyle>
            <a:lvl1pPr defTabSz="930275">
              <a:spcBef>
                <a:spcPct val="50000"/>
              </a:spcBef>
              <a:buFontTx/>
              <a:buChar char="•"/>
              <a:defRPr sz="1200">
                <a:solidFill>
                  <a:srgbClr val="FFFFFF"/>
                </a:solidFill>
                <a:latin typeface="Serifa BT" pitchFamily="18" charset="0"/>
              </a:defRPr>
            </a:lvl1pPr>
          </a:lstStyle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spAutoFit/>
          </a:bodyPr>
          <a:lstStyle>
            <a:lvl1pPr algn="r" defTabSz="930275">
              <a:spcBef>
                <a:spcPct val="50000"/>
              </a:spcBef>
              <a:buFontTx/>
              <a:buChar char="•"/>
              <a:defRPr sz="1200">
                <a:solidFill>
                  <a:srgbClr val="FFFFFF"/>
                </a:solidFill>
                <a:latin typeface="Serifa BT" pitchFamily="18" charset="0"/>
              </a:defRPr>
            </a:lvl1pPr>
          </a:lstStyle>
          <a:p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09063"/>
            <a:ext cx="3032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  <a:spAutoFit/>
          </a:bodyPr>
          <a:lstStyle>
            <a:lvl1pPr defTabSz="930275">
              <a:spcBef>
                <a:spcPct val="50000"/>
              </a:spcBef>
              <a:buFontTx/>
              <a:buChar char="•"/>
              <a:defRPr sz="1200">
                <a:solidFill>
                  <a:srgbClr val="FFFFFF"/>
                </a:solidFill>
                <a:latin typeface="Serifa BT" pitchFamily="18" charset="0"/>
              </a:defRPr>
            </a:lvl1pPr>
          </a:lstStyle>
          <a:p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9009063"/>
            <a:ext cx="3032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  <a:spAutoFit/>
          </a:bodyPr>
          <a:lstStyle>
            <a:lvl1pPr algn="r" defTabSz="930275">
              <a:spcBef>
                <a:spcPct val="50000"/>
              </a:spcBef>
              <a:buFontTx/>
              <a:buChar char="•"/>
              <a:defRPr sz="1200">
                <a:solidFill>
                  <a:srgbClr val="FFFFFF"/>
                </a:solidFill>
                <a:latin typeface="Serifa BT" pitchFamily="18" charset="0"/>
              </a:defRPr>
            </a:lvl1pPr>
          </a:lstStyle>
          <a:p>
            <a:fld id="{6AE7E2CE-8FE3-498E-BFC6-EABE59D11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spAutoFit/>
          </a:bodyPr>
          <a:lstStyle>
            <a:lvl1pPr defTabSz="930275">
              <a:spcBef>
                <a:spcPct val="50000"/>
              </a:spcBef>
              <a:buFontTx/>
              <a:buChar char="•"/>
              <a:defRPr sz="1200">
                <a:solidFill>
                  <a:srgbClr val="FFFFFF"/>
                </a:solidFill>
                <a:latin typeface="Serifa BT" pitchFamily="18" charset="0"/>
              </a:defRPr>
            </a:lvl1pPr>
          </a:lstStyle>
          <a:p>
            <a:endParaRPr lang="en-US"/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spAutoFit/>
          </a:bodyPr>
          <a:lstStyle>
            <a:lvl1pPr algn="r" defTabSz="930275">
              <a:spcBef>
                <a:spcPct val="50000"/>
              </a:spcBef>
              <a:buFontTx/>
              <a:buChar char="•"/>
              <a:defRPr sz="1200">
                <a:solidFill>
                  <a:srgbClr val="FFFFFF"/>
                </a:solidFill>
                <a:latin typeface="Serifa BT" pitchFamily="18" charset="0"/>
              </a:defRPr>
            </a:lvl1pPr>
          </a:lstStyle>
          <a:p>
            <a:endParaRPr lang="en-US"/>
          </a:p>
        </p:txBody>
      </p:sp>
      <p:sp>
        <p:nvSpPr>
          <p:cNvPr id="829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09063"/>
            <a:ext cx="3032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  <a:spAutoFit/>
          </a:bodyPr>
          <a:lstStyle>
            <a:lvl1pPr defTabSz="930275">
              <a:spcBef>
                <a:spcPct val="50000"/>
              </a:spcBef>
              <a:buFontTx/>
              <a:buChar char="•"/>
              <a:defRPr sz="1200">
                <a:solidFill>
                  <a:srgbClr val="FFFFFF"/>
                </a:solidFill>
                <a:latin typeface="Serifa BT" pitchFamily="18" charset="0"/>
              </a:defRPr>
            </a:lvl1pPr>
          </a:lstStyle>
          <a:p>
            <a:endParaRPr lang="en-US"/>
          </a:p>
        </p:txBody>
      </p:sp>
      <p:sp>
        <p:nvSpPr>
          <p:cNvPr id="829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9009063"/>
            <a:ext cx="3032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  <a:spAutoFit/>
          </a:bodyPr>
          <a:lstStyle>
            <a:lvl1pPr algn="r" defTabSz="930275">
              <a:spcBef>
                <a:spcPct val="50000"/>
              </a:spcBef>
              <a:buFontTx/>
              <a:buChar char="•"/>
              <a:defRPr sz="1200">
                <a:solidFill>
                  <a:srgbClr val="FFFFFF"/>
                </a:solidFill>
                <a:latin typeface="Serifa BT" pitchFamily="18" charset="0"/>
              </a:defRPr>
            </a:lvl1pPr>
          </a:lstStyle>
          <a:p>
            <a:fld id="{E49FB364-6A7E-4CF1-86CE-B0C1A2068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81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rifa BT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rifa BT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rifa BT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rifa BT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rifa BT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5E8F1-6A76-40AF-BBA7-B4E7DF0A1726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1227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31" tIns="46516" rIns="93031" bIns="465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152400" y="152400"/>
            <a:ext cx="8839200" cy="5867400"/>
            <a:chOff x="240" y="288"/>
            <a:chExt cx="5290" cy="3504"/>
          </a:xfrm>
        </p:grpSpPr>
        <p:sp>
          <p:nvSpPr>
            <p:cNvPr id="17920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Serifa BT" pitchFamily="18" charset="0"/>
              </a:endParaRPr>
            </a:p>
          </p:txBody>
        </p:sp>
        <p:sp>
          <p:nvSpPr>
            <p:cNvPr id="17920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Serifa BT" pitchFamily="18" charset="0"/>
              </a:endParaRPr>
            </a:p>
          </p:txBody>
        </p:sp>
        <p:sp>
          <p:nvSpPr>
            <p:cNvPr id="17920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79208" name="Picture 8" descr="Osp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9" name="Oval 9" descr="noaalogo"/>
          <p:cNvSpPr>
            <a:spLocks noChangeArrowheads="1"/>
          </p:cNvSpPr>
          <p:nvPr/>
        </p:nvSpPr>
        <p:spPr bwMode="auto">
          <a:xfrm>
            <a:off x="8229600" y="6096000"/>
            <a:ext cx="762000" cy="6858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3810000" y="60960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EROS</a:t>
            </a:r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1979"/>
      </p:ext>
    </p:extLst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8678"/>
      </p:ext>
    </p:extLst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7869"/>
      </p:ext>
    </p:extLst>
  </p:cSld>
  <p:clrMapOvr>
    <a:masterClrMapping/>
  </p:clrMapOvr>
  <p:transition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69125"/>
      </p:ext>
    </p:extLst>
  </p:cSld>
  <p:clrMapOvr>
    <a:masterClrMapping/>
  </p:clrMapOvr>
  <p:transition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15987"/>
      </p:ext>
    </p:extLst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8406"/>
      </p:ext>
    </p:extLst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513920"/>
      </p:ext>
    </p:extLst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5554"/>
      </p:ext>
    </p:extLst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24406"/>
      </p:ext>
    </p:extLst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8888"/>
      </p:ext>
    </p:extLst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167962"/>
      </p:ext>
    </p:extLst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725448"/>
      </p:ext>
    </p:extLst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867679"/>
      </p:ext>
    </p:extLst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7817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Serifa BT" pitchFamily="18" charset="0"/>
              </a:endParaRPr>
            </a:p>
          </p:txBody>
        </p:sp>
        <p:sp>
          <p:nvSpPr>
            <p:cNvPr id="17818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Serifa BT" pitchFamily="18" charset="0"/>
              </a:endParaRPr>
            </a:p>
          </p:txBody>
        </p:sp>
        <p:sp>
          <p:nvSpPr>
            <p:cNvPr id="17818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1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78184" name="Picture 8" descr="Ospr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19825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5" name="Oval 9" descr="noaalogo"/>
          <p:cNvSpPr>
            <a:spLocks noChangeArrowheads="1"/>
          </p:cNvSpPr>
          <p:nvPr/>
        </p:nvSpPr>
        <p:spPr bwMode="auto">
          <a:xfrm>
            <a:off x="8229600" y="6248400"/>
            <a:ext cx="685800" cy="609600"/>
          </a:xfrm>
          <a:prstGeom prst="ellipse">
            <a:avLst/>
          </a:prstGeom>
          <a:blipFill dpi="0" rotWithShape="0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3733800" y="6096000"/>
            <a:ext cx="176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EROS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cover dir="rd"/>
  </p:transition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rifa BT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rifa BT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rifa BT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rifa BT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rifa BT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rifa BT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rifa BT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rifa BT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Ellen.faurot-daniels@wildlife.ca.gov" TargetMode="External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fg.ca.gov/osp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381000"/>
            <a:ext cx="6858000" cy="2819400"/>
          </a:xfrm>
        </p:spPr>
        <p:txBody>
          <a:bodyPr/>
          <a:lstStyle/>
          <a:p>
            <a:r>
              <a:rPr lang="en-US" sz="4800">
                <a:latin typeface="Arial" charset="0"/>
              </a:rPr>
              <a:t/>
            </a:r>
            <a:br>
              <a:rPr lang="en-US" sz="4800">
                <a:latin typeface="Arial" charset="0"/>
              </a:rPr>
            </a:br>
            <a:r>
              <a:rPr lang="en-US" sz="4800">
                <a:latin typeface="Arial" charset="0"/>
              </a:rPr>
              <a:t/>
            </a:r>
            <a:br>
              <a:rPr lang="en-US" sz="4800">
                <a:latin typeface="Arial" charset="0"/>
              </a:rPr>
            </a:br>
            <a:r>
              <a:rPr lang="en-US" sz="4800">
                <a:latin typeface="Arial" charset="0"/>
              </a:rPr>
              <a:t>Applied Response Technologies (ART)</a:t>
            </a:r>
            <a:br>
              <a:rPr lang="en-US" sz="4800">
                <a:latin typeface="Arial" charset="0"/>
              </a:rPr>
            </a:br>
            <a:r>
              <a:rPr lang="en-US" sz="4800">
                <a:latin typeface="Arial" charset="0"/>
              </a:rPr>
              <a:t/>
            </a:r>
            <a:br>
              <a:rPr lang="en-US" sz="4800">
                <a:latin typeface="Arial" charset="0"/>
              </a:rPr>
            </a:br>
            <a:endParaRPr lang="en-US" sz="4800">
              <a:latin typeface="Arial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Ellen Faurot-Daniels</a:t>
            </a:r>
            <a:r>
              <a:rPr lang="en-US" sz="1900" dirty="0">
                <a:latin typeface="Arial" charset="0"/>
              </a:rPr>
              <a:t/>
            </a:r>
            <a:br>
              <a:rPr lang="en-US" sz="1900" dirty="0">
                <a:latin typeface="Arial" charset="0"/>
              </a:rPr>
            </a:br>
            <a:endParaRPr lang="en-US" sz="1900" dirty="0">
              <a:latin typeface="Arial" charset="0"/>
            </a:endParaRPr>
          </a:p>
          <a:p>
            <a:r>
              <a:rPr lang="en-US" sz="1900" dirty="0">
                <a:latin typeface="Arial" charset="0"/>
              </a:rPr>
              <a:t>Department of Fish </a:t>
            </a:r>
            <a:r>
              <a:rPr lang="en-US" sz="1900" dirty="0" smtClean="0">
                <a:latin typeface="Arial" charset="0"/>
              </a:rPr>
              <a:t>and Wildlife</a:t>
            </a:r>
            <a:r>
              <a:rPr lang="en-US" sz="1900" dirty="0">
                <a:latin typeface="Arial" charset="0"/>
              </a:rPr>
              <a:t/>
            </a:r>
            <a:br>
              <a:rPr lang="en-US" sz="1900" dirty="0">
                <a:latin typeface="Arial" charset="0"/>
              </a:rPr>
            </a:br>
            <a:r>
              <a:rPr lang="en-US" sz="1900" dirty="0">
                <a:latin typeface="Arial" charset="0"/>
              </a:rPr>
              <a:t>Office of Spill Prevention and Response</a:t>
            </a:r>
          </a:p>
          <a:p>
            <a:endParaRPr lang="en-US" sz="19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latin typeface="Arial" charset="0"/>
              </a:rPr>
              <a:t>State Licensing of OSCAs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3657600"/>
          </a:xfrm>
        </p:spPr>
        <p:txBody>
          <a:bodyPr/>
          <a:lstStyle/>
          <a:p>
            <a:r>
              <a:rPr lang="en-US" sz="2700" dirty="0">
                <a:latin typeface="Arial" charset="0"/>
              </a:rPr>
              <a:t>The </a:t>
            </a:r>
            <a:r>
              <a:rPr lang="en-US" sz="2700" dirty="0" smtClean="0">
                <a:latin typeface="Arial" charset="0"/>
              </a:rPr>
              <a:t>OSPR Administrator has </a:t>
            </a:r>
            <a:r>
              <a:rPr lang="en-US" sz="2700" dirty="0">
                <a:latin typeface="Arial" charset="0"/>
              </a:rPr>
              <a:t>authority over the licensing and use of all </a:t>
            </a:r>
            <a:r>
              <a:rPr lang="en-US" sz="2700" dirty="0" smtClean="0">
                <a:latin typeface="Arial" charset="0"/>
              </a:rPr>
              <a:t>OSCAs in state waters (marine and fresh)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2700" dirty="0">
                <a:latin typeface="Arial" charset="0"/>
              </a:rPr>
              <a:t>All OSCAs must be licensed </a:t>
            </a:r>
            <a:r>
              <a:rPr lang="en-US" sz="2700" dirty="0" smtClean="0">
                <a:latin typeface="Arial" charset="0"/>
              </a:rPr>
              <a:t>by </a:t>
            </a:r>
            <a:r>
              <a:rPr lang="en-US" sz="2700" dirty="0">
                <a:latin typeface="Arial" charset="0"/>
              </a:rPr>
              <a:t>the Administrator </a:t>
            </a:r>
            <a:r>
              <a:rPr lang="en-US" sz="2700" dirty="0" smtClean="0">
                <a:latin typeface="Arial" charset="0"/>
              </a:rPr>
              <a:t>before use (or reviewed and given an exemption).</a:t>
            </a:r>
            <a:endParaRPr lang="en-US" sz="2700" dirty="0">
              <a:latin typeface="Arial" charset="0"/>
            </a:endParaRPr>
          </a:p>
          <a:p>
            <a:endParaRPr lang="en-US" sz="1600" dirty="0">
              <a:latin typeface="Arial" charset="0"/>
            </a:endParaRPr>
          </a:p>
          <a:p>
            <a:pPr marL="800100" lvl="2" indent="0">
              <a:buNone/>
            </a:pPr>
            <a:r>
              <a:rPr lang="en-US" dirty="0" smtClean="0">
                <a:latin typeface="Arial" charset="0"/>
              </a:rPr>
              <a:t>Except: Experimental </a:t>
            </a:r>
            <a:r>
              <a:rPr lang="en-US" dirty="0">
                <a:latin typeface="Arial" charset="0"/>
              </a:rPr>
              <a:t>use </a:t>
            </a:r>
            <a:r>
              <a:rPr lang="en-US" dirty="0" smtClean="0">
                <a:latin typeface="Arial" charset="0"/>
              </a:rPr>
              <a:t>of unlicensed products 		 allowed </a:t>
            </a:r>
            <a:r>
              <a:rPr lang="en-US" dirty="0">
                <a:latin typeface="Arial" charset="0"/>
              </a:rPr>
              <a:t>in some </a:t>
            </a:r>
            <a:r>
              <a:rPr lang="en-US" dirty="0" smtClean="0">
                <a:latin typeface="Arial" charset="0"/>
              </a:rPr>
              <a:t>limited circumstances</a:t>
            </a:r>
            <a:r>
              <a:rPr lang="en-US" dirty="0">
                <a:latin typeface="Arial" charset="0"/>
              </a:rPr>
              <a:t>.</a:t>
            </a:r>
          </a:p>
          <a:p>
            <a:endParaRPr lang="en-US" sz="27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latin typeface="Arial" charset="0"/>
              </a:rPr>
              <a:t>Federal Listing of OSCAs</a:t>
            </a:r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4114800"/>
          </a:xfrm>
        </p:spPr>
        <p:txBody>
          <a:bodyPr/>
          <a:lstStyle/>
          <a:p>
            <a:endParaRPr lang="en-US" sz="8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Address only </a:t>
            </a:r>
            <a:r>
              <a:rPr lang="en-US" sz="2200" dirty="0" smtClean="0">
                <a:latin typeface="Arial" charset="0"/>
              </a:rPr>
              <a:t>oil spill chemical </a:t>
            </a:r>
            <a:r>
              <a:rPr lang="en-US" sz="2200" dirty="0">
                <a:latin typeface="Arial" charset="0"/>
              </a:rPr>
              <a:t>and biological countermeasures.</a:t>
            </a:r>
          </a:p>
          <a:p>
            <a:endParaRPr lang="en-US" sz="8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Product must be listed on the US EPA Product </a:t>
            </a:r>
            <a:r>
              <a:rPr lang="en-US" sz="2200" dirty="0" smtClean="0">
                <a:latin typeface="Arial" charset="0"/>
              </a:rPr>
              <a:t>Schedule, or granted an EPA exemption (sorbents always given exemption).</a:t>
            </a:r>
            <a:endParaRPr lang="en-US" sz="2200" dirty="0">
              <a:latin typeface="Arial" charset="0"/>
            </a:endParaRPr>
          </a:p>
          <a:p>
            <a:endParaRPr lang="en-US" sz="8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Product Schedule OSCAs are registered, </a:t>
            </a:r>
            <a:r>
              <a:rPr lang="en-US" sz="2200" u="sng" dirty="0">
                <a:latin typeface="Arial" charset="0"/>
              </a:rPr>
              <a:t>not</a:t>
            </a:r>
            <a:r>
              <a:rPr lang="en-US" sz="2200" dirty="0">
                <a:latin typeface="Arial" charset="0"/>
              </a:rPr>
              <a:t> licensed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 marL="350838" indent="-350838"/>
            <a:r>
              <a:rPr lang="en-US" sz="2200" dirty="0" smtClean="0">
                <a:latin typeface="Arial" charset="0"/>
              </a:rPr>
              <a:t>Any OSCA on the federal Product Schedule can be used by the FOSC for spills on federal waters, but need RRT approval </a:t>
            </a:r>
          </a:p>
          <a:p>
            <a:pPr marL="800100">
              <a:buFont typeface="Wingdings"/>
              <a:buChar char="ü"/>
            </a:pPr>
            <a:r>
              <a:rPr lang="en-US" sz="2000" dirty="0" smtClean="0">
                <a:latin typeface="Arial" charset="0"/>
                <a:sym typeface="Wingdings"/>
              </a:rPr>
              <a:t>R</a:t>
            </a:r>
            <a:r>
              <a:rPr lang="en-US" sz="2000" dirty="0" smtClean="0">
                <a:latin typeface="Arial" charset="0"/>
              </a:rPr>
              <a:t>ecommend use of CA licensed products and/or ones that</a:t>
            </a:r>
          </a:p>
          <a:p>
            <a:pPr marL="457200" indent="0">
              <a:buNone/>
            </a:pPr>
            <a:r>
              <a:rPr lang="en-US" sz="2000" dirty="0" smtClean="0">
                <a:latin typeface="Arial" charset="0"/>
              </a:rPr>
              <a:t>     have had received further study and review)</a:t>
            </a:r>
            <a:endParaRPr lang="en-US" sz="2000" dirty="0">
              <a:latin typeface="Arial" charset="0"/>
            </a:endParaRPr>
          </a:p>
          <a:p>
            <a:r>
              <a:rPr lang="en-US" sz="2200" dirty="0" smtClean="0">
                <a:latin typeface="Arial" charset="0"/>
              </a:rPr>
              <a:t>Other tools: Selection Guide and ARTES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" charset="0"/>
              </a:rPr>
              <a:t>Federal Planning and </a:t>
            </a:r>
            <a:r>
              <a:rPr lang="en-US" sz="3600" dirty="0" smtClean="0">
                <a:latin typeface="Arial" charset="0"/>
              </a:rPr>
              <a:t>Response</a:t>
            </a:r>
            <a:endParaRPr lang="en-US" sz="3600" dirty="0">
              <a:latin typeface="Arial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200" u="sng" dirty="0">
                <a:latin typeface="Arial" charset="0"/>
              </a:rPr>
              <a:t>National Response Team:</a:t>
            </a:r>
            <a:r>
              <a:rPr lang="en-US" sz="2200" dirty="0">
                <a:latin typeface="Arial" charset="0"/>
              </a:rPr>
              <a:t> 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200" dirty="0">
                <a:latin typeface="Arial" charset="0"/>
              </a:rPr>
              <a:t>National planning &amp; coordination </a:t>
            </a:r>
            <a:r>
              <a:rPr lang="en-US" sz="2200" dirty="0" smtClean="0">
                <a:latin typeface="Arial" charset="0"/>
              </a:rPr>
              <a:t>(products: NCP and NCP Product Schedule)</a:t>
            </a:r>
            <a:endParaRPr lang="en-US" sz="2200" dirty="0">
              <a:latin typeface="Arial" charset="0"/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200" dirty="0">
                <a:latin typeface="Arial" charset="0"/>
              </a:rPr>
              <a:t>Policy and p</a:t>
            </a:r>
            <a:r>
              <a:rPr lang="en-US" sz="2200" dirty="0" smtClean="0">
                <a:latin typeface="Arial" charset="0"/>
              </a:rPr>
              <a:t>rogram </a:t>
            </a:r>
            <a:r>
              <a:rPr lang="en-US" sz="2200" dirty="0">
                <a:latin typeface="Arial" charset="0"/>
              </a:rPr>
              <a:t>g</a:t>
            </a:r>
            <a:r>
              <a:rPr lang="en-US" sz="2200" dirty="0" smtClean="0">
                <a:latin typeface="Arial" charset="0"/>
              </a:rPr>
              <a:t>uidance</a:t>
            </a:r>
            <a:endParaRPr lang="en-US" sz="2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200" u="sng" dirty="0">
                <a:latin typeface="Arial" charset="0"/>
              </a:rPr>
              <a:t>Regional Response Team (RRT IX):</a:t>
            </a:r>
            <a:endParaRPr lang="en-US" sz="2200" dirty="0">
              <a:latin typeface="Arial" charset="0"/>
            </a:endParaRP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n-US" sz="2200" dirty="0">
                <a:latin typeface="Arial" charset="0"/>
              </a:rPr>
              <a:t>Regional planning, coordination of preparedness and response actions, including use of applied response technologies (products: RCP and ACPs).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200" dirty="0">
                <a:latin typeface="Arial" charset="0"/>
              </a:rPr>
              <a:t>Membership:  Federal agencies and State representatives.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200" dirty="0">
                <a:latin typeface="Arial" charset="0"/>
              </a:rPr>
              <a:t>Standing RRT and </a:t>
            </a:r>
            <a:r>
              <a:rPr lang="en-US" sz="2200" dirty="0" smtClean="0">
                <a:latin typeface="Arial" charset="0"/>
              </a:rPr>
              <a:t>Incident-Specific </a:t>
            </a:r>
            <a:r>
              <a:rPr lang="en-US" sz="2200" dirty="0">
                <a:latin typeface="Arial" charset="0"/>
              </a:rPr>
              <a:t>RRT.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latin typeface="Arial" charset="0"/>
              </a:rPr>
              <a:t>Chemical Countermeasures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Emulsion-treating agents</a:t>
            </a:r>
          </a:p>
          <a:p>
            <a:r>
              <a:rPr lang="en-US" sz="2800" dirty="0" err="1" smtClean="0">
                <a:latin typeface="Arial" charset="0"/>
              </a:rPr>
              <a:t>Vaso-elasticizers</a:t>
            </a:r>
            <a:r>
              <a:rPr lang="en-US" sz="2800" dirty="0" smtClean="0">
                <a:latin typeface="Arial" charset="0"/>
              </a:rPr>
              <a:t> (</a:t>
            </a:r>
            <a:r>
              <a:rPr lang="en-US" sz="2800" i="1" dirty="0" smtClean="0">
                <a:latin typeface="Arial" charset="0"/>
              </a:rPr>
              <a:t>e.g</a:t>
            </a:r>
            <a:r>
              <a:rPr lang="en-US" sz="2800" dirty="0" smtClean="0">
                <a:latin typeface="Arial" charset="0"/>
              </a:rPr>
              <a:t>., elasticity modifying agents, gelling agents, solidifiers)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Shoreline cleaners</a:t>
            </a:r>
          </a:p>
          <a:p>
            <a:r>
              <a:rPr lang="en-US" sz="2800" dirty="0">
                <a:latin typeface="Arial" charset="0"/>
              </a:rPr>
              <a:t>Herding agents</a:t>
            </a:r>
          </a:p>
          <a:p>
            <a:r>
              <a:rPr lang="en-US" sz="2800" dirty="0">
                <a:latin typeface="Arial" charset="0"/>
              </a:rPr>
              <a:t>Dispersants</a:t>
            </a:r>
          </a:p>
          <a:p>
            <a:r>
              <a:rPr lang="en-US" sz="2800" dirty="0" smtClean="0">
                <a:latin typeface="Arial" charset="0"/>
              </a:rPr>
              <a:t>Bioremediants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Emulsion Treating Agents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458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Emulsions are </a:t>
            </a:r>
            <a:r>
              <a:rPr lang="en-US" sz="2200" dirty="0" smtClean="0">
                <a:latin typeface="Arial" charset="0"/>
              </a:rPr>
              <a:t>formed </a:t>
            </a:r>
            <a:r>
              <a:rPr lang="en-US" sz="2200" dirty="0">
                <a:latin typeface="Arial" charset="0"/>
              </a:rPr>
              <a:t>when energy is applied to oil and water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It is difficult to disperse, burn or mechanically recover oil once stable emulsions have formed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The oil industry uses emulsion breakers in field production, but these products not generally available off-the-shelf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Some studies by Alaska Clean Seas indicated emulsion treatment could work on up to 70% emulsified oil and still burn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More research needed into emulsion formation at sea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No emulsion breakers currently licensed for use in California.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685800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charset="0"/>
              </a:rPr>
              <a:t>Elasticity Modifiers</a:t>
            </a:r>
            <a:endParaRPr lang="en-US" sz="3600" dirty="0">
              <a:latin typeface="Arial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latin typeface="Arial" charset="0"/>
              </a:rPr>
              <a:t>Products bond with oil to form a semi-solid or solid </a:t>
            </a:r>
            <a:r>
              <a:rPr lang="en-US" sz="2100" dirty="0" smtClean="0">
                <a:latin typeface="Arial" charset="0"/>
              </a:rPr>
              <a:t>mass; oil </a:t>
            </a:r>
            <a:r>
              <a:rPr lang="en-US" sz="2100" dirty="0">
                <a:latin typeface="Arial" charset="0"/>
              </a:rPr>
              <a:t>will not </a:t>
            </a:r>
            <a:r>
              <a:rPr lang="en-US" sz="2100" dirty="0" smtClean="0">
                <a:latin typeface="Arial" charset="0"/>
              </a:rPr>
              <a:t>re-sheen; spilled </a:t>
            </a:r>
            <a:r>
              <a:rPr lang="en-US" sz="2100" dirty="0">
                <a:latin typeface="Arial" charset="0"/>
              </a:rPr>
              <a:t>oil more </a:t>
            </a:r>
            <a:r>
              <a:rPr lang="en-US" sz="2100" dirty="0" smtClean="0">
                <a:latin typeface="Arial" charset="0"/>
              </a:rPr>
              <a:t>cohesive, easier </a:t>
            </a:r>
            <a:r>
              <a:rPr lang="en-US" sz="2100" dirty="0">
                <a:latin typeface="Arial" charset="0"/>
              </a:rPr>
              <a:t>to pick </a:t>
            </a:r>
            <a:r>
              <a:rPr lang="en-US" sz="2100" dirty="0" smtClean="0">
                <a:latin typeface="Arial" charset="0"/>
              </a:rPr>
              <a:t>up</a:t>
            </a:r>
          </a:p>
          <a:p>
            <a:pPr>
              <a:lnSpc>
                <a:spcPct val="90000"/>
              </a:lnSpc>
            </a:pPr>
            <a:endParaRPr lang="en-US" sz="600" dirty="0">
              <a:latin typeface="Arial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2100" dirty="0" smtClean="0">
                <a:latin typeface="Arial" charset="0"/>
              </a:rPr>
              <a:t>Available </a:t>
            </a:r>
            <a:r>
              <a:rPr lang="en-US" sz="2100" dirty="0">
                <a:latin typeface="Arial" charset="0"/>
              </a:rPr>
              <a:t>in </a:t>
            </a:r>
            <a:r>
              <a:rPr lang="en-US" sz="2100" dirty="0" smtClean="0">
                <a:latin typeface="Arial" charset="0"/>
              </a:rPr>
              <a:t>either liquid or dry</a:t>
            </a:r>
            <a:r>
              <a:rPr lang="en-US" sz="2100" dirty="0">
                <a:latin typeface="Arial" charset="0"/>
              </a:rPr>
              <a:t>, granular </a:t>
            </a:r>
            <a:r>
              <a:rPr lang="en-US" sz="2100" dirty="0" smtClean="0">
                <a:latin typeface="Arial" charset="0"/>
              </a:rPr>
              <a:t>form; some dry forms packaged in self-contained boom, socks or pillows </a:t>
            </a:r>
          </a:p>
          <a:p>
            <a:pPr marL="350838" indent="-350838">
              <a:lnSpc>
                <a:spcPct val="90000"/>
              </a:lnSpc>
            </a:pPr>
            <a:endParaRPr lang="en-US" sz="600" dirty="0" smtClean="0">
              <a:latin typeface="Arial" charset="0"/>
            </a:endParaRPr>
          </a:p>
          <a:p>
            <a:pPr marL="914400" indent="-396875">
              <a:lnSpc>
                <a:spcPct val="90000"/>
              </a:lnSpc>
              <a:buFont typeface="Wingdings"/>
              <a:buChar char="ü"/>
            </a:pPr>
            <a:r>
              <a:rPr lang="en-US" sz="1800" dirty="0" smtClean="0">
                <a:latin typeface="Arial" charset="0"/>
              </a:rPr>
              <a:t>State and RRT policies allow use of only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self-contained</a:t>
            </a:r>
            <a:r>
              <a:rPr lang="en-US" sz="1800" dirty="0" smtClean="0">
                <a:latin typeface="Arial" charset="0"/>
              </a:rPr>
              <a:t> forms on open water (not same as loose within otherwise contained area)</a:t>
            </a:r>
          </a:p>
          <a:p>
            <a:pPr marL="914400" indent="-396875">
              <a:lnSpc>
                <a:spcPct val="90000"/>
              </a:lnSpc>
              <a:buFont typeface="Wingdings"/>
              <a:buChar char="ü"/>
            </a:pPr>
            <a:endParaRPr lang="en-US" sz="800" dirty="0" smtClean="0">
              <a:latin typeface="Arial" charset="0"/>
            </a:endParaRPr>
          </a:p>
          <a:p>
            <a:pPr marL="914400" lvl="1" indent="-396875">
              <a:lnSpc>
                <a:spcPct val="90000"/>
              </a:lnSpc>
              <a:buClr>
                <a:schemeClr val="accent2"/>
              </a:buClr>
              <a:buSzPct val="75000"/>
              <a:buFont typeface="Wingdings"/>
              <a:buChar char="ü"/>
            </a:pPr>
            <a:r>
              <a:rPr lang="en-US" sz="1800" dirty="0">
                <a:latin typeface="Arial" charset="0"/>
              </a:rPr>
              <a:t>State pre-approval for some elasticity modifiers/solidifiers in self-contained form (boom, sock, pillow</a:t>
            </a:r>
            <a:r>
              <a:rPr lang="en-US" sz="1800" dirty="0" smtClean="0">
                <a:latin typeface="Arial" charset="0"/>
              </a:rPr>
              <a:t>), but no RRT pre-approval yet</a:t>
            </a:r>
            <a:endParaRPr lang="en-US" sz="1800" dirty="0">
              <a:latin typeface="Arial" charset="0"/>
            </a:endParaRPr>
          </a:p>
          <a:p>
            <a:pPr marL="3175" lvl="1" indent="-3175">
              <a:lnSpc>
                <a:spcPct val="90000"/>
              </a:lnSpc>
              <a:buFont typeface="Wingdings"/>
              <a:buChar char="ü"/>
            </a:pPr>
            <a:endParaRPr lang="en-US" sz="6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100" dirty="0" smtClean="0">
                <a:latin typeface="Arial" charset="0"/>
              </a:rPr>
              <a:t>Liquid/loose forms can be hard </a:t>
            </a:r>
            <a:r>
              <a:rPr lang="en-US" sz="2100" dirty="0">
                <a:latin typeface="Arial" charset="0"/>
              </a:rPr>
              <a:t>to dose </a:t>
            </a:r>
            <a:r>
              <a:rPr lang="en-US" sz="2100" dirty="0" smtClean="0">
                <a:latin typeface="Arial" charset="0"/>
              </a:rPr>
              <a:t>properly for large spills</a:t>
            </a:r>
          </a:p>
          <a:p>
            <a:pPr marL="6350" indent="7938">
              <a:lnSpc>
                <a:spcPct val="90000"/>
              </a:lnSpc>
            </a:pPr>
            <a:endParaRPr lang="en-US" sz="6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100" dirty="0" smtClean="0">
                <a:latin typeface="Arial" charset="0"/>
              </a:rPr>
              <a:t>Liquid/loose forms good </a:t>
            </a:r>
            <a:r>
              <a:rPr lang="en-US" sz="2100" dirty="0">
                <a:latin typeface="Arial" charset="0"/>
              </a:rPr>
              <a:t>for ship grounding to control loss of </a:t>
            </a:r>
            <a:r>
              <a:rPr lang="en-US" sz="2100" dirty="0" smtClean="0">
                <a:latin typeface="Arial" charset="0"/>
              </a:rPr>
              <a:t>fuel in a tank, but can ruin the vessel</a:t>
            </a:r>
            <a:endParaRPr lang="en-US" sz="21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6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Shoreline Cleaning Agents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Usually have a surfactant base similar to dispersants.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Optimally, will </a:t>
            </a:r>
            <a:r>
              <a:rPr lang="en-US" sz="2400" dirty="0">
                <a:latin typeface="Arial" charset="0"/>
              </a:rPr>
              <a:t>lift </a:t>
            </a:r>
            <a:r>
              <a:rPr lang="en-US" sz="2400" dirty="0" smtClean="0">
                <a:latin typeface="Arial" charset="0"/>
              </a:rPr>
              <a:t>and float oil, not </a:t>
            </a:r>
            <a:r>
              <a:rPr lang="en-US" sz="2400" dirty="0">
                <a:latin typeface="Arial" charset="0"/>
              </a:rPr>
              <a:t>disperse </a:t>
            </a:r>
            <a:r>
              <a:rPr lang="en-US" sz="2400" dirty="0" smtClean="0">
                <a:latin typeface="Arial" charset="0"/>
              </a:rPr>
              <a:t>it into water column.</a:t>
            </a: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Can be used alone but typically used in combination with warm-water wash.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Present studies suggest that shoreline cleaning agents may be used to clean marsh plants.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Presently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two shoreline </a:t>
            </a:r>
            <a:r>
              <a:rPr lang="en-US" sz="2400" dirty="0">
                <a:latin typeface="Arial" charset="0"/>
              </a:rPr>
              <a:t>cleaners licensed in California: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</a:rPr>
              <a:t>	Cytosol and </a:t>
            </a:r>
            <a:r>
              <a:rPr lang="en-US" sz="2400" dirty="0" err="1" smtClean="0">
                <a:latin typeface="Arial" charset="0"/>
              </a:rPr>
              <a:t>Accell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Method of use &amp; type of cleaner is </a:t>
            </a:r>
            <a:r>
              <a:rPr lang="en-US" sz="2400" dirty="0" smtClean="0">
                <a:latin typeface="Arial" charset="0"/>
              </a:rPr>
              <a:t>substrate-dependent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" charset="0"/>
              </a:rPr>
              <a:t>Ways to Enhance the Action of</a:t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 Shoreline </a:t>
            </a:r>
            <a:r>
              <a:rPr lang="en-US" sz="3200" dirty="0">
                <a:latin typeface="Arial" charset="0"/>
              </a:rPr>
              <a:t>Cleaning Agents</a:t>
            </a:r>
          </a:p>
        </p:txBody>
      </p:sp>
      <p:pic>
        <p:nvPicPr>
          <p:cNvPr id="222211" name="Picture 3" descr="fl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62200"/>
            <a:ext cx="3276600" cy="22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73541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Passive flooding</a:t>
            </a:r>
            <a:endParaRPr lang="en-US" sz="2400" dirty="0"/>
          </a:p>
        </p:txBody>
      </p:sp>
      <p:pic>
        <p:nvPicPr>
          <p:cNvPr id="5" name="Picture 3" descr="lowfl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816938"/>
            <a:ext cx="2667000" cy="17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2362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Low-Pressure</a:t>
            </a:r>
          </a:p>
          <a:p>
            <a:pPr algn="ctr"/>
            <a:r>
              <a:rPr lang="en-US" sz="2400" dirty="0" smtClean="0"/>
              <a:t> Washing </a:t>
            </a:r>
            <a:endParaRPr lang="en-US" sz="2400" dirty="0"/>
          </a:p>
        </p:txBody>
      </p:sp>
      <p:pic>
        <p:nvPicPr>
          <p:cNvPr id="7" name="Picture 3" descr="hiflu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902672"/>
            <a:ext cx="2666999" cy="134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7500" y="418266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High-Pressure Washing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Use of microbes (native or added), nutrient supplementation, and/or oxygen supplementation to enhance natural biodegradation of oil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Slow action time, so typically considered as final step to remove residual oil in sensitive or inaccessible areas, and after danger of re-oiling has passed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Often not necessary if native microbes, nutrients and oxygen are available (Kathleen will give a presentation on natural biodegradation study following a CA spill)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Extensively planned for, but not used, during DWH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153400" cy="777874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charset="0"/>
              </a:rPr>
              <a:t>Bioremediants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5391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153400" cy="854075"/>
          </a:xfrm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 sz="3600">
                <a:latin typeface="Arial" charset="0"/>
              </a:rPr>
              <a:t>Dispersants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5181600" cy="4114800"/>
          </a:xfrm>
        </p:spPr>
        <p:txBody>
          <a:bodyPr/>
          <a:lstStyle/>
          <a:p>
            <a:r>
              <a:rPr lang="en-US" sz="2200" dirty="0">
                <a:latin typeface="Arial" charset="0"/>
              </a:rPr>
              <a:t>Surface active agents (surfactants</a:t>
            </a:r>
            <a:r>
              <a:rPr lang="en-US" sz="2200" dirty="0" smtClean="0">
                <a:latin typeface="Arial" charset="0"/>
              </a:rPr>
              <a:t>) with hydrophilic </a:t>
            </a:r>
            <a:r>
              <a:rPr lang="en-US" sz="2200" dirty="0">
                <a:latin typeface="Arial" charset="0"/>
              </a:rPr>
              <a:t>and hydrophobic </a:t>
            </a:r>
            <a:r>
              <a:rPr lang="en-US" sz="2200" dirty="0" smtClean="0">
                <a:latin typeface="Arial" charset="0"/>
              </a:rPr>
              <a:t>components</a:t>
            </a:r>
            <a:endParaRPr lang="en-US" sz="2200" dirty="0">
              <a:latin typeface="Arial" charset="0"/>
            </a:endParaRPr>
          </a:p>
          <a:p>
            <a:endParaRPr lang="en-US" sz="12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Used to reduce oil-water </a:t>
            </a:r>
            <a:r>
              <a:rPr lang="en-US" sz="2200" dirty="0" smtClean="0">
                <a:latin typeface="Arial" charset="0"/>
              </a:rPr>
              <a:t>interfacial</a:t>
            </a:r>
          </a:p>
          <a:p>
            <a:pPr marL="0" indent="0">
              <a:buNone/>
            </a:pPr>
            <a:r>
              <a:rPr lang="en-US" sz="2200" dirty="0"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    tension</a:t>
            </a:r>
            <a:endParaRPr lang="en-US" sz="2200" dirty="0">
              <a:latin typeface="Arial" charset="0"/>
            </a:endParaRPr>
          </a:p>
          <a:p>
            <a:endParaRPr lang="en-US" sz="12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Effectiveness varies </a:t>
            </a:r>
            <a:r>
              <a:rPr lang="en-US" sz="2200" dirty="0" smtClean="0">
                <a:latin typeface="Arial" charset="0"/>
              </a:rPr>
              <a:t>with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weathering</a:t>
            </a:r>
            <a:r>
              <a:rPr lang="en-US" sz="2200" dirty="0">
                <a:latin typeface="Arial" charset="0"/>
              </a:rPr>
              <a:t>, salinity </a:t>
            </a:r>
            <a:r>
              <a:rPr lang="en-US" sz="2200" dirty="0" smtClean="0">
                <a:latin typeface="Arial" charset="0"/>
              </a:rPr>
              <a:t>and emulsification</a:t>
            </a:r>
            <a:endParaRPr lang="en-US" sz="2200" dirty="0">
              <a:latin typeface="Arial" charset="0"/>
            </a:endParaRPr>
          </a:p>
          <a:p>
            <a:endParaRPr lang="en-US" sz="12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Requires addition of </a:t>
            </a:r>
            <a:r>
              <a:rPr lang="en-US" sz="2200" dirty="0" smtClean="0">
                <a:latin typeface="Arial" charset="0"/>
              </a:rPr>
              <a:t>energy</a:t>
            </a:r>
            <a:endParaRPr lang="en-US" sz="22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pic>
        <p:nvPicPr>
          <p:cNvPr id="4" name="Picture 3" descr="b1-fig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799"/>
            <a:ext cx="2971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Objectives for Presentation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3886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Use </a:t>
            </a:r>
            <a:r>
              <a:rPr lang="en-US" sz="2800" dirty="0">
                <a:latin typeface="Arial" charset="0"/>
              </a:rPr>
              <a:t>of ART in spill response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ART background and legislation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Oil Spill Cleanup Agents (OSCAs)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California Dispersant Plan</a:t>
            </a:r>
            <a:endParaRPr lang="en-US" sz="2800" i="1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California</a:t>
            </a:r>
            <a:r>
              <a:rPr lang="en-US" sz="2800" i="1" dirty="0" smtClean="0">
                <a:latin typeface="Arial" charset="0"/>
              </a:rPr>
              <a:t> In-Situ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Burning </a:t>
            </a:r>
            <a:r>
              <a:rPr lang="en-US" sz="2800" dirty="0" smtClean="0">
                <a:latin typeface="Arial" charset="0"/>
              </a:rPr>
              <a:t>Policy</a:t>
            </a: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Questions </a:t>
            </a:r>
            <a:r>
              <a:rPr lang="en-US" sz="2800" dirty="0">
                <a:latin typeface="Arial" charset="0"/>
              </a:rPr>
              <a:t>and Discussion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Dispersants, continued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534400" cy="4724400"/>
          </a:xfrm>
        </p:spPr>
        <p:txBody>
          <a:bodyPr/>
          <a:lstStyle/>
          <a:p>
            <a:endParaRPr lang="en-US" sz="1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Present formulations of dispersants less toxic than spilled crude </a:t>
            </a:r>
            <a:r>
              <a:rPr lang="en-US" sz="2400" dirty="0" smtClean="0">
                <a:latin typeface="Arial" charset="0"/>
              </a:rPr>
              <a:t>oil</a:t>
            </a:r>
            <a:endParaRPr lang="en-US" sz="2400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Present toxicity concerns are with dispersed oil (dispersant + oil), not dispersants </a:t>
            </a:r>
            <a:r>
              <a:rPr lang="en-US" sz="2400" dirty="0" smtClean="0">
                <a:latin typeface="Arial" charset="0"/>
              </a:rPr>
              <a:t>alone</a:t>
            </a:r>
            <a:endParaRPr lang="en-US" sz="2400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A dispersant use decision is a determination of response and environmental trade-offs </a:t>
            </a:r>
            <a:endParaRPr lang="en-US" sz="2400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In general, the lighter the crude, the easier it is to </a:t>
            </a:r>
            <a:r>
              <a:rPr lang="en-US" sz="2400" dirty="0" smtClean="0">
                <a:latin typeface="Arial" charset="0"/>
              </a:rPr>
              <a:t>disperse. However, no benefit to use of dispersants on spills of gasoline, diesel, or jet fuel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838200"/>
          </a:xfrm>
        </p:spPr>
        <p:txBody>
          <a:bodyPr/>
          <a:lstStyle/>
          <a:p>
            <a:pPr algn="ctr"/>
            <a:r>
              <a:rPr lang="en-US" sz="4000">
                <a:latin typeface="Arial" charset="0"/>
              </a:rPr>
              <a:t>How Dispersants Work -- A Pictorial</a:t>
            </a:r>
          </a:p>
        </p:txBody>
      </p:sp>
      <p:pic>
        <p:nvPicPr>
          <p:cNvPr id="251907" name="Picture 3" descr="disp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4572000"/>
            <a:ext cx="5562600" cy="151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77724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latin typeface="Serifa BT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400">
              <a:solidFill>
                <a:srgbClr val="FFFFFF"/>
              </a:solidFill>
              <a:latin typeface="Serifa BT" pitchFamily="18" charset="0"/>
            </a:endParaRP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772400" cy="2895600"/>
          </a:xfrm>
        </p:spPr>
        <p:txBody>
          <a:bodyPr/>
          <a:lstStyle/>
          <a:p>
            <a:r>
              <a:rPr lang="en-US" sz="2200">
                <a:latin typeface="Arial" charset="0"/>
              </a:rPr>
              <a:t>The dispersant is applied to the water surface. </a:t>
            </a:r>
          </a:p>
          <a:p>
            <a:endParaRPr lang="en-US" sz="2200">
              <a:latin typeface="Arial" charset="0"/>
            </a:endParaRPr>
          </a:p>
          <a:p>
            <a:r>
              <a:rPr lang="en-US" sz="2200">
                <a:latin typeface="Arial" charset="0"/>
              </a:rPr>
              <a:t>Molecules of the dispersant attach to the oil, causing it to break into droplets. </a:t>
            </a:r>
          </a:p>
          <a:p>
            <a:endParaRPr lang="en-US" sz="2200">
              <a:latin typeface="Arial" charset="0"/>
            </a:endParaRPr>
          </a:p>
          <a:p>
            <a:r>
              <a:rPr lang="en-US" sz="2200">
                <a:latin typeface="Arial" charset="0"/>
              </a:rPr>
              <a:t>Wave action and turbulence move the oil-dispersant mixture from the water surface into the water column</a:t>
            </a:r>
            <a:endParaRPr lang="en-US" sz="330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854075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Dispersant-enhanced Bioremediation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4364" y="1905000"/>
            <a:ext cx="4191000" cy="4000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 charset="0"/>
              </a:rPr>
              <a:t>Breaking </a:t>
            </a:r>
            <a:r>
              <a:rPr lang="en-US" sz="1600" dirty="0">
                <a:latin typeface="Arial" charset="0"/>
              </a:rPr>
              <a:t>surface oil slicks into small droplets greatly increases the surface area of the </a:t>
            </a:r>
            <a:r>
              <a:rPr lang="en-US" sz="1600" dirty="0" smtClean="0">
                <a:latin typeface="Arial" charset="0"/>
              </a:rPr>
              <a:t>oil, and makes the droplets more available </a:t>
            </a:r>
            <a:r>
              <a:rPr lang="en-US" sz="1600" dirty="0">
                <a:latin typeface="Arial" charset="0"/>
              </a:rPr>
              <a:t>to bacteria and other </a:t>
            </a:r>
            <a:r>
              <a:rPr lang="en-US" sz="1600" dirty="0" smtClean="0">
                <a:latin typeface="Arial" charset="0"/>
              </a:rPr>
              <a:t>micro-organisms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that use it as food source</a:t>
            </a:r>
          </a:p>
          <a:p>
            <a:pPr>
              <a:lnSpc>
                <a:spcPct val="90000"/>
              </a:lnSpc>
            </a:pPr>
            <a:endParaRPr lang="en-US" sz="1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charset="0"/>
              </a:rPr>
              <a:t>However, dissolved </a:t>
            </a:r>
            <a:r>
              <a:rPr lang="en-US" sz="1600" dirty="0">
                <a:latin typeface="Arial" charset="0"/>
              </a:rPr>
              <a:t>components of oil (PAHs) can cross cell membranes, </a:t>
            </a:r>
            <a:r>
              <a:rPr lang="en-US" sz="1600" dirty="0" smtClean="0">
                <a:latin typeface="Arial" charset="0"/>
              </a:rPr>
              <a:t>fish gills</a:t>
            </a:r>
            <a:r>
              <a:rPr lang="en-US" sz="1600" dirty="0">
                <a:latin typeface="Arial" charset="0"/>
              </a:rPr>
              <a:t>, etc. </a:t>
            </a:r>
            <a:r>
              <a:rPr lang="en-US" sz="1600" dirty="0" smtClean="0">
                <a:latin typeface="Arial" charset="0"/>
              </a:rPr>
              <a:t>, and may create new routes of exposure and toxicity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Other contaminants in the oil (</a:t>
            </a:r>
            <a:r>
              <a:rPr lang="en-US" sz="1600" i="1" dirty="0">
                <a:latin typeface="Arial" charset="0"/>
              </a:rPr>
              <a:t>e.g</a:t>
            </a:r>
            <a:r>
              <a:rPr lang="en-US" sz="1600" dirty="0">
                <a:latin typeface="Arial" charset="0"/>
              </a:rPr>
              <a:t>., metals) must be broken down as well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Ultimate break-down of hydrocarbons is into CO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and </a:t>
            </a:r>
            <a:r>
              <a:rPr lang="en-US" sz="1600" dirty="0" smtClean="0">
                <a:latin typeface="Arial" charset="0"/>
              </a:rPr>
              <a:t>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O</a:t>
            </a:r>
            <a:endParaRPr lang="en-US" sz="16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Arial" charset="0"/>
            </a:endParaRPr>
          </a:p>
        </p:txBody>
      </p:sp>
      <p:pic>
        <p:nvPicPr>
          <p:cNvPr id="4" name="Picture 2" descr="dispersants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78808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Arial" charset="0"/>
              </a:rPr>
              <a:t>California Dispersant </a:t>
            </a:r>
            <a:r>
              <a:rPr lang="en-US" sz="3600" dirty="0" smtClean="0">
                <a:latin typeface="Arial" charset="0"/>
              </a:rPr>
              <a:t>Plan</a:t>
            </a:r>
            <a:endParaRPr lang="en-US" sz="3600" dirty="0">
              <a:latin typeface="Arial" charset="0"/>
            </a:endParaRPr>
          </a:p>
        </p:txBody>
      </p:sp>
      <p:pic>
        <p:nvPicPr>
          <p:cNvPr id="254979" name="Picture 3" descr="disp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32460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Policy Development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267200"/>
          </a:xfrm>
        </p:spPr>
        <p:txBody>
          <a:bodyPr/>
          <a:lstStyle/>
          <a:p>
            <a:r>
              <a:rPr lang="en-US" sz="2200" dirty="0">
                <a:latin typeface="Arial" charset="0"/>
              </a:rPr>
              <a:t>RRT IX tasked each of the 6 area committees to recommend a policy for dispersant use in federal waters (3 – 200 nm from shore), within each Area Committee’s zone of operation.</a:t>
            </a:r>
          </a:p>
          <a:p>
            <a:endParaRPr lang="en-US" sz="22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Zone recommendations from each Area Committee forwarded to USCG and RRT for their approval.</a:t>
            </a:r>
          </a:p>
          <a:p>
            <a:endParaRPr lang="en-US" sz="22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With modifications as necessary, RRT approved all the dispersant-use plans and they became a part of the RCP and NCP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" charset="0"/>
              </a:rPr>
              <a:t>Dispersant Use Zones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DF328"/>
              </a:buClr>
            </a:pPr>
            <a:r>
              <a:rPr lang="en-US" sz="1600" u="sng" dirty="0" smtClean="0">
                <a:solidFill>
                  <a:srgbClr val="FFFFFF"/>
                </a:solidFill>
                <a:latin typeface="Arial" charset="0"/>
              </a:rPr>
              <a:t>Pre-Approval Zones</a:t>
            </a:r>
            <a:endParaRPr lang="en-US" sz="1600" u="sng" dirty="0">
              <a:solidFill>
                <a:srgbClr val="FFFFFF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Clr>
                <a:srgbClr val="0DF328"/>
              </a:buClr>
            </a:pP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Federal marine 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waters 3-200 nm from the coastline or island shoreline </a:t>
            </a:r>
            <a:endParaRPr lang="en-US" sz="16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       </a:t>
            </a:r>
            <a:r>
              <a:rPr lang="en-US" sz="1600" u="sng" dirty="0" smtClean="0">
                <a:solidFill>
                  <a:srgbClr val="FFFFFF"/>
                </a:solidFill>
                <a:latin typeface="Arial" charset="0"/>
              </a:rPr>
              <a:t>except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: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Waters 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part of a National Marine 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Sanctuary, or within 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three miles 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of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the 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CA/Mexico 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border(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600" i="1" dirty="0" smtClean="0">
                <a:solidFill>
                  <a:srgbClr val="0DF328"/>
                </a:solidFill>
                <a:latin typeface="Arial" charset="0"/>
              </a:rPr>
              <a:t>(These </a:t>
            </a:r>
            <a:r>
              <a:rPr lang="en-US" sz="1600" i="1" dirty="0">
                <a:solidFill>
                  <a:srgbClr val="0DF328"/>
                </a:solidFill>
                <a:latin typeface="Arial" charset="0"/>
              </a:rPr>
              <a:t>may change pending results of ESA Section 7 </a:t>
            </a:r>
            <a:r>
              <a:rPr lang="en-US" sz="1600" i="1" dirty="0" smtClean="0">
                <a:solidFill>
                  <a:srgbClr val="0DF328"/>
                </a:solidFill>
                <a:latin typeface="Arial" charset="0"/>
              </a:rPr>
              <a:t>consultations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600" i="1" dirty="0">
                <a:solidFill>
                  <a:srgbClr val="0DF328"/>
                </a:solidFill>
                <a:latin typeface="Arial" charset="0"/>
              </a:rPr>
              <a:t> </a:t>
            </a:r>
            <a:r>
              <a:rPr lang="en-US" sz="1600" i="1" dirty="0" smtClean="0">
                <a:solidFill>
                  <a:srgbClr val="0DF328"/>
                </a:solidFill>
                <a:latin typeface="Arial" charset="0"/>
              </a:rPr>
              <a:t>for </a:t>
            </a:r>
            <a:r>
              <a:rPr lang="en-US" sz="1600" i="1" dirty="0">
                <a:solidFill>
                  <a:srgbClr val="0DF328"/>
                </a:solidFill>
                <a:latin typeface="Arial" charset="0"/>
              </a:rPr>
              <a:t>use of dispersants in offshore pre-approval </a:t>
            </a:r>
            <a:r>
              <a:rPr lang="en-US" sz="1600" i="1" dirty="0" smtClean="0">
                <a:solidFill>
                  <a:srgbClr val="0DF328"/>
                </a:solidFill>
                <a:latin typeface="Arial" charset="0"/>
              </a:rPr>
              <a:t>zones).</a:t>
            </a:r>
            <a:endParaRPr lang="en-US" sz="1600" i="1" dirty="0">
              <a:solidFill>
                <a:srgbClr val="0DF328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en-US" sz="1600" u="sng" dirty="0">
                <a:solidFill>
                  <a:srgbClr val="FFFFFF"/>
                </a:solidFill>
                <a:latin typeface="Arial" charset="0"/>
              </a:rPr>
              <a:t>RRT Incident-Specific Approval Required </a:t>
            </a:r>
            <a:r>
              <a:rPr lang="en-US" sz="1600" u="sng" dirty="0" smtClean="0">
                <a:solidFill>
                  <a:srgbClr val="FFFFFF"/>
                </a:solidFill>
                <a:latin typeface="Arial" charset="0"/>
              </a:rPr>
              <a:t>Zones and Uses</a:t>
            </a:r>
            <a:endParaRPr lang="en-US" sz="1600" u="sng" dirty="0">
              <a:solidFill>
                <a:srgbClr val="FFFFFF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Clr>
                <a:srgbClr val="FFC000"/>
              </a:buClr>
            </a:pPr>
            <a:r>
              <a:rPr lang="en-US" sz="1600" dirty="0">
                <a:solidFill>
                  <a:srgbClr val="FFFFFF"/>
                </a:solidFill>
                <a:latin typeface="Arial" charset="0"/>
              </a:rPr>
              <a:t>State marine waters (0 – 3 nm miles from shore) </a:t>
            </a:r>
          </a:p>
          <a:p>
            <a:pPr lvl="1">
              <a:lnSpc>
                <a:spcPct val="90000"/>
              </a:lnSpc>
              <a:buClr>
                <a:srgbClr val="FFC000"/>
              </a:buClr>
            </a:pPr>
            <a:r>
              <a:rPr lang="en-US" sz="1600" dirty="0">
                <a:solidFill>
                  <a:srgbClr val="FFFFFF"/>
                </a:solidFill>
                <a:latin typeface="Arial" charset="0"/>
              </a:rPr>
              <a:t>Waters part of a National Marine Sanctuary</a:t>
            </a:r>
          </a:p>
          <a:p>
            <a:pPr lvl="1">
              <a:lnSpc>
                <a:spcPct val="90000"/>
              </a:lnSpc>
              <a:buClr>
                <a:srgbClr val="FFC000"/>
              </a:buClr>
            </a:pPr>
            <a:r>
              <a:rPr lang="en-US" sz="1600" dirty="0">
                <a:solidFill>
                  <a:srgbClr val="FFFFFF"/>
                </a:solidFill>
                <a:latin typeface="Arial" charset="0"/>
              </a:rPr>
              <a:t>Waters within three miles of the CA/Mexico border</a:t>
            </a:r>
          </a:p>
          <a:p>
            <a:pPr lvl="1">
              <a:lnSpc>
                <a:spcPct val="90000"/>
              </a:lnSpc>
              <a:buClr>
                <a:srgbClr val="FFC000"/>
              </a:buClr>
            </a:pPr>
            <a:r>
              <a:rPr lang="en-US" sz="1600" dirty="0">
                <a:solidFill>
                  <a:srgbClr val="FFFFFF"/>
                </a:solidFill>
                <a:latin typeface="Arial" charset="0"/>
              </a:rPr>
              <a:t>Marine waters one mile from </a:t>
            </a:r>
            <a:r>
              <a:rPr lang="en-US" sz="1600" dirty="0" err="1">
                <a:solidFill>
                  <a:srgbClr val="FFFFFF"/>
                </a:solidFill>
                <a:latin typeface="Arial" charset="0"/>
              </a:rPr>
              <a:t>anadromous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 fish streams during times of emigration and immigration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FFC000"/>
              </a:buClr>
            </a:pP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Subsea 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use or use 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at surface for more than 5 days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" charset="0"/>
              </a:rPr>
              <a:t>California Dispersant Plan</a:t>
            </a:r>
            <a:endParaRPr lang="en-US" sz="3600" dirty="0">
              <a:latin typeface="Arial" charset="0"/>
            </a:endParaRPr>
          </a:p>
        </p:txBody>
      </p:sp>
      <p:pic>
        <p:nvPicPr>
          <p:cNvPr id="2611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3398838" cy="4016375"/>
          </a:xfrm>
          <a:ln/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274820" y="1981200"/>
            <a:ext cx="448818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7" indent="-342900">
              <a:buClr>
                <a:schemeClr val="accent2"/>
              </a:buClr>
              <a:buSzPct val="150000"/>
            </a:pPr>
            <a:r>
              <a:rPr lang="en-US" sz="2200" dirty="0" smtClean="0">
                <a:latin typeface="Arial" charset="0"/>
              </a:rPr>
              <a:t>Single document for the evaluation of dispersant use in California</a:t>
            </a:r>
          </a:p>
          <a:p>
            <a:endParaRPr lang="en-US" sz="2200" dirty="0" smtClean="0">
              <a:latin typeface="Arial" charset="0"/>
            </a:endParaRPr>
          </a:p>
          <a:p>
            <a:r>
              <a:rPr lang="en-US" sz="2200" dirty="0" smtClean="0">
                <a:latin typeface="Arial" charset="0"/>
              </a:rPr>
              <a:t>FOSC checklists and flow charts for both zone and use types</a:t>
            </a:r>
          </a:p>
          <a:p>
            <a:endParaRPr lang="en-US" sz="2200" dirty="0" smtClean="0">
              <a:latin typeface="Arial" charset="0"/>
            </a:endParaRPr>
          </a:p>
          <a:p>
            <a:r>
              <a:rPr lang="en-US" sz="2200" dirty="0" smtClean="0">
                <a:latin typeface="Arial" charset="0"/>
              </a:rPr>
              <a:t>Appendices for ease of referencing</a:t>
            </a:r>
          </a:p>
          <a:p>
            <a:pPr>
              <a:buFont typeface="Wingdings" pitchFamily="2" charset="2"/>
              <a:buNone/>
            </a:pPr>
            <a:endParaRPr lang="en-US" sz="2700" dirty="0"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153400" cy="777875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charset="0"/>
              </a:rPr>
              <a:t>Embedded Plans and Protocols</a:t>
            </a:r>
            <a:endParaRPr lang="en-US" sz="3600" dirty="0">
              <a:latin typeface="Arial" charset="0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Special Monitoring of Applied Response Technologies (SMART</a:t>
            </a:r>
            <a:r>
              <a:rPr lang="en-US" sz="2200" dirty="0" smtClean="0">
                <a:latin typeface="Arial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Conducted in real time, generally by Pacific Strike Team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Arial" charset="0"/>
              </a:rPr>
              <a:t>Looks for presence of dispersed oil; does not give oil concentrations.</a:t>
            </a:r>
          </a:p>
          <a:p>
            <a:pPr lvl="1">
              <a:lnSpc>
                <a:spcPct val="80000"/>
              </a:lnSpc>
            </a:pPr>
            <a:endParaRPr lang="en-US" sz="6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Wildlife Spotting Protocols</a:t>
            </a:r>
          </a:p>
          <a:p>
            <a:pPr marL="0" indent="0">
              <a:lnSpc>
                <a:spcPct val="80000"/>
              </a:lnSpc>
              <a:buNone/>
            </a:pPr>
            <a:endParaRPr lang="en-US" sz="6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Seafood Safety</a:t>
            </a:r>
          </a:p>
          <a:p>
            <a:pPr marL="0" indent="0">
              <a:lnSpc>
                <a:spcPct val="80000"/>
              </a:lnSpc>
              <a:buNone/>
            </a:pPr>
            <a:endParaRPr lang="en-US" sz="6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Public Communications</a:t>
            </a:r>
            <a:endParaRPr lang="en-US" sz="22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6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Short and Long-Term Monitoring for Environmental </a:t>
            </a:r>
            <a:r>
              <a:rPr lang="en-US" sz="2200" dirty="0" smtClean="0">
                <a:latin typeface="Arial" charset="0"/>
              </a:rPr>
              <a:t>Concentrations: Dispersed </a:t>
            </a:r>
            <a:r>
              <a:rPr lang="en-US" sz="2200" dirty="0">
                <a:latin typeface="Arial" charset="0"/>
              </a:rPr>
              <a:t>Oil Monitoring Plan (</a:t>
            </a:r>
            <a:r>
              <a:rPr lang="en-US" sz="2200" dirty="0" smtClean="0">
                <a:latin typeface="Arial" charset="0"/>
              </a:rPr>
              <a:t>DOMP)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Arial" charset="0"/>
              </a:rPr>
              <a:t>Goal</a:t>
            </a:r>
            <a:r>
              <a:rPr lang="en-US" sz="1800" dirty="0">
                <a:latin typeface="Arial" charset="0"/>
              </a:rPr>
              <a:t>:  Determine where and when monitoring should take place.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Data can be used for </a:t>
            </a:r>
            <a:r>
              <a:rPr lang="en-US" sz="1800" dirty="0" smtClean="0">
                <a:latin typeface="Arial" charset="0"/>
              </a:rPr>
              <a:t>fishery closures, for NRDA </a:t>
            </a:r>
            <a:r>
              <a:rPr lang="en-US" sz="1800" dirty="0">
                <a:latin typeface="Arial" charset="0"/>
              </a:rPr>
              <a:t>and for validating assumptions made during the NEBA process for dispersant pre-approval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ctr"/>
            <a:r>
              <a:rPr lang="en-US" sz="4000" dirty="0">
                <a:latin typeface="Arial" charset="0"/>
              </a:rPr>
              <a:t>Dispersant Delivery Platforms</a:t>
            </a:r>
          </a:p>
        </p:txBody>
      </p:sp>
      <p:pic>
        <p:nvPicPr>
          <p:cNvPr id="264196" name="Picture 4" descr="hel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08" y="1527305"/>
            <a:ext cx="2833577" cy="22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7" name="Picture 5" descr="shi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7305"/>
            <a:ext cx="2540238" cy="228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7305"/>
            <a:ext cx="3153901" cy="2282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" y="4114800"/>
            <a:ext cx="7874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Information regarding all dispersant resources available </a:t>
            </a:r>
            <a:r>
              <a:rPr lang="en-US" sz="2800" u="sng" dirty="0" smtClean="0"/>
              <a:t>in</a:t>
            </a:r>
            <a:r>
              <a:rPr lang="en-US" sz="2800" dirty="0" smtClean="0"/>
              <a:t> or </a:t>
            </a:r>
            <a:r>
              <a:rPr lang="en-US" sz="2800" u="sng" dirty="0" smtClean="0"/>
              <a:t>to</a:t>
            </a:r>
            <a:r>
              <a:rPr lang="en-US" sz="2800" dirty="0" smtClean="0"/>
              <a:t> California (dispersant stockpiles, application platforms) is in the California Dispersant Plan</a:t>
            </a:r>
            <a:endParaRPr lang="en-US" sz="28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Both aerial spraying and subsea injection used</a:t>
            </a:r>
          </a:p>
          <a:p>
            <a:pPr marL="457200" lvl="1" indent="0">
              <a:buSzPct val="100000"/>
              <a:buNone/>
            </a:pPr>
            <a:r>
              <a:rPr lang="en-US" sz="2200" u="sng" dirty="0">
                <a:latin typeface="Arial" pitchFamily="34" charset="0"/>
                <a:cs typeface="Arial" pitchFamily="34" charset="0"/>
              </a:rPr>
              <a:t>Aerial spraying on surface waters</a:t>
            </a:r>
          </a:p>
          <a:p>
            <a:pPr lvl="1">
              <a:buSzPct val="100000"/>
              <a:buFont typeface="Wingdings" pitchFamily="2" charset="2"/>
              <a:buChar char="§"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April 22 - May 26: About 682,808 gallons Corexit 9527A and 9500A</a:t>
            </a:r>
          </a:p>
          <a:p>
            <a:pPr marL="914400" lvl="2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May 27 - July 19:  About </a:t>
            </a:r>
            <a:r>
              <a:rPr lang="en-US" sz="1800" u="sng" dirty="0">
                <a:latin typeface="Arial" pitchFamily="34" charset="0"/>
                <a:cs typeface="Arial" pitchFamily="34" charset="0"/>
              </a:rPr>
              <a:t>293,436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gallons Corexit 9500A</a:t>
            </a:r>
          </a:p>
          <a:p>
            <a:pPr marL="914400" lvl="2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	  Sub-Total:       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976,244</a:t>
            </a:r>
          </a:p>
          <a:p>
            <a:pPr marL="457200" lvl="2" indent="0">
              <a:buClr>
                <a:schemeClr val="accent1"/>
              </a:buClr>
              <a:buSzPct val="100000"/>
              <a:buNone/>
            </a:pPr>
            <a:r>
              <a:rPr lang="en-US" sz="2200" u="sng" dirty="0">
                <a:latin typeface="Arial" pitchFamily="34" charset="0"/>
                <a:cs typeface="Arial" pitchFamily="34" charset="0"/>
              </a:rPr>
              <a:t>Subsea injection at the source</a:t>
            </a:r>
          </a:p>
          <a:p>
            <a:pPr marL="800100" lvl="2" indent="-34290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May 9 - May 15:    About 15,151 gallons of Corexit 9500A (2 tests)</a:t>
            </a:r>
          </a:p>
          <a:p>
            <a:pPr marL="914400" lvl="2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May 15 - July 19:  About </a:t>
            </a:r>
            <a:r>
              <a:rPr lang="en-US" sz="1800" u="sng" dirty="0">
                <a:latin typeface="Arial" pitchFamily="34" charset="0"/>
                <a:cs typeface="Arial" pitchFamily="34" charset="0"/>
              </a:rPr>
              <a:t>771,000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gallons of Corexit 9500A </a:t>
            </a:r>
          </a:p>
          <a:p>
            <a:pPr marL="1828800" lvl="5" indent="0">
              <a:buClr>
                <a:srgbClr val="00B050"/>
              </a:buCl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Sub-Total:       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786,151</a:t>
            </a:r>
          </a:p>
          <a:p>
            <a:pPr marL="517525" lvl="2" indent="0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517525" lvl="2" indent="0">
              <a:buNone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Grand Total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    </a:t>
            </a:r>
            <a:r>
              <a:rPr lang="en-US" sz="2000" b="1" u="dbl" dirty="0">
                <a:latin typeface="Arial" pitchFamily="34" charset="0"/>
                <a:cs typeface="Arial" pitchFamily="34" charset="0"/>
              </a:rPr>
              <a:t>1,762,395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latin typeface="Arial" pitchFamily="34" charset="0"/>
                <a:cs typeface="Arial" pitchFamily="34" charset="0"/>
              </a:rPr>
              <a:t>Dispersants: During and After DWH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4299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153400" cy="2286000"/>
          </a:xfrm>
        </p:spPr>
        <p:txBody>
          <a:bodyPr/>
          <a:lstStyle/>
          <a:p>
            <a:pPr algn="ctr"/>
            <a:r>
              <a:rPr lang="en-US" sz="4000" dirty="0">
                <a:latin typeface="Arial" charset="0"/>
              </a:rPr>
              <a:t>Definition of ART: 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/>
            </a:r>
            <a:br>
              <a:rPr lang="en-US" sz="4000" dirty="0">
                <a:latin typeface="Arial" charset="0"/>
              </a:rPr>
            </a:br>
            <a:r>
              <a:rPr lang="en-US" sz="2600" dirty="0">
                <a:latin typeface="Arial" charset="0"/>
              </a:rPr>
              <a:t>“Response technologies, other than mechanical cleanup, that can be employed to address an oil </a:t>
            </a:r>
            <a:r>
              <a:rPr lang="en-US" sz="2600" dirty="0" smtClean="0">
                <a:latin typeface="Arial" charset="0"/>
              </a:rPr>
              <a:t>spill.”</a:t>
            </a:r>
            <a:endParaRPr lang="en-US" sz="2600" dirty="0">
              <a:latin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2971800"/>
            <a:ext cx="73152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Arial" charset="0"/>
              </a:rPr>
              <a:t>Includes: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Oil Spill Cleanup Agents (OSCAs</a:t>
            </a:r>
            <a:r>
              <a:rPr lang="en-US" sz="2800" dirty="0" smtClean="0">
                <a:latin typeface="Arial" charset="0"/>
              </a:rPr>
              <a:t>)</a:t>
            </a:r>
          </a:p>
          <a:p>
            <a:pPr marL="854075" lvl="1" indent="0">
              <a:lnSpc>
                <a:spcPct val="90000"/>
              </a:lnSpc>
              <a:buNone/>
            </a:pPr>
            <a:r>
              <a:rPr lang="en-US" sz="2300" u="sng" dirty="0" smtClean="0">
                <a:latin typeface="Arial" charset="0"/>
              </a:rPr>
              <a:t>Examples</a:t>
            </a:r>
            <a:r>
              <a:rPr lang="en-US" sz="2300" dirty="0" smtClean="0">
                <a:latin typeface="Arial" charset="0"/>
              </a:rPr>
              <a:t>: Dispersants, other </a:t>
            </a:r>
            <a:r>
              <a:rPr lang="en-US" sz="2300" dirty="0">
                <a:latin typeface="Arial" charset="0"/>
              </a:rPr>
              <a:t>chemical </a:t>
            </a:r>
            <a:r>
              <a:rPr lang="en-US" sz="2300" dirty="0" smtClean="0">
                <a:latin typeface="Arial" charset="0"/>
              </a:rPr>
              <a:t> countermeasures (including bioremediants), non-chemical sorbents</a:t>
            </a:r>
          </a:p>
          <a:p>
            <a:pPr marL="854075" lvl="1" indent="0">
              <a:lnSpc>
                <a:spcPct val="90000"/>
              </a:lnSpc>
              <a:buNone/>
            </a:pPr>
            <a:endParaRPr lang="en-US" sz="2300" dirty="0" smtClean="0">
              <a:latin typeface="Arial" charset="0"/>
            </a:endParaRPr>
          </a:p>
          <a:p>
            <a:pPr marL="350838" lvl="1" indent="-350838">
              <a:lnSpc>
                <a:spcPct val="90000"/>
              </a:lnSpc>
              <a:buClr>
                <a:schemeClr val="accent2"/>
              </a:buClr>
              <a:buSzPct val="150000"/>
              <a:buFont typeface="Wingdings" pitchFamily="2" charset="2"/>
              <a:buChar char="§"/>
            </a:pPr>
            <a:r>
              <a:rPr lang="en-US" sz="2800" dirty="0">
                <a:latin typeface="Arial" charset="0"/>
              </a:rPr>
              <a:t>In-situ burning (ISB)</a:t>
            </a:r>
          </a:p>
          <a:p>
            <a:pPr marL="350838" lvl="1" indent="-350838">
              <a:lnSpc>
                <a:spcPct val="90000"/>
              </a:lnSpc>
              <a:buNone/>
            </a:pPr>
            <a:endParaRPr lang="en-US" sz="2300" dirty="0" smtClean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822325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DWH Dispersant Use: Fate and Effects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Oil Budget (August 4, 2010 numbers):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900" dirty="0" smtClean="0">
                <a:latin typeface="Arial" pitchFamily="34" charset="0"/>
                <a:cs typeface="Arial" pitchFamily="34" charset="0"/>
              </a:rPr>
              <a:t>Directly recovered from wellhead:	17%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Mechanically skimmed:	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	  3%</a:t>
            </a:r>
          </a:p>
          <a:p>
            <a:pPr lvl="1"/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Evaporated or dissolved:	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	25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%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Naturally dispersed:	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	16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%</a:t>
            </a:r>
          </a:p>
          <a:p>
            <a:pPr lvl="1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900" dirty="0" smtClean="0">
                <a:latin typeface="Arial" pitchFamily="34" charset="0"/>
                <a:cs typeface="Arial" pitchFamily="34" charset="0"/>
              </a:rPr>
              <a:t>Chemically dispersed:		  8%</a:t>
            </a:r>
          </a:p>
          <a:p>
            <a:pPr lvl="1"/>
            <a:r>
              <a:rPr lang="en-US" sz="1900" dirty="0" smtClean="0">
                <a:latin typeface="Arial" pitchFamily="34" charset="0"/>
                <a:cs typeface="Arial" pitchFamily="34" charset="0"/>
              </a:rPr>
              <a:t>In-situ burn:			  5%</a:t>
            </a:r>
          </a:p>
          <a:p>
            <a:pPr lvl="1"/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900" dirty="0" smtClean="0">
                <a:latin typeface="Arial" pitchFamily="34" charset="0"/>
                <a:cs typeface="Arial" pitchFamily="34" charset="0"/>
              </a:rPr>
              <a:t>Residual:				26%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189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DWH Dispersant Fate and Effects, continued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191000"/>
          </a:xfrm>
        </p:spPr>
        <p:txBody>
          <a:bodyPr/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Dispersants were applied consistent with all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policies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FOSC directed the response and use of dispersants, not the RP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Extensive monitoring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for dispersant effectiveness, impacts on human health, and impacts on water and wildlife were employed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Additional EPA dispersant components analysis validated initial toxicity effects data; FDA analysis indicated components commonly used in foods, cosmetics and OTC medications, and many are GRAS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Dispersant use (surface and subsea) greatly reduced shoreline and wildlife impacts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Seafood safely samples indicated uptake of oil by organisms did not reach levels of concern for human consumption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Even with the extensive “loading” of dispersants in this response, the dispersants behaved as expected and there was a determination of net environmental benefit for their use</a:t>
            </a:r>
          </a:p>
        </p:txBody>
      </p:sp>
    </p:spTree>
    <p:extLst>
      <p:ext uri="{BB962C8B-B14F-4D97-AF65-F5344CB8AC3E}">
        <p14:creationId xmlns:p14="http://schemas.microsoft.com/office/powerpoint/2010/main" val="317893763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What Did California Learn from DWH Dispersant Use?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3962400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Subsea use, and surface use of dispersants for more than 5 days, had not been previously evaluated as part of NEBA</a:t>
            </a:r>
          </a:p>
          <a:p>
            <a:pPr marL="0" indent="0"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Subsea use and use of surface for &gt;5 days will need RRT incident-specific approval</a:t>
            </a:r>
          </a:p>
          <a:p>
            <a:pPr marL="6350" indent="7938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Rest of NEBA assumptions still seem to apply</a:t>
            </a:r>
          </a:p>
          <a:p>
            <a:pPr marL="6350" indent="7938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Biological Assessment  for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ESA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Section 7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submitted to NMFS and USFWS, 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urrently under review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Once ESA consultations complete, will update CDP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585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Arial" charset="0"/>
              </a:rPr>
              <a:t>Other ARTs – </a:t>
            </a:r>
            <a:br>
              <a:rPr lang="en-US" sz="5400" dirty="0">
                <a:latin typeface="Arial" charset="0"/>
              </a:rPr>
            </a:br>
            <a:r>
              <a:rPr lang="en-US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Situ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Burning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algn="ctr"/>
            <a:r>
              <a:rPr lang="en-US" sz="3600" b="1" i="1" dirty="0">
                <a:latin typeface="Arial" pitchFamily="34" charset="0"/>
                <a:cs typeface="Arial" pitchFamily="34" charset="0"/>
              </a:rPr>
              <a:t>In-Situ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Burning</a:t>
            </a:r>
            <a:endParaRPr lang="en-US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549602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572000" cy="3044952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/>
            <a:r>
              <a:rPr lang="en-US" sz="3600" i="1">
                <a:latin typeface="Arial" charset="0"/>
              </a:rPr>
              <a:t>IN-SITU</a:t>
            </a:r>
            <a:r>
              <a:rPr lang="en-US" sz="3600">
                <a:latin typeface="Arial" charset="0"/>
              </a:rPr>
              <a:t> BURNING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</a:rPr>
              <a:t>Removal of oil from the environment by burning it in-place.</a:t>
            </a:r>
          </a:p>
          <a:p>
            <a:pPr>
              <a:lnSpc>
                <a:spcPct val="90000"/>
              </a:lnSpc>
            </a:pPr>
            <a:endParaRPr lang="en-US" sz="10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</a:rPr>
              <a:t>Advantages over other response methods:</a:t>
            </a:r>
          </a:p>
          <a:p>
            <a:pPr>
              <a:lnSpc>
                <a:spcPct val="90000"/>
              </a:lnSpc>
            </a:pPr>
            <a:endParaRPr lang="en-US" sz="80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200">
                <a:latin typeface="Arial" charset="0"/>
              </a:rPr>
              <a:t>-	Quickly removes large quantities of spilled oil</a:t>
            </a:r>
          </a:p>
          <a:p>
            <a:pPr lvl="1">
              <a:lnSpc>
                <a:spcPct val="90000"/>
              </a:lnSpc>
            </a:pPr>
            <a:endParaRPr lang="en-US" sz="180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200">
                <a:latin typeface="Arial" charset="0"/>
              </a:rPr>
              <a:t>-	Only small amounts of residue are left to clean up</a:t>
            </a:r>
          </a:p>
          <a:p>
            <a:pPr lvl="1">
              <a:lnSpc>
                <a:spcPct val="90000"/>
              </a:lnSpc>
            </a:pPr>
            <a:endParaRPr lang="en-US" sz="180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200">
                <a:latin typeface="Arial" charset="0"/>
              </a:rPr>
              <a:t>-	Volatile organics are destroyed</a:t>
            </a:r>
          </a:p>
          <a:p>
            <a:pPr lvl="1">
              <a:lnSpc>
                <a:spcPct val="90000"/>
              </a:lnSpc>
            </a:pPr>
            <a:endParaRPr lang="en-US" sz="180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200">
                <a:latin typeface="Arial" charset="0"/>
              </a:rPr>
              <a:t>-	Combustion products readily dispersed within 500 meters of burn (for burns over water)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Arial" charset="0"/>
              </a:rPr>
              <a:t>Land  </a:t>
            </a:r>
            <a:r>
              <a:rPr lang="en-US" sz="3600" dirty="0" smtClean="0">
                <a:latin typeface="Arial" charset="0"/>
              </a:rPr>
              <a:t>vs. </a:t>
            </a:r>
            <a:r>
              <a:rPr lang="en-US" sz="3600" dirty="0">
                <a:latin typeface="Arial" charset="0"/>
              </a:rPr>
              <a:t>On-Water Burn</a:t>
            </a:r>
          </a:p>
        </p:txBody>
      </p:sp>
      <p:pic>
        <p:nvPicPr>
          <p:cNvPr id="228356" name="Picture 4" descr="Photo: In-situ burn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19400"/>
            <a:ext cx="4038600" cy="276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57" name="Picture 5" descr="America's Coastlines Image - line12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819400"/>
            <a:ext cx="4419600" cy="285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sz="3600" i="1">
                <a:latin typeface="Arial" charset="0"/>
              </a:rPr>
              <a:t>In-Situ</a:t>
            </a:r>
            <a:r>
              <a:rPr lang="en-US" sz="3600">
                <a:latin typeface="Arial" charset="0"/>
              </a:rPr>
              <a:t> Burning, continued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200" dirty="0">
                <a:latin typeface="Arial" charset="0"/>
              </a:rPr>
              <a:t>Major health concern of burning is the particulate matter concentration in soot plume.</a:t>
            </a:r>
          </a:p>
          <a:p>
            <a:pPr lvl="1">
              <a:buFont typeface="Wingdings" pitchFamily="2" charset="2"/>
              <a:buNone/>
            </a:pPr>
            <a:r>
              <a:rPr lang="en-US" sz="2200" dirty="0">
                <a:latin typeface="Arial" charset="0"/>
              </a:rPr>
              <a:t>-	Can cause significant health risk if inhaled</a:t>
            </a:r>
          </a:p>
          <a:p>
            <a:pPr lvl="1">
              <a:buFont typeface="Wingdings" pitchFamily="2" charset="2"/>
              <a:buNone/>
            </a:pPr>
            <a:r>
              <a:rPr lang="en-US" sz="2200" dirty="0">
                <a:latin typeface="Arial" charset="0"/>
              </a:rPr>
              <a:t>-	PM10 (particulate matter of 10 micrometer diameter) levels may exceed state standards </a:t>
            </a:r>
            <a:r>
              <a:rPr lang="en-US" sz="2200" u="sng" dirty="0">
                <a:latin typeface="Arial" charset="0"/>
              </a:rPr>
              <a:t>in soot plume</a:t>
            </a:r>
            <a:r>
              <a:rPr lang="en-US" sz="2200" dirty="0">
                <a:latin typeface="Arial" charset="0"/>
              </a:rPr>
              <a:t> for several miles beyond the burn site.</a:t>
            </a:r>
          </a:p>
          <a:p>
            <a:pPr lvl="1"/>
            <a:endParaRPr lang="en-US" sz="10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If oil </a:t>
            </a:r>
            <a:r>
              <a:rPr lang="en-US" sz="2200" u="sng" dirty="0">
                <a:latin typeface="Arial" charset="0"/>
              </a:rPr>
              <a:t>not</a:t>
            </a:r>
            <a:r>
              <a:rPr lang="en-US" sz="2200" dirty="0">
                <a:latin typeface="Arial" charset="0"/>
              </a:rPr>
              <a:t> burned, it still presents health risk from volatile light-ends.</a:t>
            </a:r>
          </a:p>
          <a:p>
            <a:pPr lvl="1">
              <a:buFont typeface="Wingdings" pitchFamily="2" charset="2"/>
              <a:buNone/>
            </a:pPr>
            <a:r>
              <a:rPr lang="en-US" sz="2200" dirty="0">
                <a:latin typeface="Arial" charset="0"/>
              </a:rPr>
              <a:t>-	</a:t>
            </a:r>
            <a:r>
              <a:rPr lang="en-US" sz="2200" dirty="0" smtClean="0">
                <a:latin typeface="Arial" charset="0"/>
              </a:rPr>
              <a:t>BTEX </a:t>
            </a:r>
            <a:r>
              <a:rPr lang="en-US" sz="2200" dirty="0">
                <a:latin typeface="Arial" charset="0"/>
              </a:rPr>
              <a:t>components (</a:t>
            </a:r>
            <a:r>
              <a:rPr lang="en-US" sz="2200" u="sng" dirty="0">
                <a:latin typeface="Arial" charset="0"/>
              </a:rPr>
              <a:t>b</a:t>
            </a:r>
            <a:r>
              <a:rPr lang="en-US" sz="2200" dirty="0">
                <a:latin typeface="Arial" charset="0"/>
              </a:rPr>
              <a:t>enzene, </a:t>
            </a:r>
            <a:r>
              <a:rPr lang="en-US" sz="2200" u="sng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oluene, </a:t>
            </a:r>
            <a:r>
              <a:rPr lang="en-US" sz="2200" u="sng" dirty="0">
                <a:latin typeface="Arial" charset="0"/>
              </a:rPr>
              <a:t>e</a:t>
            </a:r>
            <a:r>
              <a:rPr lang="en-US" sz="2200" dirty="0">
                <a:latin typeface="Arial" charset="0"/>
              </a:rPr>
              <a:t>thylbenzene, </a:t>
            </a:r>
            <a:r>
              <a:rPr lang="en-US" sz="2200" u="sng" dirty="0">
                <a:latin typeface="Arial" charset="0"/>
              </a:rPr>
              <a:t>x</a:t>
            </a:r>
            <a:r>
              <a:rPr lang="en-US" sz="2200" dirty="0">
                <a:latin typeface="Arial" charset="0"/>
              </a:rPr>
              <a:t>ylene), </a:t>
            </a:r>
            <a:r>
              <a:rPr lang="en-US" sz="2200" dirty="0" smtClean="0">
                <a:latin typeface="Arial" charset="0"/>
              </a:rPr>
              <a:t>known </a:t>
            </a:r>
            <a:r>
              <a:rPr lang="en-US" sz="2200" dirty="0">
                <a:latin typeface="Arial" charset="0"/>
              </a:rPr>
              <a:t>carcinogens &amp; teratogens</a:t>
            </a:r>
          </a:p>
          <a:p>
            <a:pPr lvl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sz="3600" i="1">
                <a:latin typeface="Arial" charset="0"/>
              </a:rPr>
              <a:t>In-Situ</a:t>
            </a:r>
            <a:r>
              <a:rPr lang="en-US" sz="3600">
                <a:latin typeface="Arial" charset="0"/>
              </a:rPr>
              <a:t> Burning, continued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endParaRPr lang="en-US" sz="1200" dirty="0">
              <a:latin typeface="Arial" charset="0"/>
            </a:endParaRPr>
          </a:p>
          <a:p>
            <a:r>
              <a:rPr lang="en-US" sz="2400" i="1" dirty="0" smtClean="0">
                <a:latin typeface="Arial" charset="0"/>
              </a:rPr>
              <a:t>In-situ</a:t>
            </a:r>
            <a:r>
              <a:rPr lang="en-US" sz="2400" dirty="0" smtClean="0">
                <a:latin typeface="Arial" charset="0"/>
              </a:rPr>
              <a:t> burning </a:t>
            </a:r>
            <a:r>
              <a:rPr lang="en-US" sz="2400" dirty="0">
                <a:latin typeface="Arial" charset="0"/>
              </a:rPr>
              <a:t>is limited by:</a:t>
            </a:r>
          </a:p>
          <a:p>
            <a:endParaRPr lang="en-US" sz="1200" dirty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-	oil thickness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-	weathering of oil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-	emulsion formation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charset="0"/>
              </a:rPr>
              <a:t>-  oceanographic conditions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charset="0"/>
              </a:rPr>
              <a:t>-  availability of specialized fire-retardant  containment</a:t>
            </a:r>
          </a:p>
          <a:p>
            <a:pPr marL="457200" lvl="1" indent="0"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 boom (none currently available in CA; closest is in</a:t>
            </a:r>
          </a:p>
          <a:p>
            <a:pPr marL="457200" lvl="1" indent="0"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 WA state, about 24 </a:t>
            </a:r>
            <a:r>
              <a:rPr lang="en-US" sz="2400" dirty="0" err="1" smtClean="0">
                <a:latin typeface="Arial" charset="0"/>
              </a:rPr>
              <a:t>hrs</a:t>
            </a:r>
            <a:r>
              <a:rPr lang="en-US" sz="2400" dirty="0" smtClean="0">
                <a:latin typeface="Arial" charset="0"/>
              </a:rPr>
              <a:t> away)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Mechanics of </a:t>
            </a:r>
            <a:r>
              <a:rPr lang="en-US" sz="3600" i="1">
                <a:latin typeface="Arial" charset="0"/>
              </a:rPr>
              <a:t>In-Situ</a:t>
            </a:r>
            <a:r>
              <a:rPr lang="en-US" sz="3600">
                <a:latin typeface="Arial" charset="0"/>
              </a:rPr>
              <a:t> Burning</a:t>
            </a:r>
          </a:p>
        </p:txBody>
      </p:sp>
      <p:pic>
        <p:nvPicPr>
          <p:cNvPr id="231427" name="Picture 3" descr="preburn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0863"/>
            <a:ext cx="6172200" cy="41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2209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Serifa BT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Serifa BT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Serifa BT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Serifa BT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Serifa BT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9pPr>
          </a:lstStyle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Need to first boom the oil to maintain a minimum burn thickness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685800"/>
          </a:xfrm>
        </p:spPr>
        <p:txBody>
          <a:bodyPr/>
          <a:lstStyle/>
          <a:p>
            <a:pPr algn="ctr"/>
            <a:r>
              <a:rPr lang="en-US" sz="4000" dirty="0">
                <a:latin typeface="Arial" charset="0"/>
              </a:rPr>
              <a:t>Oil Spill Response Options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Our goal is to have all available tools ready to use in an emergency situation.</a:t>
            </a:r>
          </a:p>
        </p:txBody>
      </p:sp>
      <p:pic>
        <p:nvPicPr>
          <p:cNvPr id="165892" name="Picture 4" descr="dispfig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37338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4572000" y="2895600"/>
            <a:ext cx="434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Can </a:t>
            </a:r>
            <a:r>
              <a:rPr lang="en-US" sz="2400" dirty="0">
                <a:solidFill>
                  <a:schemeClr val="tx2"/>
                </a:solidFill>
              </a:rPr>
              <a:t>include: </a:t>
            </a:r>
          </a:p>
          <a:p>
            <a:endParaRPr lang="en-US" sz="2100" dirty="0"/>
          </a:p>
          <a:p>
            <a:r>
              <a:rPr lang="en-US" sz="2100" dirty="0" smtClean="0"/>
              <a:t> </a:t>
            </a:r>
            <a:r>
              <a:rPr lang="en-US" sz="2100" dirty="0"/>
              <a:t>-  </a:t>
            </a:r>
            <a:r>
              <a:rPr lang="en-US" sz="2100" dirty="0" smtClean="0"/>
              <a:t>Dispersants and other OSCAs</a:t>
            </a:r>
            <a:endParaRPr lang="en-US" sz="2100" dirty="0"/>
          </a:p>
          <a:p>
            <a:r>
              <a:rPr lang="en-US" sz="2100" dirty="0" smtClean="0"/>
              <a:t> </a:t>
            </a:r>
            <a:r>
              <a:rPr lang="en-US" sz="2100" dirty="0"/>
              <a:t>-  Skimmers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-  </a:t>
            </a:r>
            <a:r>
              <a:rPr lang="en-US" sz="2100" dirty="0"/>
              <a:t>Containment </a:t>
            </a:r>
            <a:r>
              <a:rPr lang="en-US" sz="2100" dirty="0" smtClean="0"/>
              <a:t>and sorbent boom</a:t>
            </a:r>
            <a:endParaRPr lang="en-US" sz="2100" dirty="0"/>
          </a:p>
          <a:p>
            <a:r>
              <a:rPr lang="en-US" sz="2100" dirty="0" smtClean="0"/>
              <a:t> </a:t>
            </a:r>
            <a:r>
              <a:rPr lang="en-US" sz="2100" dirty="0"/>
              <a:t>-  </a:t>
            </a:r>
            <a:r>
              <a:rPr lang="en-US" sz="2100" i="1" dirty="0"/>
              <a:t>In-Situ</a:t>
            </a:r>
            <a:r>
              <a:rPr lang="en-US" sz="2100" dirty="0"/>
              <a:t> burning</a:t>
            </a:r>
          </a:p>
          <a:p>
            <a:endParaRPr lang="en-US" sz="21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Can sometimes use more than one at a time.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endParaRPr lang="en-US" sz="21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Mechanics of Burning, continued</a:t>
            </a:r>
          </a:p>
        </p:txBody>
      </p:sp>
      <p:pic>
        <p:nvPicPr>
          <p:cNvPr id="233475" name="Picture 3" descr="bur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88388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3880" y="2072640"/>
            <a:ext cx="396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 Need </a:t>
            </a:r>
            <a:r>
              <a:rPr lang="en-US" sz="2400" dirty="0">
                <a:solidFill>
                  <a:srgbClr val="FFFFFF"/>
                </a:solidFill>
              </a:rPr>
              <a:t>to be able </a:t>
            </a:r>
            <a:r>
              <a:rPr lang="en-US" sz="2400" dirty="0" smtClean="0">
                <a:solidFill>
                  <a:srgbClr val="FFFFFF"/>
                </a:solidFill>
              </a:rPr>
              <a:t>to ignite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   the </a:t>
            </a:r>
            <a:r>
              <a:rPr lang="en-US" sz="2400" dirty="0">
                <a:solidFill>
                  <a:srgbClr val="FFFFFF"/>
                </a:solidFill>
              </a:rPr>
              <a:t>oil once boomed.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Helitorch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shown here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Mechanics of Burning, continued</a:t>
            </a:r>
          </a:p>
        </p:txBody>
      </p:sp>
      <p:pic>
        <p:nvPicPr>
          <p:cNvPr id="234499" name="Picture 3" descr="bur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48073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624840" y="2547372"/>
            <a:ext cx="402336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Serifa BT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Serifa BT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Serifa BT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Serifa BT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Serifa BT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9pPr>
          </a:lstStyle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Need to be able to control the burn and stop it if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necessary.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Can do this by having the boom boats pull forward faster on the boom, which “drowns” the fire). 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777875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Mechanics of Burning, continued</a:t>
            </a:r>
          </a:p>
        </p:txBody>
      </p:sp>
      <p:pic>
        <p:nvPicPr>
          <p:cNvPr id="235523" name="Picture 3" descr="burnboom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962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381000" y="5105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Serifa BT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Serifa BT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Serifa BT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Serifa BT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Serifa BT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rifa BT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When burn is done, need to clean-up oil residue.</a:t>
            </a:r>
          </a:p>
        </p:txBody>
      </p:sp>
      <p:pic>
        <p:nvPicPr>
          <p:cNvPr id="235525" name="Picture 5" descr="burnclean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81200"/>
            <a:ext cx="4495800" cy="293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charset="0"/>
              </a:rPr>
              <a:t>California In-situ </a:t>
            </a:r>
            <a:r>
              <a:rPr lang="en-US" sz="3600" dirty="0">
                <a:latin typeface="Arial" charset="0"/>
              </a:rPr>
              <a:t>Burn Policy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General Scope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148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Coast is divided into </a:t>
            </a:r>
            <a:r>
              <a:rPr lang="en-US" sz="2400" dirty="0" smtClean="0">
                <a:latin typeface="Arial" charset="0"/>
              </a:rPr>
              <a:t>designated zones: </a:t>
            </a:r>
            <a:endParaRPr lang="en-US" sz="2400" dirty="0">
              <a:latin typeface="Arial" charset="0"/>
            </a:endParaRPr>
          </a:p>
          <a:p>
            <a:pPr marL="577850" indent="0">
              <a:buNone/>
            </a:pPr>
            <a:r>
              <a:rPr lang="en-US" sz="2200" dirty="0" smtClean="0">
                <a:latin typeface="Arial" charset="0"/>
              </a:rPr>
              <a:t>- Offshore waters 35 nm or more from coastline</a:t>
            </a:r>
            <a:endParaRPr lang="en-US" sz="2200" dirty="0">
              <a:latin typeface="Arial" charset="0"/>
            </a:endParaRPr>
          </a:p>
          <a:p>
            <a:pPr lvl="2">
              <a:buClr>
                <a:schemeClr val="accent1"/>
              </a:buClr>
              <a:buNone/>
            </a:pPr>
            <a:r>
              <a:rPr lang="en-US" sz="2000" dirty="0" smtClean="0">
                <a:latin typeface="Arial" charset="0"/>
              </a:rPr>
              <a:t>     </a:t>
            </a:r>
            <a:r>
              <a:rPr lang="en-US" sz="2000" u="sng" dirty="0" smtClean="0">
                <a:latin typeface="Arial" charset="0"/>
              </a:rPr>
              <a:t>Pre-Approval to FOSC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lvl="2">
              <a:buClr>
                <a:schemeClr val="accent1"/>
              </a:buClr>
              <a:buNone/>
            </a:pPr>
            <a:r>
              <a:rPr lang="en-US" sz="1800" dirty="0" smtClean="0">
                <a:latin typeface="Arial" charset="0"/>
              </a:rPr>
              <a:t>     FOSC discretion to determine whether use is appropriate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lvl="2">
              <a:buClr>
                <a:schemeClr val="accent1"/>
              </a:buClr>
              <a:buNone/>
            </a:pPr>
            <a:endParaRPr lang="en-US" sz="800" dirty="0" smtClean="0">
              <a:latin typeface="Arial" charset="0"/>
            </a:endParaRPr>
          </a:p>
          <a:p>
            <a:pPr marL="579438" lvl="2" indent="0">
              <a:buClr>
                <a:schemeClr val="accent1"/>
              </a:buClr>
              <a:buNone/>
            </a:pPr>
            <a:r>
              <a:rPr lang="en-US" sz="2200" dirty="0" smtClean="0">
                <a:latin typeface="Arial" charset="0"/>
              </a:rPr>
              <a:t>- Offshore waters 0-35 nm from coastline</a:t>
            </a:r>
          </a:p>
          <a:p>
            <a:pPr lvl="2">
              <a:buClr>
                <a:schemeClr val="accent1"/>
              </a:buClr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</a:rPr>
              <a:t>	 </a:t>
            </a:r>
            <a:r>
              <a:rPr lang="en-US" sz="2000" u="sng" dirty="0" smtClean="0">
                <a:latin typeface="Arial" charset="0"/>
              </a:rPr>
              <a:t>Quick Approval</a:t>
            </a:r>
            <a:endParaRPr lang="en-US" sz="2000" dirty="0">
              <a:latin typeface="Arial" charset="0"/>
            </a:endParaRPr>
          </a:p>
          <a:p>
            <a:pPr marL="914400" lvl="2" inden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800" dirty="0" smtClean="0">
                <a:latin typeface="Arial" charset="0"/>
              </a:rPr>
              <a:t>     Specific </a:t>
            </a:r>
            <a:r>
              <a:rPr lang="en-US" sz="1800" dirty="0">
                <a:latin typeface="Arial" charset="0"/>
              </a:rPr>
              <a:t>distances from shore </a:t>
            </a:r>
            <a:r>
              <a:rPr lang="en-US" sz="1800" dirty="0" smtClean="0">
                <a:latin typeface="Arial" charset="0"/>
              </a:rPr>
              <a:t>with </a:t>
            </a:r>
            <a:r>
              <a:rPr lang="en-US" sz="1800" dirty="0">
                <a:latin typeface="Arial" charset="0"/>
              </a:rPr>
              <a:t>off-shore or </a:t>
            </a:r>
            <a:r>
              <a:rPr lang="en-US" sz="1800" dirty="0" smtClean="0">
                <a:latin typeface="Arial" charset="0"/>
              </a:rPr>
              <a:t>parallel-to-shore</a:t>
            </a:r>
          </a:p>
          <a:p>
            <a:pPr marL="914400" lvl="2" inden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    winds.</a:t>
            </a:r>
            <a:endParaRPr lang="en-US" sz="1800" dirty="0">
              <a:latin typeface="Arial" charset="0"/>
            </a:endParaRPr>
          </a:p>
          <a:p>
            <a:pPr marL="914400" indent="0">
              <a:buFont typeface="Wingdings" pitchFamily="2" charset="2"/>
              <a:buNone/>
            </a:pPr>
            <a:endParaRPr lang="en-US" sz="800" u="sng" dirty="0" smtClean="0">
              <a:latin typeface="Arial" charset="0"/>
            </a:endParaRPr>
          </a:p>
          <a:p>
            <a:pPr marL="914400" indent="0"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</a:rPr>
              <a:t>    </a:t>
            </a:r>
            <a:r>
              <a:rPr lang="en-US" sz="2000" u="sng" dirty="0" smtClean="0">
                <a:latin typeface="Arial" charset="0"/>
              </a:rPr>
              <a:t>Case-by-Case</a:t>
            </a:r>
          </a:p>
          <a:p>
            <a:pPr>
              <a:buFont typeface="Wingdings" pitchFamily="2" charset="2"/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	     All </a:t>
            </a:r>
            <a:r>
              <a:rPr lang="en-US" sz="1800" dirty="0">
                <a:latin typeface="Arial" charset="0"/>
              </a:rPr>
              <a:t>other areas and wind conditions.</a:t>
            </a:r>
          </a:p>
          <a:p>
            <a:pPr lvl="1"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2200" dirty="0">
                <a:latin typeface="Arial" charset="0"/>
              </a:rPr>
              <a:t>There are no designated prohibition zones.</a:t>
            </a:r>
            <a:r>
              <a:rPr lang="en-US" sz="27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Quick Approval Zones</a:t>
            </a:r>
            <a:br>
              <a:rPr lang="en-US" sz="3200">
                <a:latin typeface="Arial" charset="0"/>
              </a:rPr>
            </a:br>
            <a:r>
              <a:rPr lang="en-US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r>
              <a:rPr lang="en-US" sz="2800" u="sng">
                <a:latin typeface="Arial" charset="0"/>
              </a:rPr>
              <a:t>If prevailing winds off-shore/parallel to shore</a:t>
            </a:r>
            <a:endParaRPr lang="en-US" sz="2800">
              <a:latin typeface="Arial" charset="0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810000" cy="4114800"/>
          </a:xfrm>
        </p:spPr>
        <p:txBody>
          <a:bodyPr/>
          <a:lstStyle/>
          <a:p>
            <a:endParaRPr lang="en-US" sz="240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endParaRPr lang="en-US" sz="2000" i="1">
              <a:latin typeface="Arial" charset="0"/>
            </a:endParaRPr>
          </a:p>
          <a:p>
            <a:pPr lvl="1"/>
            <a:endParaRPr lang="en-US" sz="2800">
              <a:latin typeface="Arial" charset="0"/>
            </a:endParaRPr>
          </a:p>
          <a:p>
            <a:pPr lvl="1"/>
            <a:endParaRPr lang="en-US" sz="2000">
              <a:latin typeface="Arial" charset="0"/>
            </a:endParaRP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752600"/>
            <a:ext cx="7467600" cy="4114800"/>
          </a:xfrm>
        </p:spPr>
        <p:txBody>
          <a:bodyPr/>
          <a:lstStyle/>
          <a:p>
            <a:r>
              <a:rPr lang="en-US" sz="2200">
                <a:latin typeface="Arial" charset="0"/>
              </a:rPr>
              <a:t>North Coast AQMD		</a:t>
            </a:r>
            <a:r>
              <a:rPr lang="en-US" sz="2200">
                <a:latin typeface="Arial" charset="0"/>
                <a:cs typeface="Arial" charset="0"/>
              </a:rPr>
              <a:t>≥ .5 miles from shore</a:t>
            </a:r>
          </a:p>
          <a:p>
            <a:r>
              <a:rPr lang="en-US" sz="2200">
                <a:latin typeface="Arial" charset="0"/>
              </a:rPr>
              <a:t>Mendocino AQMD			</a:t>
            </a:r>
            <a:r>
              <a:rPr lang="en-US" sz="2200">
                <a:latin typeface="Arial" charset="0"/>
                <a:cs typeface="Arial" charset="0"/>
              </a:rPr>
              <a:t>≥ .5 miles from shore</a:t>
            </a:r>
          </a:p>
          <a:p>
            <a:r>
              <a:rPr lang="en-US" sz="2200">
                <a:latin typeface="Arial" charset="0"/>
              </a:rPr>
              <a:t>Bay Area AQMD			</a:t>
            </a:r>
            <a:r>
              <a:rPr lang="en-US" sz="2200">
                <a:latin typeface="Arial" charset="0"/>
                <a:cs typeface="Arial" charset="0"/>
              </a:rPr>
              <a:t>≥  5 miles from shore</a:t>
            </a:r>
          </a:p>
          <a:p>
            <a:r>
              <a:rPr lang="en-US" sz="2200">
                <a:latin typeface="Arial" charset="0"/>
              </a:rPr>
              <a:t>N. Sonoma AQMD			</a:t>
            </a:r>
            <a:r>
              <a:rPr lang="en-US" sz="2200">
                <a:latin typeface="Arial" charset="0"/>
                <a:cs typeface="Arial" charset="0"/>
              </a:rPr>
              <a:t>≥ .5 miles from shore</a:t>
            </a:r>
          </a:p>
          <a:p>
            <a:r>
              <a:rPr lang="en-US" sz="2200">
                <a:latin typeface="Arial" charset="0"/>
              </a:rPr>
              <a:t>Monterey Bay Unified		No QA zones</a:t>
            </a:r>
          </a:p>
          <a:p>
            <a:r>
              <a:rPr lang="en-US" sz="2200">
                <a:latin typeface="Arial" charset="0"/>
              </a:rPr>
              <a:t>San Luis Obispo County		</a:t>
            </a:r>
            <a:r>
              <a:rPr lang="en-US" sz="2200">
                <a:latin typeface="Arial" charset="0"/>
                <a:cs typeface="Arial" charset="0"/>
              </a:rPr>
              <a:t>≥  3 miles from shore</a:t>
            </a:r>
          </a:p>
          <a:p>
            <a:r>
              <a:rPr lang="en-US" sz="2200">
                <a:latin typeface="Arial" charset="0"/>
              </a:rPr>
              <a:t>Santa Barbara County		</a:t>
            </a:r>
            <a:r>
              <a:rPr lang="en-US" sz="2200">
                <a:latin typeface="Arial" charset="0"/>
                <a:cs typeface="Arial" charset="0"/>
              </a:rPr>
              <a:t>≥  3 miles from shore</a:t>
            </a:r>
          </a:p>
          <a:p>
            <a:r>
              <a:rPr lang="en-US" sz="2200">
                <a:latin typeface="Arial" charset="0"/>
              </a:rPr>
              <a:t>Ventura County APCD		</a:t>
            </a:r>
            <a:r>
              <a:rPr lang="en-US" sz="2200">
                <a:latin typeface="Arial" charset="0"/>
                <a:cs typeface="Arial" charset="0"/>
              </a:rPr>
              <a:t>≥ .5 miles from shore</a:t>
            </a:r>
          </a:p>
          <a:p>
            <a:r>
              <a:rPr lang="en-US" sz="2200">
                <a:latin typeface="Arial" charset="0"/>
              </a:rPr>
              <a:t>South Coast AQMD		</a:t>
            </a:r>
            <a:r>
              <a:rPr lang="en-US" sz="2200">
                <a:latin typeface="Arial" charset="0"/>
                <a:cs typeface="Arial" charset="0"/>
              </a:rPr>
              <a:t>≥  8 miles from shore</a:t>
            </a:r>
          </a:p>
          <a:p>
            <a:r>
              <a:rPr lang="en-US" sz="2200">
                <a:latin typeface="Arial" charset="0"/>
              </a:rPr>
              <a:t>San Diego AQMD			</a:t>
            </a:r>
            <a:r>
              <a:rPr lang="en-US" sz="2200">
                <a:latin typeface="Arial" charset="0"/>
                <a:cs typeface="Arial" charset="0"/>
              </a:rPr>
              <a:t>≥ .5 miles from shore</a:t>
            </a:r>
          </a:p>
          <a:p>
            <a:endParaRPr lang="en-US" sz="220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FFFF66"/>
                </a:solidFill>
                <a:latin typeface="Arial" charset="0"/>
              </a:rPr>
              <a:t>Summary of Main Points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3962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It is important that all tools be in the tool box at the time of an oil spill incident.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All response options have inherent trade-offs associated with their use.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All OSCAs must be federal listed </a:t>
            </a:r>
            <a:r>
              <a:rPr lang="en-US" sz="2400" u="sng" dirty="0">
                <a:latin typeface="Arial" charset="0"/>
              </a:rPr>
              <a:t>and</a:t>
            </a:r>
            <a:r>
              <a:rPr lang="en-US" sz="2400" dirty="0">
                <a:latin typeface="Arial" charset="0"/>
              </a:rPr>
              <a:t> state licensed to gain approval for use during spill response.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OSCA approval is gained by request of the Unified Command, and through approval of the Administrator of the OSPR and the RRT.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7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FFFF66"/>
                </a:solidFill>
                <a:latin typeface="Arial" charset="0"/>
              </a:rPr>
              <a:t>Summary of Main Points, continued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Dispersant use can be approved through the Pre-approval or </a:t>
            </a:r>
            <a:r>
              <a:rPr lang="en-US" sz="2400" dirty="0" smtClean="0">
                <a:latin typeface="Arial" charset="0"/>
              </a:rPr>
              <a:t>Incident-Specific </a:t>
            </a:r>
            <a:r>
              <a:rPr lang="en-US" sz="2400" dirty="0">
                <a:latin typeface="Arial" charset="0"/>
              </a:rPr>
              <a:t>RRT Approval Processes; the process used depends on the location of spill.</a:t>
            </a:r>
            <a:r>
              <a:rPr lang="en-US" sz="2400" i="1" dirty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i="1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i="1" dirty="0">
                <a:latin typeface="Arial" charset="0"/>
              </a:rPr>
              <a:t>In-Situ</a:t>
            </a:r>
            <a:r>
              <a:rPr lang="en-US" sz="2400" dirty="0">
                <a:latin typeface="Arial" charset="0"/>
              </a:rPr>
              <a:t> burning can be authorized through Pre-approval (</a:t>
            </a:r>
            <a:r>
              <a:rPr lang="en-US" sz="2400" dirty="0">
                <a:latin typeface="Arial" charset="0"/>
                <a:cs typeface="Arial" charset="0"/>
              </a:rPr>
              <a:t>≥</a:t>
            </a:r>
            <a:r>
              <a:rPr lang="en-US" sz="2400" dirty="0">
                <a:latin typeface="Arial" charset="0"/>
              </a:rPr>
              <a:t>35 </a:t>
            </a:r>
            <a:r>
              <a:rPr lang="en-US" sz="2400" dirty="0" err="1">
                <a:latin typeface="Arial" charset="0"/>
              </a:rPr>
              <a:t>nmi</a:t>
            </a:r>
            <a:r>
              <a:rPr lang="en-US" sz="2400" dirty="0">
                <a:latin typeface="Arial" charset="0"/>
              </a:rPr>
              <a:t> from shore) or through the </a:t>
            </a:r>
            <a:r>
              <a:rPr lang="en-US" sz="2400" dirty="0" smtClean="0">
                <a:latin typeface="Arial" charset="0"/>
              </a:rPr>
              <a:t>Quick Approval or Case-by-Case processes </a:t>
            </a:r>
            <a:r>
              <a:rPr lang="en-US" sz="2400" dirty="0">
                <a:latin typeface="Arial" charset="0"/>
              </a:rPr>
              <a:t>for waters &lt;35 </a:t>
            </a:r>
            <a:r>
              <a:rPr lang="en-US" sz="2400" dirty="0" smtClean="0">
                <a:latin typeface="Arial" charset="0"/>
              </a:rPr>
              <a:t>nm from shore, or </a:t>
            </a:r>
            <a:r>
              <a:rPr lang="en-US" sz="2400" dirty="0">
                <a:latin typeface="Arial" charset="0"/>
              </a:rPr>
              <a:t>for inland areas.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WordArt 2"/>
          <p:cNvSpPr>
            <a:spLocks noChangeArrowheads="1" noChangeShapeType="1" noTextEdit="1"/>
          </p:cNvSpPr>
          <p:nvPr/>
        </p:nvSpPr>
        <p:spPr bwMode="auto">
          <a:xfrm>
            <a:off x="1219200" y="685800"/>
            <a:ext cx="372586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Questions?</a:t>
            </a:r>
          </a:p>
        </p:txBody>
      </p:sp>
      <p:pic>
        <p:nvPicPr>
          <p:cNvPr id="287747" name="Picture 3" descr="j0078711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828800"/>
            <a:ext cx="1622425" cy="393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5131" y="2514600"/>
            <a:ext cx="533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hlink"/>
                </a:solidFill>
                <a:latin typeface="Arial" charset="0"/>
              </a:rPr>
              <a:t>Ellen Faurot-Daniels</a:t>
            </a:r>
          </a:p>
          <a:p>
            <a:pPr marL="0" indent="0" algn="ctr">
              <a:buNone/>
            </a:pPr>
            <a:endParaRPr lang="en-US" sz="2400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hlink"/>
                </a:solidFill>
                <a:latin typeface="Arial" charset="0"/>
                <a:hlinkClick r:id="rId3"/>
              </a:rPr>
              <a:t>e</a:t>
            </a:r>
            <a:r>
              <a:rPr lang="en-US" sz="2400" dirty="0" smtClean="0">
                <a:solidFill>
                  <a:schemeClr val="hlink"/>
                </a:solidFill>
                <a:latin typeface="Arial" charset="0"/>
                <a:hlinkClick r:id="rId3"/>
              </a:rPr>
              <a:t>llen.faurot-daniels@wildlife.ca.gov</a:t>
            </a:r>
            <a:endParaRPr lang="en-US" sz="2400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hlink"/>
                </a:solidFill>
                <a:latin typeface="Arial" charset="0"/>
              </a:rPr>
              <a:t>(831)649-2888 (office)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hlink"/>
                </a:solidFill>
                <a:latin typeface="Arial" charset="0"/>
              </a:rPr>
              <a:t>831-233-0723 (cell)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 charset="0"/>
                <a:hlinkClick r:id="rId4"/>
              </a:rPr>
              <a:t>www.dfg.ca.gov/ospr</a:t>
            </a:r>
            <a:endParaRPr lang="en-US" sz="2400" dirty="0" smtClean="0">
              <a:latin typeface="Arial" charset="0"/>
            </a:endParaRPr>
          </a:p>
          <a:p>
            <a:pPr algn="ctr"/>
            <a:endParaRPr lang="en-US" dirty="0" smtClean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72400" cy="990600"/>
          </a:xfrm>
        </p:spPr>
        <p:txBody>
          <a:bodyPr/>
          <a:lstStyle/>
          <a:p>
            <a:pPr algn="ctr"/>
            <a:r>
              <a:rPr lang="en-US" sz="3600" dirty="0">
                <a:latin typeface="Arial" charset="0"/>
              </a:rPr>
              <a:t>Realities of Spill Response </a:t>
            </a:r>
            <a:br>
              <a:rPr lang="en-US" sz="36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Why Consider ARTs?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191000" cy="3962400"/>
          </a:xfrm>
        </p:spPr>
        <p:txBody>
          <a:bodyPr/>
          <a:lstStyle/>
          <a:p>
            <a:endParaRPr lang="en-US" sz="2700" dirty="0">
              <a:latin typeface="Arial" charset="0"/>
            </a:endParaRPr>
          </a:p>
          <a:p>
            <a:r>
              <a:rPr lang="en-US" sz="2700" dirty="0">
                <a:latin typeface="Arial" charset="0"/>
              </a:rPr>
              <a:t>Once oil is spilled, there </a:t>
            </a:r>
            <a:r>
              <a:rPr lang="en-US" sz="2700" u="sng" dirty="0">
                <a:latin typeface="Arial" charset="0"/>
              </a:rPr>
              <a:t>will</a:t>
            </a:r>
            <a:r>
              <a:rPr lang="en-US" sz="2700" dirty="0">
                <a:latin typeface="Arial" charset="0"/>
              </a:rPr>
              <a:t> be injury to the </a:t>
            </a:r>
            <a:r>
              <a:rPr lang="en-US" sz="2700" dirty="0" smtClean="0">
                <a:latin typeface="Arial" charset="0"/>
              </a:rPr>
              <a:t>environment</a:t>
            </a:r>
            <a:endParaRPr lang="en-US" sz="2700" dirty="0">
              <a:latin typeface="Arial" charset="0"/>
            </a:endParaRPr>
          </a:p>
          <a:p>
            <a:endParaRPr lang="en-US" sz="2700" dirty="0">
              <a:latin typeface="Arial" charset="0"/>
            </a:endParaRPr>
          </a:p>
          <a:p>
            <a:r>
              <a:rPr lang="en-US" sz="2700" dirty="0">
                <a:latin typeface="Arial" charset="0"/>
              </a:rPr>
              <a:t>No amount of cleanup will remove </a:t>
            </a:r>
            <a:r>
              <a:rPr lang="en-US" sz="2700" u="sng" dirty="0">
                <a:latin typeface="Arial" charset="0"/>
              </a:rPr>
              <a:t>all</a:t>
            </a:r>
            <a:r>
              <a:rPr lang="en-US" sz="2700" dirty="0">
                <a:latin typeface="Arial" charset="0"/>
              </a:rPr>
              <a:t> oil from the environment.</a:t>
            </a:r>
          </a:p>
        </p:txBody>
      </p:sp>
      <p:pic>
        <p:nvPicPr>
          <p:cNvPr id="20486" name="Picture 6" descr="valdez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7640" y="2133600"/>
            <a:ext cx="2572760" cy="2346442"/>
          </a:xfrm>
        </p:spPr>
      </p:pic>
      <p:pic>
        <p:nvPicPr>
          <p:cNvPr id="5" name="Picture 5" descr="IMG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41" y="2133600"/>
            <a:ext cx="2565918" cy="18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ilbi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47320"/>
            <a:ext cx="2840905" cy="19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murresfarall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1803359" cy="21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21336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300" dirty="0">
                <a:latin typeface="Arial" charset="0"/>
              </a:rPr>
              <a:t>If environmental injury cannot be avoided, response efforts must shift to minimizing the injury. 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en-US" sz="23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300" dirty="0">
                <a:latin typeface="Arial" charset="0"/>
              </a:rPr>
              <a:t>We evaluate short-term </a:t>
            </a:r>
            <a:r>
              <a:rPr lang="en-US" sz="2300" dirty="0" smtClean="0">
                <a:latin typeface="Arial" charset="0"/>
              </a:rPr>
              <a:t>vs. </a:t>
            </a:r>
            <a:r>
              <a:rPr lang="en-US" sz="2300" dirty="0">
                <a:latin typeface="Arial" charset="0"/>
              </a:rPr>
              <a:t>long-term impacts to habitats and species at risk, and shape response priorities accordingly.</a:t>
            </a:r>
          </a:p>
        </p:txBody>
      </p:sp>
      <p:pic>
        <p:nvPicPr>
          <p:cNvPr id="22534" name="Picture 6" descr="IMG0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38401"/>
            <a:ext cx="378058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latin typeface="Arial" charset="0"/>
              </a:rPr>
              <a:t>Realities, continued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667000" y="3505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90800" y="3505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Realities, continued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3429000" cy="4038600"/>
          </a:xfrm>
        </p:spPr>
        <p:txBody>
          <a:bodyPr/>
          <a:lstStyle/>
          <a:p>
            <a:endParaRPr lang="en-US" sz="2300">
              <a:latin typeface="Arial" charset="0"/>
            </a:endParaRPr>
          </a:p>
          <a:p>
            <a:r>
              <a:rPr lang="en-US" sz="2300">
                <a:latin typeface="Arial" charset="0"/>
              </a:rPr>
              <a:t>All decisions associated with spill response have inherent trade-offs.</a:t>
            </a:r>
          </a:p>
          <a:p>
            <a:endParaRPr lang="en-US" sz="1400">
              <a:latin typeface="Arial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2300">
                <a:latin typeface="Arial" charset="0"/>
              </a:rPr>
              <a:t>-  Mechanical</a:t>
            </a:r>
          </a:p>
          <a:p>
            <a:pPr lvl="1">
              <a:buFont typeface="Wingdings" pitchFamily="2" charset="2"/>
              <a:buNone/>
            </a:pPr>
            <a:r>
              <a:rPr lang="en-US" sz="2300">
                <a:latin typeface="Arial" charset="0"/>
              </a:rPr>
              <a:t>-  Dispersants</a:t>
            </a:r>
          </a:p>
          <a:p>
            <a:pPr lvl="1">
              <a:buFont typeface="Wingdings" pitchFamily="2" charset="2"/>
              <a:buNone/>
            </a:pPr>
            <a:r>
              <a:rPr lang="en-US" sz="2300" i="1">
                <a:latin typeface="Arial" charset="0"/>
              </a:rPr>
              <a:t>-  In-Situ</a:t>
            </a:r>
            <a:r>
              <a:rPr lang="en-US" sz="2300">
                <a:latin typeface="Arial" charset="0"/>
              </a:rPr>
              <a:t> Burning</a:t>
            </a:r>
          </a:p>
          <a:p>
            <a:pPr lvl="1">
              <a:buFont typeface="Wingdings" pitchFamily="2" charset="2"/>
              <a:buNone/>
            </a:pPr>
            <a:r>
              <a:rPr lang="en-US" sz="2300">
                <a:latin typeface="Arial" charset="0"/>
              </a:rPr>
              <a:t>-  No Response</a:t>
            </a:r>
          </a:p>
        </p:txBody>
      </p:sp>
      <p:pic>
        <p:nvPicPr>
          <p:cNvPr id="6158" name="Picture 14" descr="humbolt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057400"/>
            <a:ext cx="4648200" cy="3581400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153400" cy="854075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ART Use in California</a:t>
            </a: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latin typeface="Arial" charset="0"/>
              </a:rPr>
              <a:t>The OSPR Administrator has the State’s authority over all response technologies to address an on-water oil spill.</a:t>
            </a:r>
          </a:p>
          <a:p>
            <a:pPr>
              <a:lnSpc>
                <a:spcPct val="90000"/>
              </a:lnSpc>
            </a:pPr>
            <a:endParaRPr lang="en-US" sz="32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>
                <a:latin typeface="Arial" charset="0"/>
              </a:rPr>
              <a:t>The federal Regional Response Team (RRT) must approve the use of all ARTs to address an oil spill within Federal jurisdiction.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72400" cy="3581400"/>
          </a:xfrm>
        </p:spPr>
        <p:txBody>
          <a:bodyPr/>
          <a:lstStyle/>
          <a:p>
            <a:pPr algn="ctr"/>
            <a:r>
              <a:rPr lang="en-US" sz="3600" dirty="0">
                <a:latin typeface="Arial" charset="0"/>
              </a:rPr>
              <a:t>Definition of an OSCA:</a:t>
            </a:r>
            <a:br>
              <a:rPr lang="en-US" sz="3600" dirty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“</a:t>
            </a:r>
            <a:r>
              <a:rPr lang="en-US" sz="3600" dirty="0">
                <a:latin typeface="Arial" charset="0"/>
              </a:rPr>
              <a:t>A chemical, or any other substance, used for removing, dispersing, or otherwise clean-up oil or any residual products of petroleum in, or on, any waters of the State.”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latin typeface="Arial" charset="0"/>
              </a:rPr>
              <a:t>An exemption can be approved if the manufacturer can demonstrate that the OSCA is </a:t>
            </a:r>
            <a:r>
              <a:rPr lang="en-US" sz="2400" u="sng" dirty="0" smtClean="0">
                <a:latin typeface="Arial" charset="0"/>
              </a:rPr>
              <a:t>not toxic </a:t>
            </a:r>
            <a:r>
              <a:rPr lang="en-US" sz="2400" dirty="0" smtClean="0">
                <a:latin typeface="Arial" charset="0"/>
              </a:rPr>
              <a:t>and </a:t>
            </a:r>
            <a:r>
              <a:rPr lang="en-US" sz="2400" u="sng" dirty="0" smtClean="0">
                <a:latin typeface="Arial" charset="0"/>
              </a:rPr>
              <a:t>does not pose a hazard</a:t>
            </a:r>
            <a:r>
              <a:rPr lang="en-US" sz="2400" dirty="0" smtClean="0">
                <a:latin typeface="Arial" charset="0"/>
              </a:rPr>
              <a:t> to the aquatic environment.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os1">
  <a:themeElements>
    <a:clrScheme name="eros1 10">
      <a:dk1>
        <a:srgbClr val="4D4D4D"/>
      </a:dk1>
      <a:lt1>
        <a:srgbClr val="FFFFFF"/>
      </a:lt1>
      <a:dk2>
        <a:srgbClr val="000099"/>
      </a:dk2>
      <a:lt2>
        <a:srgbClr val="CCECFF"/>
      </a:lt2>
      <a:accent1>
        <a:srgbClr val="339966"/>
      </a:accent1>
      <a:accent2>
        <a:srgbClr val="3366FF"/>
      </a:accent2>
      <a:accent3>
        <a:srgbClr val="AAAACA"/>
      </a:accent3>
      <a:accent4>
        <a:srgbClr val="DADADA"/>
      </a:accent4>
      <a:accent5>
        <a:srgbClr val="ADCAB8"/>
      </a:accent5>
      <a:accent6>
        <a:srgbClr val="2D5CE7"/>
      </a:accent6>
      <a:hlink>
        <a:srgbClr val="33CCFF"/>
      </a:hlink>
      <a:folHlink>
        <a:srgbClr val="003399"/>
      </a:folHlink>
    </a:clrScheme>
    <a:fontScheme name="eros1">
      <a:majorFont>
        <a:latin typeface="Serifa BT"/>
        <a:ea typeface=""/>
        <a:cs typeface=""/>
      </a:majorFont>
      <a:minorFont>
        <a:latin typeface="Serifa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ros1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os1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os1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os1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os1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os1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os1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os1 8">
        <a:dk1>
          <a:srgbClr val="4D4D4D"/>
        </a:dk1>
        <a:lt1>
          <a:srgbClr val="FFFFFF"/>
        </a:lt1>
        <a:dk2>
          <a:srgbClr val="0033CC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ADE2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os1 9">
        <a:dk1>
          <a:srgbClr val="4D4D4D"/>
        </a:dk1>
        <a:lt1>
          <a:srgbClr val="FFFFFF"/>
        </a:lt1>
        <a:dk2>
          <a:srgbClr val="0000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os1 10">
        <a:dk1>
          <a:srgbClr val="4D4D4D"/>
        </a:dk1>
        <a:lt1>
          <a:srgbClr val="FFFFFF"/>
        </a:lt1>
        <a:dk2>
          <a:srgbClr val="0000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10250</TotalTime>
  <Words>2109</Words>
  <Application>Microsoft Office PowerPoint</Application>
  <PresentationFormat>On-screen Show (4:3)</PresentationFormat>
  <Paragraphs>337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eros1</vt:lpstr>
      <vt:lpstr>  Applied Response Technologies (ART)  </vt:lpstr>
      <vt:lpstr>Objectives for Presentation</vt:lpstr>
      <vt:lpstr>Definition of ART:   “Response technologies, other than mechanical cleanup, that can be employed to address an oil spill.”</vt:lpstr>
      <vt:lpstr>Oil Spill Response Options</vt:lpstr>
      <vt:lpstr>Realities of Spill Response  Why Consider ARTs?</vt:lpstr>
      <vt:lpstr>Realities, continued</vt:lpstr>
      <vt:lpstr>Realities, continued</vt:lpstr>
      <vt:lpstr>ART Use in California</vt:lpstr>
      <vt:lpstr>Definition of an OSCA:  “A chemical, or any other substance, used for removing, dispersing, or otherwise clean-up oil or any residual products of petroleum in, or on, any waters of the State.”</vt:lpstr>
      <vt:lpstr>State Licensing of OSCAs</vt:lpstr>
      <vt:lpstr>Federal Listing of OSCAs</vt:lpstr>
      <vt:lpstr>Federal Planning and Response</vt:lpstr>
      <vt:lpstr>Chemical Countermeasures</vt:lpstr>
      <vt:lpstr>Emulsion Treating Agents</vt:lpstr>
      <vt:lpstr>Elasticity Modifiers</vt:lpstr>
      <vt:lpstr>Shoreline Cleaning Agents</vt:lpstr>
      <vt:lpstr>Ways to Enhance the Action of  Shoreline Cleaning Agents</vt:lpstr>
      <vt:lpstr>Bioremediants</vt:lpstr>
      <vt:lpstr> Dispersants</vt:lpstr>
      <vt:lpstr>Dispersants, continued</vt:lpstr>
      <vt:lpstr>How Dispersants Work -- A Pictorial</vt:lpstr>
      <vt:lpstr>Dispersant-enhanced Bioremediation</vt:lpstr>
      <vt:lpstr>California Dispersant Plan</vt:lpstr>
      <vt:lpstr>  Policy Development</vt:lpstr>
      <vt:lpstr>Dispersant Use Zones</vt:lpstr>
      <vt:lpstr>California Dispersant Plan</vt:lpstr>
      <vt:lpstr>Embedded Plans and Protocols</vt:lpstr>
      <vt:lpstr>Dispersant Delivery Platforms</vt:lpstr>
      <vt:lpstr>Dispersants: During and After DWH</vt:lpstr>
      <vt:lpstr>DWH Dispersant Use: Fate and Effects</vt:lpstr>
      <vt:lpstr>DWH Dispersant Fate and Effects, continued</vt:lpstr>
      <vt:lpstr>What Did California Learn from DWH Dispersant Use?</vt:lpstr>
      <vt:lpstr>Other ARTs –  In Situ Burning</vt:lpstr>
      <vt:lpstr>In-Situ Burning</vt:lpstr>
      <vt:lpstr>IN-SITU BURNING</vt:lpstr>
      <vt:lpstr>Land  vs. On-Water Burn</vt:lpstr>
      <vt:lpstr>In-Situ Burning, continued</vt:lpstr>
      <vt:lpstr>In-Situ Burning, continued</vt:lpstr>
      <vt:lpstr>Mechanics of In-Situ Burning</vt:lpstr>
      <vt:lpstr>Mechanics of Burning, continued</vt:lpstr>
      <vt:lpstr>Mechanics of Burning, continued</vt:lpstr>
      <vt:lpstr>Mechanics of Burning, continued</vt:lpstr>
      <vt:lpstr>California In-situ Burn Policy General Scope</vt:lpstr>
      <vt:lpstr>Quick Approval Zones   If prevailing winds off-shore/parallel to shore</vt:lpstr>
      <vt:lpstr>Summary of Main Points</vt:lpstr>
      <vt:lpstr>Summary of Main Points, continued</vt:lpstr>
      <vt:lpstr>PowerPoint Presentation</vt:lpstr>
    </vt:vector>
  </TitlesOfParts>
  <Company>FISH AND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Yvonne Addassi</dc:creator>
  <cp:lastModifiedBy>Faurot-Daniels, Ellen@Wildlife</cp:lastModifiedBy>
  <cp:revision>168</cp:revision>
  <cp:lastPrinted>1999-11-02T00:27:13Z</cp:lastPrinted>
  <dcterms:created xsi:type="dcterms:W3CDTF">1998-10-26T18:30:08Z</dcterms:created>
  <dcterms:modified xsi:type="dcterms:W3CDTF">2014-02-20T22:05:34Z</dcterms:modified>
</cp:coreProperties>
</file>