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90" r:id="rId1"/>
    <p:sldMasterId id="2147483729" r:id="rId2"/>
    <p:sldMasterId id="2147483743" r:id="rId3"/>
  </p:sldMasterIdLst>
  <p:notesMasterIdLst>
    <p:notesMasterId r:id="rId23"/>
  </p:notesMasterIdLst>
  <p:handoutMasterIdLst>
    <p:handoutMasterId r:id="rId24"/>
  </p:handoutMasterIdLst>
  <p:sldIdLst>
    <p:sldId id="294" r:id="rId4"/>
    <p:sldId id="327" r:id="rId5"/>
    <p:sldId id="307" r:id="rId6"/>
    <p:sldId id="310" r:id="rId7"/>
    <p:sldId id="382" r:id="rId8"/>
    <p:sldId id="384" r:id="rId9"/>
    <p:sldId id="383" r:id="rId10"/>
    <p:sldId id="385" r:id="rId11"/>
    <p:sldId id="329" r:id="rId12"/>
    <p:sldId id="330" r:id="rId13"/>
    <p:sldId id="331" r:id="rId14"/>
    <p:sldId id="336" r:id="rId15"/>
    <p:sldId id="338" r:id="rId16"/>
    <p:sldId id="339" r:id="rId17"/>
    <p:sldId id="334" r:id="rId18"/>
    <p:sldId id="340" r:id="rId19"/>
    <p:sldId id="344" r:id="rId20"/>
    <p:sldId id="366" r:id="rId21"/>
    <p:sldId id="388" r:id="rId22"/>
  </p:sldIdLst>
  <p:sldSz cx="9144000" cy="6858000" type="screen4x3"/>
  <p:notesSz cx="7010400" cy="9296400"/>
  <p:defaultTextStyle>
    <a:defPPr>
      <a:defRPr lang="en-US"/>
    </a:defPPr>
    <a:lvl1pPr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3FD"/>
    <a:srgbClr val="FFFF99"/>
    <a:srgbClr val="58786B"/>
    <a:srgbClr val="060309"/>
    <a:srgbClr val="3E1B59"/>
    <a:srgbClr val="FFFF00"/>
    <a:srgbClr val="CC9B00"/>
    <a:srgbClr val="FFCC00"/>
    <a:srgbClr val="0099CC"/>
    <a:srgbClr val="71AA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61" autoAdjust="0"/>
    <p:restoredTop sz="82659" autoAdjust="0"/>
  </p:normalViewPr>
  <p:slideViewPr>
    <p:cSldViewPr>
      <p:cViewPr varScale="1">
        <p:scale>
          <a:sx n="70" d="100"/>
          <a:sy n="70" d="100"/>
        </p:scale>
        <p:origin x="-1421" y="-77"/>
      </p:cViewPr>
      <p:guideLst>
        <p:guide orient="horz" pos="2160"/>
        <p:guide pos="2880"/>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66" d="100"/>
        <a:sy n="66" d="100"/>
      </p:scale>
      <p:origin x="0" y="0"/>
    </p:cViewPr>
  </p:sorterViewPr>
  <p:notesViewPr>
    <p:cSldViewPr>
      <p:cViewPr>
        <p:scale>
          <a:sx n="100" d="100"/>
          <a:sy n="100" d="100"/>
        </p:scale>
        <p:origin x="-246" y="21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t" anchorCtr="0" compatLnSpc="1">
            <a:prstTxWarp prst="textNoShape">
              <a:avLst/>
            </a:prstTxWarp>
          </a:bodyPr>
          <a:lstStyle>
            <a:lvl1pPr defTabSz="931863">
              <a:defRPr kumimoji="0" sz="1200"/>
            </a:lvl1pPr>
          </a:lstStyle>
          <a:p>
            <a:pPr>
              <a:defRPr/>
            </a:pPr>
            <a:r>
              <a:rPr lang="en-US"/>
              <a:t>Calif. Dept. Fish &amp; Game  Office of Spill Prevention and Response</a:t>
            </a:r>
          </a:p>
        </p:txBody>
      </p:sp>
      <p:sp>
        <p:nvSpPr>
          <p:cNvPr id="15363" name="Rectangle 3"/>
          <p:cNvSpPr>
            <a:spLocks noGrp="1" noChangeArrowheads="1"/>
          </p:cNvSpPr>
          <p:nvPr>
            <p:ph type="dt" sz="quarter"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t" anchorCtr="0" compatLnSpc="1">
            <a:prstTxWarp prst="textNoShape">
              <a:avLst/>
            </a:prstTxWarp>
          </a:bodyPr>
          <a:lstStyle>
            <a:lvl1pPr algn="r" defTabSz="931863">
              <a:defRPr kumimoji="0" sz="1200"/>
            </a:lvl1pPr>
          </a:lstStyle>
          <a:p>
            <a:pPr>
              <a:defRPr/>
            </a:pPr>
            <a:endParaRPr lang="en-US"/>
          </a:p>
        </p:txBody>
      </p:sp>
      <p:sp>
        <p:nvSpPr>
          <p:cNvPr id="15364" name="Rectangle 4"/>
          <p:cNvSpPr>
            <a:spLocks noGrp="1" noChangeArrowheads="1"/>
          </p:cNvSpPr>
          <p:nvPr>
            <p:ph type="ftr" sz="quarter" idx="2"/>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b" anchorCtr="0" compatLnSpc="1">
            <a:prstTxWarp prst="textNoShape">
              <a:avLst/>
            </a:prstTxWarp>
          </a:bodyPr>
          <a:lstStyle>
            <a:lvl1pPr defTabSz="931863">
              <a:defRPr kumimoji="0" sz="1200"/>
            </a:lvl1pPr>
          </a:lstStyle>
          <a:p>
            <a:pPr>
              <a:defRPr/>
            </a:pPr>
            <a:r>
              <a:rPr lang="en-US"/>
              <a:t>Environmental Risk from Oil Spills</a:t>
            </a:r>
          </a:p>
        </p:txBody>
      </p:sp>
      <p:sp>
        <p:nvSpPr>
          <p:cNvPr id="15365" name="Rectangle 5"/>
          <p:cNvSpPr>
            <a:spLocks noGrp="1" noChangeArrowheads="1"/>
          </p:cNvSpPr>
          <p:nvPr>
            <p:ph type="sldNum" sz="quarter" idx="3"/>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b" anchorCtr="0" compatLnSpc="1">
            <a:prstTxWarp prst="textNoShape">
              <a:avLst/>
            </a:prstTxWarp>
          </a:bodyPr>
          <a:lstStyle>
            <a:lvl1pPr algn="r" defTabSz="931863">
              <a:defRPr kumimoji="0" sz="1200"/>
            </a:lvl1pPr>
          </a:lstStyle>
          <a:p>
            <a:pPr>
              <a:defRPr/>
            </a:pPr>
            <a:fld id="{BA817B2A-CE62-44ED-9BFE-7E725D8871A0}" type="slidenum">
              <a:rPr lang="en-US"/>
              <a:pPr>
                <a:defRPr/>
              </a:pPr>
              <a:t>‹#›</a:t>
            </a:fld>
            <a:endParaRPr lang="en-US"/>
          </a:p>
        </p:txBody>
      </p:sp>
    </p:spTree>
    <p:extLst>
      <p:ext uri="{BB962C8B-B14F-4D97-AF65-F5344CB8AC3E}">
        <p14:creationId xmlns:p14="http://schemas.microsoft.com/office/powerpoint/2010/main" val="40348560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t" anchorCtr="0" compatLnSpc="1">
            <a:prstTxWarp prst="textNoShape">
              <a:avLst/>
            </a:prstTxWarp>
          </a:bodyPr>
          <a:lstStyle>
            <a:lvl1pPr defTabSz="931863">
              <a:defRPr kumimoji="0" sz="1200"/>
            </a:lvl1pPr>
          </a:lstStyle>
          <a:p>
            <a:pPr>
              <a:defRPr/>
            </a:pPr>
            <a:endParaRPr lang="en-US"/>
          </a:p>
        </p:txBody>
      </p:sp>
      <p:sp>
        <p:nvSpPr>
          <p:cNvPr id="32771" name="Rectangle 3"/>
          <p:cNvSpPr>
            <a:spLocks noGrp="1" noRot="1" noChangeAspect="1" noChangeArrowheads="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2052" name="Rectangle 4"/>
          <p:cNvSpPr>
            <a:spLocks noGrp="1" noChangeArrowheads="1"/>
          </p:cNvSpPr>
          <p:nvPr>
            <p:ph type="body" sz="quarter" idx="3"/>
          </p:nvPr>
        </p:nvSpPr>
        <p:spPr bwMode="auto">
          <a:xfrm>
            <a:off x="935038" y="4416425"/>
            <a:ext cx="5140325"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3" name="Rectangle 5"/>
          <p:cNvSpPr>
            <a:spLocks noGrp="1" noChangeArrowheads="1"/>
          </p:cNvSpPr>
          <p:nvPr>
            <p:ph type="dt"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t" anchorCtr="0" compatLnSpc="1">
            <a:prstTxWarp prst="textNoShape">
              <a:avLst/>
            </a:prstTxWarp>
          </a:bodyPr>
          <a:lstStyle>
            <a:lvl1pPr algn="r" defTabSz="931863">
              <a:defRPr kumimoji="0" sz="1200"/>
            </a:lvl1pPr>
          </a:lstStyle>
          <a:p>
            <a:pPr>
              <a:defRPr/>
            </a:pPr>
            <a:endParaRPr lang="en-US"/>
          </a:p>
        </p:txBody>
      </p:sp>
      <p:sp>
        <p:nvSpPr>
          <p:cNvPr id="2054" name="Rectangle 6"/>
          <p:cNvSpPr>
            <a:spLocks noGrp="1" noChangeArrowheads="1"/>
          </p:cNvSpPr>
          <p:nvPr>
            <p:ph type="ftr" sz="quarter" idx="4"/>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b" anchorCtr="0" compatLnSpc="1">
            <a:prstTxWarp prst="textNoShape">
              <a:avLst/>
            </a:prstTxWarp>
          </a:bodyPr>
          <a:lstStyle>
            <a:lvl1pPr defTabSz="931863">
              <a:defRPr kumimoji="0" sz="1200"/>
            </a:lvl1pPr>
          </a:lstStyle>
          <a:p>
            <a:pPr>
              <a:defRPr/>
            </a:pPr>
            <a:endParaRPr lang="en-US"/>
          </a:p>
        </p:txBody>
      </p:sp>
      <p:sp>
        <p:nvSpPr>
          <p:cNvPr id="2055" name="Rectangle 7"/>
          <p:cNvSpPr>
            <a:spLocks noGrp="1" noChangeArrowheads="1"/>
          </p:cNvSpPr>
          <p:nvPr>
            <p:ph type="sldNum" sz="quarter" idx="5"/>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3177" tIns="46589" rIns="93177" bIns="46589" numCol="1" anchor="b" anchorCtr="0" compatLnSpc="1">
            <a:prstTxWarp prst="textNoShape">
              <a:avLst/>
            </a:prstTxWarp>
          </a:bodyPr>
          <a:lstStyle>
            <a:lvl1pPr algn="r" defTabSz="931863">
              <a:defRPr kumimoji="0" sz="1200"/>
            </a:lvl1pPr>
          </a:lstStyle>
          <a:p>
            <a:pPr>
              <a:defRPr/>
            </a:pPr>
            <a:fld id="{2BB83E85-71EC-45CF-A0FE-5D1B69D8862D}" type="slidenum">
              <a:rPr lang="en-US"/>
              <a:pPr>
                <a:defRPr/>
              </a:pPr>
              <a:t>‹#›</a:t>
            </a:fld>
            <a:endParaRPr lang="en-US"/>
          </a:p>
        </p:txBody>
      </p:sp>
    </p:spTree>
    <p:extLst>
      <p:ext uri="{BB962C8B-B14F-4D97-AF65-F5344CB8AC3E}">
        <p14:creationId xmlns:p14="http://schemas.microsoft.com/office/powerpoint/2010/main" val="5951184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w="12700" cap="sq">
            <a:miter lim="800000"/>
            <a:headEnd type="none" w="sm" len="sm"/>
            <a:tailEnd type="none" w="sm" len="sm"/>
          </a:ln>
        </p:spPr>
        <p:txBody>
          <a:bodyPr/>
          <a:lstStyle/>
          <a:p>
            <a:fld id="{FA718961-5603-48B4-A5D3-585E90B7349A}" type="slidenum">
              <a:rPr lang="en-US" smtClean="0"/>
              <a:pPr/>
              <a:t>1</a:t>
            </a:fld>
            <a:endParaRPr lang="en-US"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w="12700" cap="sq">
            <a:miter lim="800000"/>
            <a:headEnd type="none" w="sm" len="sm"/>
            <a:tailEnd type="none" w="sm" len="sm"/>
          </a:ln>
        </p:spPr>
        <p:txBody>
          <a:bodyPr/>
          <a:lstStyle/>
          <a:p>
            <a:fld id="{305C36E3-5B06-49CC-87E7-AC937824015A}" type="slidenum">
              <a:rPr lang="en-US" smtClean="0"/>
              <a:pPr/>
              <a:t>2</a:t>
            </a:fld>
            <a:endParaRPr lang="en-US"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xfrm>
            <a:off x="701675" y="4416425"/>
            <a:ext cx="5607050" cy="4183063"/>
          </a:xfrm>
          <a:noFill/>
        </p:spPr>
        <p:txBody>
          <a:bodyPr/>
          <a:lstStyle/>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w="12700" cap="sq">
            <a:miter lim="800000"/>
            <a:headEnd type="none" w="sm" len="sm"/>
            <a:tailEnd type="none" w="sm" len="sm"/>
          </a:ln>
        </p:spPr>
        <p:txBody>
          <a:bodyPr/>
          <a:lstStyle/>
          <a:p>
            <a:fld id="{5503D4D0-202B-4770-8063-F6F3AE0ABCAF}" type="slidenum">
              <a:rPr lang="en-US" smtClean="0"/>
              <a:pPr/>
              <a:t>3</a:t>
            </a:fld>
            <a:endParaRPr lang="en-US"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w="12700" cap="sq">
            <a:miter lim="800000"/>
            <a:headEnd type="none" w="sm" len="sm"/>
            <a:tailEnd type="none" w="sm" len="sm"/>
          </a:ln>
        </p:spPr>
        <p:txBody>
          <a:bodyPr/>
          <a:lstStyle/>
          <a:p>
            <a:fld id="{89BBF13F-DBF8-4C91-89C6-00FB0110B9B2}" type="slidenum">
              <a:rPr lang="en-US" smtClean="0"/>
              <a:pPr/>
              <a:t>4</a:t>
            </a:fld>
            <a:endParaRPr 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xfrm>
            <a:off x="701675" y="4416425"/>
            <a:ext cx="5607050" cy="4183063"/>
          </a:xfrm>
          <a:noFill/>
        </p:spPr>
        <p:txBody>
          <a:bodyPr/>
          <a:lstStyle/>
          <a:p>
            <a:r>
              <a:rPr lang="en-US" smtClean="0"/>
              <a:t>Focus on the State Act.  California only state in the nation to have oil spill prevention activities combined with that state agency responsible for natural resource protection. Ss-We are the only response and enforcement agency as well as a natural resource trustee.</a:t>
            </a:r>
          </a:p>
          <a:p>
            <a:endParaRPr lang="en-US" smtClean="0"/>
          </a:p>
          <a:p>
            <a:r>
              <a:rPr lang="en-US" smtClean="0"/>
              <a:t>The Administrator is a chief deputy director for the Department of Fish and Game because the Legislature wanted the Administrator to be able to utilize the Department’s resources in performing his/her duties and also to provide the Administrator with the Public Trust authority to manage and conserve state fish and wildlife resources. Ss- Currently the Administrator is Lisa Curtis</a:t>
            </a:r>
          </a:p>
          <a:p>
            <a:endParaRPr lang="en-US" smtClean="0"/>
          </a:p>
          <a:p>
            <a:r>
              <a:rPr lang="en-US" smtClean="0"/>
              <a:t>OSPR funding source is per barrel tax on oil (now 5 cents/barrel)</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BB83E85-71EC-45CF-A0FE-5D1B69D8862D}" type="slidenum">
              <a:rPr lang="en-US" smtClean="0"/>
              <a:pPr>
                <a:defRPr/>
              </a:pPr>
              <a:t>7</a:t>
            </a:fld>
            <a:endParaRPr lang="en-US"/>
          </a:p>
        </p:txBody>
      </p:sp>
    </p:spTree>
    <p:extLst>
      <p:ext uri="{BB962C8B-B14F-4D97-AF65-F5344CB8AC3E}">
        <p14:creationId xmlns:p14="http://schemas.microsoft.com/office/powerpoint/2010/main" val="972332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w="12700" cap="sq">
            <a:miter lim="800000"/>
            <a:headEnd type="none" w="sm" len="sm"/>
            <a:tailEnd type="none" w="sm" len="sm"/>
          </a:ln>
        </p:spPr>
        <p:txBody>
          <a:bodyPr/>
          <a:lstStyle/>
          <a:p>
            <a:fld id="{E8229EA8-1057-46AB-895B-E526AD95C036}" type="slidenum">
              <a:rPr lang="en-US" smtClean="0"/>
              <a:pPr/>
              <a:t>10</a:t>
            </a:fld>
            <a:endParaRPr lang="en-US"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xfrm>
            <a:off x="701675" y="4416425"/>
            <a:ext cx="5607050" cy="4183063"/>
          </a:xfrm>
          <a:noFill/>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w="12700" cap="sq">
            <a:miter lim="800000"/>
            <a:headEnd type="none" w="sm" len="sm"/>
            <a:tailEnd type="none" w="sm" len="sm"/>
          </a:ln>
        </p:spPr>
        <p:txBody>
          <a:bodyPr/>
          <a:lstStyle/>
          <a:p>
            <a:fld id="{5ABFC724-3725-43A6-9FFA-8CE1230AB3C2}" type="slidenum">
              <a:rPr lang="en-US" smtClean="0"/>
              <a:pPr/>
              <a:t>11</a:t>
            </a:fld>
            <a:endParaRPr lang="en-US"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r>
              <a:rPr lang="en-US" smtClean="0"/>
              <a:t>MSB OSPSs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w="12700" cap="sq">
            <a:miter lim="800000"/>
            <a:headEnd type="none" w="sm" len="sm"/>
            <a:tailEnd type="none" w="sm" len="sm"/>
          </a:ln>
        </p:spPr>
        <p:txBody>
          <a:bodyPr/>
          <a:lstStyle/>
          <a:p>
            <a:fld id="{017A5EBE-97DA-4B79-9BEB-99D0FD28B220}" type="slidenum">
              <a:rPr lang="en-US" smtClean="0"/>
              <a:pPr/>
              <a:t>12</a:t>
            </a:fld>
            <a:endParaRPr lang="en-US"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701675" y="4416425"/>
            <a:ext cx="5607050" cy="4183063"/>
          </a:xfrm>
          <a:noFill/>
        </p:spPr>
        <p:txBody>
          <a:bodyPr/>
          <a:lstStyle/>
          <a:p>
            <a:endParaRPr lang="en-US" b="1" smtClean="0"/>
          </a:p>
          <a:p>
            <a:endParaRPr lang="en-US" b="1" smtClean="0"/>
          </a:p>
          <a:p>
            <a:r>
              <a:rPr lang="en-US" b="1" smtClean="0"/>
              <a:t>Scientific, Enforcement, MSB, COFRs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w="12700" cap="sq">
            <a:miter lim="800000"/>
            <a:headEnd type="none" w="sm" len="sm"/>
            <a:tailEnd type="none" w="sm" len="sm"/>
          </a:ln>
        </p:spPr>
        <p:txBody>
          <a:bodyPr/>
          <a:lstStyle/>
          <a:p>
            <a:fld id="{2FADA920-198E-46AD-9F35-28C4FBBDA885}" type="slidenum">
              <a:rPr lang="en-US" smtClean="0"/>
              <a:pPr/>
              <a:t>13</a:t>
            </a:fld>
            <a:endParaRPr lang="en-US"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endParaRPr lang="en-US" dirty="0" smtClean="0"/>
          </a:p>
          <a:p>
            <a:endParaRPr lang="en-US" dirty="0" smtClean="0"/>
          </a:p>
          <a:p>
            <a:r>
              <a:rPr lang="en-US" dirty="0" smtClean="0"/>
              <a:t>Several OSROs state-wide vary in area of responsibility from local ports to statewide responsibilities.</a:t>
            </a:r>
          </a:p>
          <a:p>
            <a:endParaRPr lang="en-US" dirty="0" smtClean="0"/>
          </a:p>
          <a:p>
            <a:r>
              <a:rPr lang="en-US" dirty="0" err="1" smtClean="0"/>
              <a:t>Ss</a:t>
            </a:r>
            <a:r>
              <a:rPr lang="en-US" dirty="0" smtClean="0"/>
              <a:t>- MSRC, NRC</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w="12700" cap="sq">
            <a:miter lim="800000"/>
            <a:headEnd type="none" w="sm" len="sm"/>
            <a:tailEnd type="none" w="sm" len="sm"/>
          </a:ln>
        </p:spPr>
        <p:txBody>
          <a:bodyPr/>
          <a:lstStyle/>
          <a:p>
            <a:fld id="{C83CD665-CA0C-498F-8A8A-0971318FA7E7}" type="slidenum">
              <a:rPr lang="en-US" smtClean="0"/>
              <a:pPr/>
              <a:t>14</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w="12700" cap="sq">
            <a:miter lim="800000"/>
            <a:headEnd type="none" w="sm" len="sm"/>
            <a:tailEnd type="none" w="sm" len="sm"/>
          </a:ln>
        </p:spPr>
        <p:txBody>
          <a:bodyPr/>
          <a:lstStyle/>
          <a:p>
            <a:fld id="{6912A4C6-C618-4744-975E-A9F8265366E6}" type="slidenum">
              <a:rPr lang="en-US" smtClean="0"/>
              <a:pPr/>
              <a:t>16</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xfrm>
            <a:off x="701675" y="4416425"/>
            <a:ext cx="5607050" cy="4183063"/>
          </a:xfrm>
          <a:noFill/>
        </p:spPr>
        <p:txBody>
          <a:bodyPr/>
          <a:lstStyle/>
          <a:p>
            <a:r>
              <a:rPr lang="en-US" smtClean="0"/>
              <a:t>The focus of my portion of this talk is Response. </a:t>
            </a:r>
          </a:p>
          <a:p>
            <a:endParaRPr lang="en-US" smtClean="0"/>
          </a:p>
          <a:p>
            <a:r>
              <a:rPr lang="en-US" smtClean="0"/>
              <a:t>Particularly the Field Response Team (of which I’m a member) and the Incident Command System Framework that the team works within.  </a:t>
            </a:r>
          </a:p>
          <a:p>
            <a:endParaRPr lang="en-US" smtClean="0"/>
          </a:p>
          <a:p>
            <a:r>
              <a:rPr lang="en-US" smtClean="0"/>
              <a:t>I’ll touch briefly on state-of-the-art technologies used for response, Fish and Game laboratories and the Oiled Wildlife Care Network.</a:t>
            </a:r>
          </a:p>
          <a:p>
            <a:endParaRPr lang="en-US" smtClean="0"/>
          </a:p>
          <a:p>
            <a:endParaRPr lang="en-US" smtClean="0"/>
          </a:p>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w="12700" cap="sq">
            <a:miter lim="800000"/>
            <a:headEnd type="none" w="sm" len="sm"/>
            <a:tailEnd type="none" w="sm" len="sm"/>
          </a:ln>
        </p:spPr>
        <p:txBody>
          <a:bodyPr/>
          <a:lstStyle/>
          <a:p>
            <a:fld id="{42211610-9DDD-492B-BCAF-A1F88CE9BCCB}" type="slidenum">
              <a:rPr lang="en-US" smtClean="0"/>
              <a:pPr/>
              <a:t>17</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r>
              <a:rPr lang="en-US" dirty="0" smtClean="0"/>
              <a:t>35 Wildlife care member organizations spread throughout the State (concentrated in coastal areas) make up the Oiled Wildlife Care Network (OWCN).  OWCN was established by CDFG-OSPR through California legislation in 1993.  The primary mission of OWCN is to ensure that wildlife exposed to petroleum products in the environment receive the best achievable treatment by providing access to permanent wildlife rehabilitation</a:t>
            </a:r>
          </a:p>
          <a:p>
            <a:r>
              <a:rPr lang="en-US" dirty="0" smtClean="0"/>
              <a:t>Facilities and trained personnel which are maintained in a constant state of readiness for oil spill response within California.  </a:t>
            </a:r>
          </a:p>
          <a:p>
            <a:endParaRPr lang="en-US" dirty="0" smtClean="0"/>
          </a:p>
          <a:p>
            <a:r>
              <a:rPr lang="en-US" dirty="0" smtClean="0"/>
              <a:t>OWCN facilities rely heavily on volunteers.  All volunteers handling oiled wildlife must have hazard training.</a:t>
            </a:r>
          </a:p>
          <a:p>
            <a:endParaRPr lang="en-US" dirty="0" smtClean="0"/>
          </a:p>
          <a:p>
            <a:r>
              <a:rPr lang="en-US" dirty="0" smtClean="0"/>
              <a:t>OWCN also supports continued research to improve the care of oiled wildlife.</a:t>
            </a:r>
          </a:p>
          <a:p>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a:defRPr/>
            </a:pPr>
            <a:endParaRPr lang="en-US"/>
          </a:p>
        </p:txBody>
      </p:sp>
      <p:sp>
        <p:nvSpPr>
          <p:cNvPr id="19" name="Footer Placeholder 18"/>
          <p:cNvSpPr>
            <a:spLocks noGrp="1"/>
          </p:cNvSpPr>
          <p:nvPr>
            <p:ph type="ftr" sz="quarter" idx="11"/>
          </p:nvPr>
        </p:nvSpPr>
        <p:spPr/>
        <p:txBody>
          <a:bodyPr/>
          <a:lstStyle/>
          <a:p>
            <a:pPr>
              <a:defRPr/>
            </a:pPr>
            <a:endParaRPr lang="en-US"/>
          </a:p>
        </p:txBody>
      </p:sp>
      <p:sp>
        <p:nvSpPr>
          <p:cNvPr id="27" name="Slide Number Placeholder 26"/>
          <p:cNvSpPr>
            <a:spLocks noGrp="1"/>
          </p:cNvSpPr>
          <p:nvPr>
            <p:ph type="sldNum" sz="quarter" idx="12"/>
          </p:nvPr>
        </p:nvSpPr>
        <p:spPr/>
        <p:txBody>
          <a:bodyPr/>
          <a:lstStyle/>
          <a:p>
            <a:pPr>
              <a:defRPr/>
            </a:pPr>
            <a:endParaRPr lang="en-US"/>
          </a:p>
        </p:txBody>
      </p:sp>
    </p:spTree>
  </p:cSld>
  <p:clrMapOvr>
    <a:overrideClrMapping bg1="dk1" tx1="lt1" bg2="dk2" tx2="lt2" accent1="accent1" accent2="accent2" accent3="accent3" accent4="accent4" accent5="accent5" accent6="accent6" hlink="hlink" folHlink="folHlink"/>
  </p:clrMapOvr>
  <p:transition>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cSld>
  <p:clrMapOvr>
    <a:overrideClrMapping bg1="dk1" tx1="lt1" bg2="dk2" tx2="lt2" accent1="accent1" accent2="accent2" accent3="accent3" accent4="accent4" accent5="accent5" accent6="accent6" hlink="hlink" folHlink="folHlink"/>
  </p:clrMapOvr>
  <p:transition>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8077200" y="6356350"/>
            <a:ext cx="609600" cy="365125"/>
          </a:xfrm>
        </p:spPr>
        <p:txBody>
          <a:bodyPr/>
          <a:lstStyle/>
          <a:p>
            <a:pPr>
              <a:defRPr/>
            </a:pPr>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cSld>
  <p:clrMapOvr>
    <a:masterClrMapping/>
  </p:clrMapOvr>
  <p:transition>
    <p:wipe dir="d"/>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8"/>
          <p:cNvSpPr>
            <a:spLocks noGrp="1" noChangeArrowheads="1"/>
          </p:cNvSpPr>
          <p:nvPr>
            <p:ph type="dt" sz="half" idx="10"/>
          </p:nvPr>
        </p:nvSpPr>
        <p:spPr>
          <a:ln/>
        </p:spPr>
        <p:txBody>
          <a:bodyPr/>
          <a:lstStyle>
            <a:lvl1pPr>
              <a:defRPr/>
            </a:lvl1pPr>
          </a:lstStyle>
          <a:p>
            <a:pPr>
              <a:defRPr/>
            </a:pPr>
            <a:endParaRPr lang="en-US"/>
          </a:p>
        </p:txBody>
      </p:sp>
      <p:sp>
        <p:nvSpPr>
          <p:cNvPr id="4" name="Rectangle 9"/>
          <p:cNvSpPr>
            <a:spLocks noGrp="1" noChangeArrowheads="1"/>
          </p:cNvSpPr>
          <p:nvPr>
            <p:ph type="ftr" sz="quarter" idx="11"/>
          </p:nvPr>
        </p:nvSpPr>
        <p:spPr>
          <a:ln/>
        </p:spPr>
        <p:txBody>
          <a:bodyPr/>
          <a:lstStyle>
            <a:lvl1pPr>
              <a:defRPr/>
            </a:lvl1pPr>
          </a:lstStyle>
          <a:p>
            <a:pPr>
              <a:defRPr/>
            </a:pPr>
            <a:endParaRPr lang="en-US"/>
          </a:p>
        </p:txBody>
      </p:sp>
      <p:sp>
        <p:nvSpPr>
          <p:cNvPr id="5" name="Rectangle 10"/>
          <p:cNvSpPr>
            <a:spLocks noGrp="1" noChangeArrowheads="1"/>
          </p:cNvSpPr>
          <p:nvPr>
            <p:ph type="sldNum" sz="quarter" idx="12"/>
          </p:nvPr>
        </p:nvSpPr>
        <p:spPr>
          <a:ln/>
        </p:spPr>
        <p:txBody>
          <a:bodyPr/>
          <a:lstStyle>
            <a:lvl1pPr>
              <a:defRPr/>
            </a:lvl1pPr>
          </a:lstStyle>
          <a:p>
            <a:pPr>
              <a:defRPr/>
            </a:pPr>
            <a:endParaRPr lang="en-US"/>
          </a:p>
        </p:txBody>
      </p:sp>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1459340826"/>
      </p:ext>
    </p:extLst>
  </p:cSld>
  <p:clrMapOvr>
    <a:masterClrMapping/>
  </p:clrMapOvr>
  <p:transition>
    <p:wipe dir="d"/>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3917452626"/>
      </p:ext>
    </p:extLst>
  </p:cSld>
  <p:clrMapOvr>
    <a:masterClrMapping/>
  </p:clrMapOvr>
  <p:transition>
    <p:wipe dir="d"/>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1550267205"/>
      </p:ext>
    </p:extLst>
  </p:cSld>
  <p:clrMapOvr>
    <a:masterClrMapping/>
  </p:clrMapOvr>
  <p:transition>
    <p:wipe dir="d"/>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2601593075"/>
      </p:ext>
    </p:extLst>
  </p:cSld>
  <p:clrMapOvr>
    <a:masterClrMapping/>
  </p:clrMapOvr>
  <p:transition>
    <p:wipe dir="d"/>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4269873669"/>
      </p:ext>
    </p:extLst>
  </p:cSld>
  <p:clrMapOvr>
    <a:masterClrMapping/>
  </p:clrMapOvr>
  <p:transition>
    <p:wipe dir="d"/>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3855639229"/>
      </p:ext>
    </p:extLst>
  </p:cSld>
  <p:clrMapOvr>
    <a:masterClrMapping/>
  </p:clrMapOvr>
  <p:transition>
    <p:wipe dir="d"/>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2508439625"/>
      </p:ext>
    </p:extLst>
  </p:cSld>
  <p:clrMapOvr>
    <a:masterClrMapping/>
  </p:clrMapOvr>
  <p:transition>
    <p:wipe dir="d"/>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2162747355"/>
      </p:ext>
    </p:extLst>
  </p:cSld>
  <p:clrMapOvr>
    <a:masterClrMapping/>
  </p:clrMapOvr>
  <p:transition>
    <p:wipe dir="d"/>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2344659345"/>
      </p:ext>
    </p:extLst>
  </p:cSld>
  <p:clrMapOvr>
    <a:masterClrMapping/>
  </p:clrMapOvr>
  <p:transition>
    <p:wipe dir="d"/>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3201438017"/>
      </p:ext>
    </p:extLst>
  </p:cSld>
  <p:clrMapOvr>
    <a:masterClrMapping/>
  </p:clrMapOvr>
  <p:transition>
    <p:wipe dir="d"/>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endParaRPr lang="en-US"/>
          </a:p>
        </p:txBody>
      </p:sp>
    </p:spTree>
    <p:extLst>
      <p:ext uri="{BB962C8B-B14F-4D97-AF65-F5344CB8AC3E}">
        <p14:creationId xmlns:p14="http://schemas.microsoft.com/office/powerpoint/2010/main" val="2815665071"/>
      </p:ext>
    </p:extLst>
  </p:cSld>
  <p:clrMapOvr>
    <a:masterClrMapping/>
  </p:clrMapOvr>
  <p:transition>
    <p:wipe dir="d"/>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8"/>
          <p:cNvSpPr>
            <a:spLocks noGrp="1" noChangeArrowheads="1"/>
          </p:cNvSpPr>
          <p:nvPr>
            <p:ph type="dt" sz="half" idx="10"/>
          </p:nvPr>
        </p:nvSpPr>
        <p:spPr>
          <a:ln/>
        </p:spPr>
        <p:txBody>
          <a:bodyPr/>
          <a:lstStyle>
            <a:lvl1pPr>
              <a:defRPr/>
            </a:lvl1pPr>
          </a:lstStyle>
          <a:p>
            <a:pPr>
              <a:defRPr/>
            </a:pPr>
            <a:endParaRPr lang="en-US"/>
          </a:p>
        </p:txBody>
      </p:sp>
      <p:sp>
        <p:nvSpPr>
          <p:cNvPr id="4" name="Rectangle 9"/>
          <p:cNvSpPr>
            <a:spLocks noGrp="1" noChangeArrowheads="1"/>
          </p:cNvSpPr>
          <p:nvPr>
            <p:ph type="ftr" sz="quarter" idx="11"/>
          </p:nvPr>
        </p:nvSpPr>
        <p:spPr>
          <a:ln/>
        </p:spPr>
        <p:txBody>
          <a:bodyPr/>
          <a:lstStyle>
            <a:lvl1pPr>
              <a:defRPr/>
            </a:lvl1pPr>
          </a:lstStyle>
          <a:p>
            <a:pPr>
              <a:defRPr/>
            </a:pPr>
            <a:endParaRPr lang="en-US"/>
          </a:p>
        </p:txBody>
      </p:sp>
      <p:sp>
        <p:nvSpPr>
          <p:cNvPr id="5" name="Rectangle 10"/>
          <p:cNvSpPr>
            <a:spLocks noGrp="1" noChangeArrowheads="1"/>
          </p:cNvSpPr>
          <p:nvPr>
            <p:ph type="sldNum" sz="quarter" idx="12"/>
          </p:nvPr>
        </p:nvSpPr>
        <p:spPr>
          <a:ln/>
        </p:spPr>
        <p:txBody>
          <a:bodyPr/>
          <a:lstStyle>
            <a:lvl1pPr>
              <a:defRPr/>
            </a:lvl1pPr>
          </a:lstStyle>
          <a:p>
            <a:pPr>
              <a:defRPr/>
            </a:pPr>
            <a:endParaRPr lang="en-US"/>
          </a:p>
        </p:txBody>
      </p:sp>
    </p:spTree>
  </p:cSld>
  <p:clrMapOvr>
    <a:masterClrMapping/>
  </p:clrMapOvr>
  <p:transition>
    <p:wipe dir="d"/>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8"/>
          <p:cNvSpPr>
            <a:spLocks noGrp="1" noChangeArrowheads="1"/>
          </p:cNvSpPr>
          <p:nvPr>
            <p:ph type="dt" sz="half" idx="10"/>
          </p:nvPr>
        </p:nvSpPr>
        <p:spPr>
          <a:ln/>
        </p:spPr>
        <p:txBody>
          <a:bodyPr/>
          <a:lstStyle>
            <a:lvl1pPr>
              <a:defRPr/>
            </a:lvl1pPr>
          </a:lstStyle>
          <a:p>
            <a:pPr>
              <a:defRPr/>
            </a:pPr>
            <a:endParaRPr lang="en-US"/>
          </a:p>
        </p:txBody>
      </p:sp>
      <p:sp>
        <p:nvSpPr>
          <p:cNvPr id="7" name="Rectangle 9"/>
          <p:cNvSpPr>
            <a:spLocks noGrp="1" noChangeArrowheads="1"/>
          </p:cNvSpPr>
          <p:nvPr>
            <p:ph type="ftr" sz="quarter" idx="11"/>
          </p:nvPr>
        </p:nvSpPr>
        <p:spPr>
          <a:ln/>
        </p:spPr>
        <p:txBody>
          <a:bodyPr/>
          <a:lstStyle>
            <a:lvl1pPr>
              <a:defRPr/>
            </a:lvl1pPr>
          </a:lstStyle>
          <a:p>
            <a:pPr>
              <a:defRPr/>
            </a:pPr>
            <a:endParaRPr lang="en-US"/>
          </a:p>
        </p:txBody>
      </p:sp>
      <p:sp>
        <p:nvSpPr>
          <p:cNvPr id="8" name="Rectangle 10"/>
          <p:cNvSpPr>
            <a:spLocks noGrp="1" noChangeArrowheads="1"/>
          </p:cNvSpPr>
          <p:nvPr>
            <p:ph type="sldNum" sz="quarter" idx="12"/>
          </p:nvPr>
        </p:nvSpPr>
        <p:spPr>
          <a:ln/>
        </p:spPr>
        <p:txBody>
          <a:bodyPr/>
          <a:lstStyle>
            <a:lvl1pPr>
              <a:defRPr/>
            </a:lvl1pPr>
          </a:lstStyle>
          <a:p>
            <a:pPr>
              <a:defRPr/>
            </a:pPr>
            <a:endParaRPr lang="en-US"/>
          </a:p>
        </p:txBody>
      </p:sp>
    </p:spTree>
  </p:cSld>
  <p:clrMapOvr>
    <a:masterClrMapping/>
  </p:clrMapOvr>
  <p:transition>
    <p:wipe dir="d"/>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2147483647 h 1912"/>
              <a:gd name="T4" fmla="*/ 0 w 1588"/>
              <a:gd name="T5" fmla="*/ 2147483647 h 1912"/>
              <a:gd name="T6" fmla="*/ 0 w 1588"/>
              <a:gd name="T7" fmla="*/ 2147483647 h 1912"/>
              <a:gd name="T8" fmla="*/ 0 w 1588"/>
              <a:gd name="T9" fmla="*/ 2147483647 h 1912"/>
              <a:gd name="T10" fmla="*/ 0 w 1588"/>
              <a:gd name="T11" fmla="*/ 2147483647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FFCC00"/>
              </a:buClr>
              <a:buSzPct val="120000"/>
            </a:pPr>
            <a:endParaRPr kumimoji="0" lang="en-US" sz="2800" smtClean="0">
              <a:solidFill>
                <a:srgbClr val="FFFFFF"/>
              </a:solidFill>
              <a:latin typeface="Arial" pitchFamily="34" charset="0"/>
            </a:endParaRPr>
          </a:p>
        </p:txBody>
      </p:sp>
      <p:sp>
        <p:nvSpPr>
          <p:cNvPr id="101378" name="Rectangle 2"/>
          <p:cNvSpPr>
            <a:spLocks noGrp="1" noChangeArrowheads="1"/>
          </p:cNvSpPr>
          <p:nvPr>
            <p:ph type="ctrTitle" sz="quarter"/>
          </p:nvPr>
        </p:nvSpPr>
        <p:spPr>
          <a:xfrm>
            <a:off x="685800" y="1997075"/>
            <a:ext cx="7772400" cy="1431925"/>
          </a:xfrm>
        </p:spPr>
        <p:txBody>
          <a:bodyPr anchor="b" anchorCtr="1"/>
          <a:lstStyle>
            <a:lvl1pPr>
              <a:defRPr/>
            </a:lvl1pPr>
          </a:lstStyle>
          <a:p>
            <a:pPr lvl="0"/>
            <a:r>
              <a:rPr lang="en-US" noProof="0" smtClean="0"/>
              <a:t>Click to edit Master title style</a:t>
            </a:r>
          </a:p>
        </p:txBody>
      </p:sp>
      <p:sp>
        <p:nvSpPr>
          <p:cNvPr id="101379"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1"/>
          </p:nvPr>
        </p:nvSpPr>
        <p:spPr/>
        <p:txBody>
          <a:bodyPr/>
          <a:lstStyle>
            <a:lvl1pPr>
              <a:defRPr/>
            </a:lvl1pPr>
          </a:lstStyle>
          <a:p>
            <a:pPr>
              <a:defRPr/>
            </a:pPr>
            <a:fld id="{0F7BDE3D-7B29-40DC-9B73-7960C0BB28A8}" type="slidenum">
              <a:rPr lang="en-US">
                <a:solidFill>
                  <a:srgbClr val="FFFFFF"/>
                </a:solidFill>
              </a:rPr>
              <a:pPr>
                <a:defRPr/>
              </a:pPr>
              <a:t>‹#›</a:t>
            </a:fld>
            <a:endParaRPr lang="en-US">
              <a:solidFill>
                <a:srgbClr val="FFFFFF"/>
              </a:solidFill>
            </a:endParaRPr>
          </a:p>
        </p:txBody>
      </p:sp>
      <p:sp>
        <p:nvSpPr>
          <p:cNvPr id="7" name="Rectangle 7"/>
          <p:cNvSpPr>
            <a:spLocks noGrp="1" noChangeArrowheads="1"/>
          </p:cNvSpPr>
          <p:nvPr>
            <p:ph type="dt" sz="quarter" idx="12"/>
          </p:nvPr>
        </p:nvSpPr>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831364399"/>
      </p:ext>
    </p:extLst>
  </p:cSld>
  <p:clrMapOvr>
    <a:masterClrMapping/>
  </p:clrMapOvr>
  <p:transition>
    <p:fade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F029E8D-96DA-49BD-8836-42C897529A0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16616296"/>
      </p:ext>
    </p:extLst>
  </p:cSld>
  <p:clrMapOvr>
    <a:masterClrMapping/>
  </p:clrMapOvr>
  <p:transition>
    <p:fade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F723485-1FF6-4037-8E3B-9248FFE1531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15571564"/>
      </p:ext>
    </p:extLst>
  </p:cSld>
  <p:clrMapOvr>
    <a:masterClrMapping/>
  </p:clrMapOvr>
  <p:transition>
    <p:fade thruBlk="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85E1EDF-5552-4DD0-BDC0-A7B1BF6880A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985932533"/>
      </p:ext>
    </p:extLst>
  </p:cSld>
  <p:clrMapOvr>
    <a:masterClrMapping/>
  </p:clrMapOvr>
  <p:transition>
    <p:fade thruBlk="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3A9AE68-6341-485E-982A-1BBAB51956A2}"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56016104"/>
      </p:ext>
    </p:extLst>
  </p:cSld>
  <p:clrMapOvr>
    <a:masterClrMapping/>
  </p:clrMapOvr>
  <p:transition>
    <p:fade thruBlk="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6D51C89-02CD-4D0B-AC7E-CAC328C974A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19745615"/>
      </p:ext>
    </p:extLst>
  </p:cSld>
  <p:clrMapOvr>
    <a:masterClrMapping/>
  </p:clrMapOvr>
  <p:transition>
    <p:fade thruBlk="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D74C1DC-463E-415E-8CFD-050E94A4731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71708041"/>
      </p:ext>
    </p:extLst>
  </p:cSld>
  <p:clrMapOvr>
    <a:masterClrMapping/>
  </p:clrMapOvr>
  <p:transition>
    <p:fade thruBlk="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F01A4D-75B4-4ACE-9CD2-4D9134FE58A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27468890"/>
      </p:ext>
    </p:extLst>
  </p:cSld>
  <p:clrMapOvr>
    <a:masterClrMapping/>
  </p:clrMapOvr>
  <p:transition>
    <p:fade thruBlk="1"/>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637CC1A-6468-4B29-9CE2-8EF7771654B1}"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216577"/>
      </p:ext>
    </p:extLst>
  </p:cSld>
  <p:clrMapOvr>
    <a:masterClrMapping/>
  </p:clrMapOvr>
  <p:transition>
    <p:fade thruBlk="1"/>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670AD3-F230-4E04-8B57-05BC40745132}"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82077301"/>
      </p:ext>
    </p:extLst>
  </p:cSld>
  <p:clrMapOvr>
    <a:masterClrMapping/>
  </p:clrMapOvr>
  <p:transition>
    <p:fade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6A162A4-1BA1-46F7-A0FB-18057EC1A748}"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19556349"/>
      </p:ext>
    </p:extLst>
  </p:cSld>
  <p:clrMapOvr>
    <a:masterClrMapping/>
  </p:clrMapOvr>
  <p:transition>
    <p:fade thruBlk="1"/>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92100"/>
            <a:ext cx="8229600" cy="13843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9050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050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40386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40386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53A07FB-851F-47F3-ACEA-12DFC95587A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95830581"/>
      </p:ext>
    </p:extLst>
  </p:cSld>
  <p:clrMapOvr>
    <a:masterClrMapping/>
  </p:clrMapOvr>
  <p:transition>
    <p:fade thruBlk="1"/>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FEB130F-8995-4BBC-9F32-FE68E6E1D60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72166191"/>
      </p:ext>
    </p:extLst>
  </p:cSld>
  <p:clrMapOvr>
    <a:masterClrMapping/>
  </p:clrMapOvr>
  <p:transition>
    <p:fade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2192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9468F465-8A92-4DBA-94FD-A594FDEA328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8873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theme" Target="../theme/theme3.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4000">
              <a:schemeClr val="accent6">
                <a:lumMod val="60000"/>
                <a:lumOff val="40000"/>
              </a:schemeClr>
            </a:gs>
            <a:gs pos="47000">
              <a:schemeClr val="accent5">
                <a:lumMod val="40000"/>
                <a:lumOff val="60000"/>
              </a:schemeClr>
            </a:gs>
            <a:gs pos="100000">
              <a:schemeClr val="accent1">
                <a:lumMod val="20000"/>
                <a:lumOff val="80000"/>
              </a:schemeClr>
            </a:gs>
            <a:gs pos="100000">
              <a:schemeClr val="accent2">
                <a:lumMod val="20000"/>
                <a:lumOff val="80000"/>
              </a:schemeClr>
            </a:gs>
            <a:gs pos="100000">
              <a:schemeClr val="accent4">
                <a:lumMod val="20000"/>
                <a:lumOff val="80000"/>
              </a:schemeClr>
            </a:gs>
            <a:gs pos="100000">
              <a:srgbClr val="0099CC"/>
            </a:gs>
          </a:gsLst>
          <a:lin ang="8100000" scaled="1"/>
          <a:tileRect/>
        </a:gra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transition>
    <p:wipe dir="d"/>
  </p:transition>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endParaRPr lang="en-US"/>
          </a:p>
        </p:txBody>
      </p:sp>
    </p:spTree>
    <p:extLst>
      <p:ext uri="{BB962C8B-B14F-4D97-AF65-F5344CB8AC3E}">
        <p14:creationId xmlns:p14="http://schemas.microsoft.com/office/powerpoint/2010/main" val="604447672"/>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Lst>
  <p:transition>
    <p:wipe dir="d"/>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00"/>
            </a:gs>
            <a:gs pos="50000">
              <a:srgbClr val="0000CC"/>
            </a:gs>
            <a:gs pos="100000">
              <a:srgbClr val="000000"/>
            </a:gs>
          </a:gsLst>
          <a:lin ang="5400000" scaled="1"/>
        </a:gradFill>
        <a:effectLst/>
      </p:bgPr>
    </p:bg>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0355"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0356"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spcBef>
                <a:spcPct val="0"/>
              </a:spcBef>
              <a:buClrTx/>
              <a:buSzTx/>
              <a:defRPr sz="1400">
                <a:solidFill>
                  <a:schemeClr val="tx1"/>
                </a:solidFill>
                <a:effectLst>
                  <a:outerShdw blurRad="38100" dist="38100" dir="2700000" algn="tl">
                    <a:srgbClr val="000000"/>
                  </a:outerShdw>
                </a:effectLst>
                <a:latin typeface="Arial" charset="0"/>
              </a:defRPr>
            </a:lvl1pPr>
          </a:lstStyle>
          <a:p>
            <a:pPr eaLnBrk="1" hangingPunct="1">
              <a:defRPr/>
            </a:pPr>
            <a:endParaRPr kumimoji="0" lang="en-US">
              <a:solidFill>
                <a:srgbClr val="FFFFFF"/>
              </a:solidFill>
            </a:endParaRPr>
          </a:p>
        </p:txBody>
      </p:sp>
      <p:sp>
        <p:nvSpPr>
          <p:cNvPr id="100357"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defRPr sz="1400">
                <a:solidFill>
                  <a:schemeClr val="tx1"/>
                </a:solidFill>
                <a:effectLst>
                  <a:outerShdw blurRad="38100" dist="38100" dir="2700000" algn="tl">
                    <a:srgbClr val="000000"/>
                  </a:outerShdw>
                </a:effectLst>
                <a:latin typeface="Arial" charset="0"/>
              </a:defRPr>
            </a:lvl1pPr>
          </a:lstStyle>
          <a:p>
            <a:pPr algn="ctr" eaLnBrk="1" hangingPunct="1">
              <a:defRPr/>
            </a:pPr>
            <a:endParaRPr kumimoji="0" lang="en-US">
              <a:solidFill>
                <a:srgbClr val="FFFFFF"/>
              </a:solidFill>
            </a:endParaRPr>
          </a:p>
        </p:txBody>
      </p:sp>
      <p:sp>
        <p:nvSpPr>
          <p:cNvPr id="100358"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defRPr sz="1400">
                <a:solidFill>
                  <a:schemeClr val="tx1"/>
                </a:solidFill>
                <a:effectLst>
                  <a:outerShdw blurRad="38100" dist="38100" dir="2700000" algn="tl">
                    <a:srgbClr val="000000"/>
                  </a:outerShdw>
                </a:effectLst>
                <a:latin typeface="Arial" charset="0"/>
              </a:defRPr>
            </a:lvl1pPr>
          </a:lstStyle>
          <a:p>
            <a:pPr eaLnBrk="1" hangingPunct="1">
              <a:defRPr/>
            </a:pPr>
            <a:fld id="{406AC19C-ACF6-432A-AA0C-89D3E35527F6}" type="slidenum">
              <a:rPr kumimoji="0" lang="en-US">
                <a:solidFill>
                  <a:srgbClr val="FFFFFF"/>
                </a:solidFill>
              </a:rPr>
              <a:pPr eaLnBrk="1" hangingPunct="1">
                <a:defRPr/>
              </a:pPr>
              <a:t>‹#›</a:t>
            </a:fld>
            <a:endParaRPr kumimoji="0" lang="en-US">
              <a:solidFill>
                <a:srgbClr val="FFFFFF"/>
              </a:solidFill>
            </a:endParaRPr>
          </a:p>
        </p:txBody>
      </p:sp>
    </p:spTree>
    <p:extLst>
      <p:ext uri="{BB962C8B-B14F-4D97-AF65-F5344CB8AC3E}">
        <p14:creationId xmlns:p14="http://schemas.microsoft.com/office/powerpoint/2010/main" val="2085766819"/>
      </p:ext>
    </p:extLst>
  </p:cSld>
  <p:clrMap bg1="dk2" tx1="lt1" bg2="dk1"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Lst>
  <p:transition>
    <p:fade thruBlk="1"/>
  </p:transition>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http://www.dfg.ca.gov/about/images/CDFW-Insignia-146x193.pn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5.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2.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56326" name="Rectangle 6"/>
          <p:cNvSpPr>
            <a:spLocks noChangeArrowheads="1"/>
          </p:cNvSpPr>
          <p:nvPr/>
        </p:nvSpPr>
        <p:spPr bwMode="auto">
          <a:xfrm>
            <a:off x="457200" y="381000"/>
            <a:ext cx="79248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nchor="ctr"/>
          <a:lstStyle/>
          <a:p>
            <a:pPr algn="ctr">
              <a:defRPr/>
            </a:pPr>
            <a:r>
              <a:rPr lang="en-US" sz="4800" b="1" dirty="0" smtClean="0">
                <a:solidFill>
                  <a:schemeClr val="accent1">
                    <a:lumMod val="50000"/>
                  </a:schemeClr>
                </a:solidFill>
                <a:latin typeface="Arial" pitchFamily="34" charset="0"/>
              </a:rPr>
              <a:t>Oil </a:t>
            </a:r>
            <a:r>
              <a:rPr lang="en-US" sz="4800" b="1" dirty="0">
                <a:solidFill>
                  <a:schemeClr val="accent1">
                    <a:lumMod val="50000"/>
                  </a:schemeClr>
                </a:solidFill>
                <a:latin typeface="Arial" pitchFamily="34" charset="0"/>
              </a:rPr>
              <a:t>Spill Response</a:t>
            </a:r>
            <a:br>
              <a:rPr lang="en-US" sz="4800" b="1" dirty="0">
                <a:solidFill>
                  <a:schemeClr val="accent1">
                    <a:lumMod val="50000"/>
                  </a:schemeClr>
                </a:solidFill>
                <a:latin typeface="Arial" pitchFamily="34" charset="0"/>
              </a:rPr>
            </a:br>
            <a:r>
              <a:rPr lang="en-US" sz="4800" b="1" dirty="0">
                <a:solidFill>
                  <a:schemeClr val="accent1">
                    <a:lumMod val="50000"/>
                  </a:schemeClr>
                </a:solidFill>
                <a:latin typeface="Arial" pitchFamily="34" charset="0"/>
              </a:rPr>
              <a:t>in California</a:t>
            </a:r>
          </a:p>
        </p:txBody>
      </p:sp>
      <p:sp>
        <p:nvSpPr>
          <p:cNvPr id="3075" name="Rectangle 7"/>
          <p:cNvSpPr>
            <a:spLocks noChangeArrowheads="1"/>
          </p:cNvSpPr>
          <p:nvPr/>
        </p:nvSpPr>
        <p:spPr bwMode="auto">
          <a:xfrm>
            <a:off x="381000" y="5029200"/>
            <a:ext cx="8382000" cy="1752600"/>
          </a:xfrm>
          <a:prstGeom prst="rect">
            <a:avLst/>
          </a:prstGeom>
          <a:noFill/>
          <a:ln w="9525">
            <a:noFill/>
            <a:miter lim="800000"/>
            <a:headEnd/>
            <a:tailEnd/>
          </a:ln>
          <a:effectLst/>
        </p:spPr>
        <p:txBody>
          <a:bodyPr lIns="92075" tIns="46038" rIns="92075" bIns="46038"/>
          <a:lstStyle/>
          <a:p>
            <a:pPr marL="342900" indent="-342900" algn="ctr">
              <a:spcBef>
                <a:spcPct val="20000"/>
              </a:spcBef>
              <a:buClr>
                <a:schemeClr val="accent2"/>
              </a:buClr>
              <a:buSzPct val="80000"/>
              <a:buFont typeface="Wingdings" pitchFamily="2" charset="2"/>
              <a:buNone/>
            </a:pPr>
            <a:r>
              <a:rPr lang="en-US" b="1" dirty="0">
                <a:latin typeface="Arial" charset="0"/>
              </a:rPr>
              <a:t>Stephen L. Sawyer</a:t>
            </a:r>
          </a:p>
          <a:p>
            <a:pPr marL="342900" indent="-342900" algn="ctr">
              <a:spcBef>
                <a:spcPct val="20000"/>
              </a:spcBef>
              <a:buClr>
                <a:schemeClr val="accent2"/>
              </a:buClr>
              <a:buSzPct val="80000"/>
              <a:buFont typeface="Wingdings" pitchFamily="2" charset="2"/>
              <a:buNone/>
            </a:pPr>
            <a:r>
              <a:rPr lang="en-US" b="1" dirty="0" smtClean="0">
                <a:latin typeface="Arial" charset="0"/>
              </a:rPr>
              <a:t>California </a:t>
            </a:r>
            <a:r>
              <a:rPr lang="en-US" b="1" dirty="0">
                <a:latin typeface="Arial" charset="0"/>
              </a:rPr>
              <a:t>Department of Fish &amp; </a:t>
            </a:r>
            <a:r>
              <a:rPr lang="en-US" b="1" dirty="0" smtClean="0">
                <a:latin typeface="Arial" charset="0"/>
              </a:rPr>
              <a:t>Wildlife  </a:t>
            </a:r>
            <a:endParaRPr lang="en-US" b="1" dirty="0">
              <a:latin typeface="Arial" charset="0"/>
            </a:endParaRPr>
          </a:p>
          <a:p>
            <a:pPr marL="342900" indent="-342900" algn="ctr">
              <a:spcBef>
                <a:spcPct val="20000"/>
              </a:spcBef>
              <a:buClr>
                <a:schemeClr val="accent2"/>
              </a:buClr>
              <a:buSzPct val="80000"/>
              <a:buFont typeface="Wingdings" pitchFamily="2" charset="2"/>
              <a:buNone/>
            </a:pPr>
            <a:r>
              <a:rPr lang="en-US" b="1" dirty="0">
                <a:latin typeface="Arial" charset="0"/>
              </a:rPr>
              <a:t>Office of Spill Prevention and Response </a:t>
            </a:r>
            <a:r>
              <a:rPr lang="en-US" b="1" dirty="0" smtClean="0">
                <a:latin typeface="Arial" charset="0"/>
              </a:rPr>
              <a:t>(CDFW/OSPR</a:t>
            </a:r>
            <a:r>
              <a:rPr lang="en-US" b="1" dirty="0">
                <a:latin typeface="Arial" charset="0"/>
              </a:rPr>
              <a:t>)</a:t>
            </a:r>
          </a:p>
        </p:txBody>
      </p:sp>
      <p:pic>
        <p:nvPicPr>
          <p:cNvPr id="11266" name="Picture 2" descr="CDFW shield logo"/>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3886200" y="2895600"/>
            <a:ext cx="13716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E7F3FD"/>
        </a:solid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auto">
          <a:xfrm>
            <a:off x="4191000" y="623881"/>
            <a:ext cx="4953000" cy="2095500"/>
          </a:xfrm>
          <a:prstGeom prst="rect">
            <a:avLst/>
          </a:prstGeom>
          <a:noFill/>
          <a:ln w="9525">
            <a:noFill/>
            <a:miter lim="800000"/>
            <a:headEnd/>
            <a:tailEnd/>
          </a:ln>
          <a:effectLst/>
        </p:spPr>
        <p:txBody>
          <a:bodyPr anchor="ctr"/>
          <a:lstStyle/>
          <a:p>
            <a:pPr algn="ctr">
              <a:defRPr/>
            </a:pPr>
            <a:r>
              <a:rPr lang="en-US" sz="4400" b="1" dirty="0" smtClean="0">
                <a:solidFill>
                  <a:schemeClr val="accent1">
                    <a:lumMod val="50000"/>
                  </a:schemeClr>
                </a:solidFill>
                <a:latin typeface="Arial" pitchFamily="34" charset="0"/>
              </a:rPr>
              <a:t>Events Leading to the</a:t>
            </a:r>
          </a:p>
          <a:p>
            <a:pPr algn="ctr">
              <a:defRPr/>
            </a:pPr>
            <a:r>
              <a:rPr lang="en-US" sz="4400" b="1" dirty="0" smtClean="0">
                <a:solidFill>
                  <a:schemeClr val="accent1">
                    <a:lumMod val="50000"/>
                  </a:schemeClr>
                </a:solidFill>
                <a:latin typeface="Arial" pitchFamily="34" charset="0"/>
              </a:rPr>
              <a:t>Creation of OSPR</a:t>
            </a:r>
            <a:endParaRPr lang="en-US" sz="4400" b="1" dirty="0">
              <a:solidFill>
                <a:schemeClr val="accent1">
                  <a:lumMod val="50000"/>
                </a:schemeClr>
              </a:solidFill>
              <a:latin typeface="Arial" pitchFamily="34" charset="0"/>
            </a:endParaRPr>
          </a:p>
        </p:txBody>
      </p:sp>
      <p:pic>
        <p:nvPicPr>
          <p:cNvPr id="4099" name="Picture 3" descr="index_picture"/>
          <p:cNvPicPr>
            <a:picLocks noChangeAspect="1" noChangeArrowheads="1"/>
          </p:cNvPicPr>
          <p:nvPr/>
        </p:nvPicPr>
        <p:blipFill>
          <a:blip r:embed="rId3"/>
          <a:srcRect/>
          <a:stretch>
            <a:fillRect/>
          </a:stretch>
        </p:blipFill>
        <p:spPr bwMode="auto">
          <a:xfrm>
            <a:off x="384176" y="4517208"/>
            <a:ext cx="3517900" cy="2201875"/>
          </a:xfrm>
          <a:prstGeom prst="rect">
            <a:avLst/>
          </a:prstGeom>
          <a:noFill/>
          <a:ln w="31750" cap="flat" cmpd="sng">
            <a:solidFill>
              <a:schemeClr val="tx1"/>
            </a:solidFill>
            <a:miter lim="800000"/>
            <a:headEnd/>
            <a:tailEnd/>
          </a:ln>
        </p:spPr>
      </p:pic>
      <p:sp>
        <p:nvSpPr>
          <p:cNvPr id="4100" name="Text Box 4"/>
          <p:cNvSpPr txBox="1">
            <a:spLocks noChangeArrowheads="1"/>
          </p:cNvSpPr>
          <p:nvPr/>
        </p:nvSpPr>
        <p:spPr bwMode="auto">
          <a:xfrm>
            <a:off x="1" y="1219200"/>
            <a:ext cx="3902076" cy="904863"/>
          </a:xfrm>
          <a:prstGeom prst="rect">
            <a:avLst/>
          </a:prstGeom>
          <a:noFill/>
          <a:ln w="9525" algn="ctr">
            <a:noFill/>
            <a:miter lim="800000"/>
            <a:headEnd/>
            <a:tailEnd/>
          </a:ln>
          <a:effectLst/>
        </p:spPr>
        <p:txBody>
          <a:bodyPr wrap="square">
            <a:spAutoFit/>
          </a:bodyPr>
          <a:lstStyle/>
          <a:p>
            <a:pPr algn="ctr" eaLnBrk="1" hangingPunct="1">
              <a:spcBef>
                <a:spcPct val="20000"/>
              </a:spcBef>
              <a:buClr>
                <a:schemeClr val="hlink"/>
              </a:buClr>
              <a:buSzPct val="120000"/>
            </a:pPr>
            <a:r>
              <a:rPr kumimoji="0" lang="en-US" b="1" dirty="0">
                <a:latin typeface="Arial" charset="0"/>
              </a:rPr>
              <a:t>March 24, 1989</a:t>
            </a:r>
          </a:p>
          <a:p>
            <a:pPr algn="ctr" eaLnBrk="1" hangingPunct="1">
              <a:spcBef>
                <a:spcPct val="20000"/>
              </a:spcBef>
              <a:buClr>
                <a:schemeClr val="hlink"/>
              </a:buClr>
              <a:buSzPct val="120000"/>
            </a:pPr>
            <a:r>
              <a:rPr kumimoji="0" lang="en-US" b="1" dirty="0">
                <a:latin typeface="Arial" charset="0"/>
              </a:rPr>
              <a:t>T/V </a:t>
            </a:r>
            <a:r>
              <a:rPr kumimoji="0" lang="en-US" b="1" dirty="0" smtClean="0">
                <a:latin typeface="Arial" charset="0"/>
              </a:rPr>
              <a:t>Exxon Valdez</a:t>
            </a:r>
          </a:p>
        </p:txBody>
      </p:sp>
      <p:pic>
        <p:nvPicPr>
          <p:cNvPr id="4101" name="Picture 5" descr="valdez"/>
          <p:cNvPicPr>
            <a:picLocks noChangeAspect="1" noChangeArrowheads="1"/>
          </p:cNvPicPr>
          <p:nvPr/>
        </p:nvPicPr>
        <p:blipFill>
          <a:blip r:embed="rId4"/>
          <a:srcRect/>
          <a:stretch>
            <a:fillRect/>
          </a:stretch>
        </p:blipFill>
        <p:spPr bwMode="auto">
          <a:xfrm>
            <a:off x="384176" y="2209800"/>
            <a:ext cx="3517900" cy="2066925"/>
          </a:xfrm>
          <a:prstGeom prst="rect">
            <a:avLst/>
          </a:prstGeom>
          <a:noFill/>
          <a:ln w="31750" cap="flat" cmpd="sng">
            <a:solidFill>
              <a:schemeClr val="tx1"/>
            </a:solidFill>
            <a:miter lim="800000"/>
            <a:headEnd/>
            <a:tailEnd/>
          </a:ln>
        </p:spPr>
      </p:pic>
      <p:pic>
        <p:nvPicPr>
          <p:cNvPr id="8" name="Picture 3" descr="02"/>
          <p:cNvPicPr>
            <a:picLocks noChangeAspect="1" noChangeArrowheads="1"/>
          </p:cNvPicPr>
          <p:nvPr/>
        </p:nvPicPr>
        <p:blipFill>
          <a:blip r:embed="rId5"/>
          <a:srcRect/>
          <a:stretch>
            <a:fillRect/>
          </a:stretch>
        </p:blipFill>
        <p:spPr>
          <a:xfrm>
            <a:off x="5078605" y="4114800"/>
            <a:ext cx="3874770" cy="2366968"/>
          </a:xfrm>
          <a:prstGeom prst="rect">
            <a:avLst/>
          </a:prstGeom>
          <a:noFill/>
          <a:ln w="31750" cap="flat" cmpd="sng">
            <a:solidFill>
              <a:schemeClr val="tx1"/>
            </a:solidFill>
          </a:ln>
        </p:spPr>
      </p:pic>
      <p:sp>
        <p:nvSpPr>
          <p:cNvPr id="9" name="Rectangle 2"/>
          <p:cNvSpPr txBox="1">
            <a:spLocks noChangeArrowheads="1"/>
          </p:cNvSpPr>
          <p:nvPr/>
        </p:nvSpPr>
        <p:spPr>
          <a:xfrm>
            <a:off x="5252357" y="3200400"/>
            <a:ext cx="3527266" cy="914400"/>
          </a:xfrm>
          <a:prstGeom prst="rect">
            <a:avLst/>
          </a:prstGeom>
        </p:spPr>
        <p:txBody>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defRPr/>
            </a:pPr>
            <a:r>
              <a:rPr lang="en-US" sz="2400" b="1" dirty="0" smtClean="0">
                <a:solidFill>
                  <a:schemeClr val="tx1"/>
                </a:solidFill>
                <a:latin typeface="Arial" pitchFamily="34" charset="0"/>
                <a:cs typeface="Arial" pitchFamily="34" charset="0"/>
              </a:rPr>
              <a:t>February </a:t>
            </a:r>
            <a:r>
              <a:rPr lang="en-US" sz="2400" b="1" dirty="0">
                <a:solidFill>
                  <a:schemeClr val="tx1"/>
                </a:solidFill>
                <a:latin typeface="Arial" pitchFamily="34" charset="0"/>
                <a:cs typeface="Arial" pitchFamily="34" charset="0"/>
              </a:rPr>
              <a:t>7, </a:t>
            </a:r>
            <a:r>
              <a:rPr lang="en-US" sz="2400" b="1" dirty="0" smtClean="0">
                <a:solidFill>
                  <a:schemeClr val="tx1"/>
                </a:solidFill>
                <a:latin typeface="Arial" pitchFamily="34" charset="0"/>
                <a:cs typeface="Arial" pitchFamily="34" charset="0"/>
              </a:rPr>
              <a:t>1990</a:t>
            </a:r>
            <a:endParaRPr lang="en-US" sz="2400" b="1" dirty="0">
              <a:solidFill>
                <a:schemeClr val="tx1"/>
              </a:solidFill>
              <a:latin typeface="Arial" pitchFamily="34" charset="0"/>
              <a:cs typeface="Arial" pitchFamily="34" charset="0"/>
            </a:endParaRPr>
          </a:p>
          <a:p>
            <a:pPr algn="ctr">
              <a:defRPr/>
            </a:pPr>
            <a:r>
              <a:rPr lang="en-US" sz="2400" b="1" dirty="0" smtClean="0">
                <a:solidFill>
                  <a:schemeClr val="tx1"/>
                </a:solidFill>
                <a:latin typeface="Arial" pitchFamily="34" charset="0"/>
                <a:cs typeface="Arial" pitchFamily="34" charset="0"/>
              </a:rPr>
              <a:t>T/V American Trader</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381000" y="609600"/>
            <a:ext cx="8229600" cy="667512"/>
          </a:xfrm>
        </p:spPr>
        <p:txBody>
          <a:bodyPr>
            <a:normAutofit fontScale="90000"/>
          </a:bodyPr>
          <a:lstStyle/>
          <a:p>
            <a:pPr algn="ctr">
              <a:defRPr/>
            </a:pPr>
            <a:r>
              <a:rPr lang="en-US" sz="4000" b="1" dirty="0" smtClean="0">
                <a:solidFill>
                  <a:schemeClr val="accent1">
                    <a:lumMod val="50000"/>
                  </a:schemeClr>
                </a:solidFill>
                <a:latin typeface="Arial" pitchFamily="34" charset="0"/>
                <a:cs typeface="Arial" pitchFamily="34" charset="0"/>
              </a:rPr>
              <a:t>Resulting Pollution Laws</a:t>
            </a:r>
          </a:p>
        </p:txBody>
      </p:sp>
      <p:sp>
        <p:nvSpPr>
          <p:cNvPr id="6147" name="Rectangle 3"/>
          <p:cNvSpPr>
            <a:spLocks noGrp="1" noChangeArrowheads="1"/>
          </p:cNvSpPr>
          <p:nvPr>
            <p:ph idx="1"/>
          </p:nvPr>
        </p:nvSpPr>
        <p:spPr/>
        <p:txBody>
          <a:bodyPr/>
          <a:lstStyle/>
          <a:p>
            <a:pPr marL="457200" indent="-457200">
              <a:buClr>
                <a:schemeClr val="accent1">
                  <a:lumMod val="75000"/>
                </a:schemeClr>
              </a:buClr>
            </a:pPr>
            <a:r>
              <a:rPr lang="en-US" sz="3200" dirty="0" smtClean="0">
                <a:latin typeface="Arial" panose="020B0604020202020204" pitchFamily="34" charset="0"/>
                <a:cs typeface="Arial" panose="020B0604020202020204" pitchFamily="34" charset="0"/>
              </a:rPr>
              <a:t>SB 2040 or Lempert-Keene-Seastrand Oil Spill Prevention and Response Act passed 9/90.</a:t>
            </a:r>
          </a:p>
          <a:p>
            <a:pPr marL="457200" indent="-457200">
              <a:buClr>
                <a:schemeClr val="accent1">
                  <a:lumMod val="75000"/>
                </a:schemeClr>
              </a:buClr>
            </a:pPr>
            <a:endParaRPr lang="en-US" sz="3200" dirty="0" smtClean="0">
              <a:latin typeface="Arial" panose="020B0604020202020204" pitchFamily="34" charset="0"/>
              <a:cs typeface="Arial" panose="020B0604020202020204" pitchFamily="34" charset="0"/>
            </a:endParaRPr>
          </a:p>
          <a:p>
            <a:pPr marL="457200" indent="-457200">
              <a:buClr>
                <a:schemeClr val="accent1">
                  <a:lumMod val="75000"/>
                </a:schemeClr>
              </a:buClr>
            </a:pPr>
            <a:r>
              <a:rPr lang="en-US" sz="3200" dirty="0" smtClean="0">
                <a:latin typeface="Arial" panose="020B0604020202020204" pitchFamily="34" charset="0"/>
                <a:cs typeface="Arial" panose="020B0604020202020204" pitchFamily="34" charset="0"/>
              </a:rPr>
              <a:t>Federal Oil Pollution Act (OPA–90) passed 10/90.</a:t>
            </a:r>
          </a:p>
          <a:p>
            <a:pPr marL="457200" indent="-457200">
              <a:buClr>
                <a:schemeClr val="accent1">
                  <a:lumMod val="75000"/>
                </a:schemeClr>
              </a:buClr>
            </a:pPr>
            <a:endParaRPr lang="en-US" dirty="0">
              <a:latin typeface="Arial" panose="020B0604020202020204" pitchFamily="34" charset="0"/>
              <a:cs typeface="Arial" panose="020B0604020202020204" pitchFamily="34" charset="0"/>
            </a:endParaRPr>
          </a:p>
          <a:p>
            <a:pPr marL="457200" indent="-457200">
              <a:buClr>
                <a:schemeClr val="accent1">
                  <a:lumMod val="75000"/>
                </a:schemeClr>
              </a:buClr>
            </a:pPr>
            <a:r>
              <a:rPr lang="en-US" sz="3200" dirty="0" smtClean="0">
                <a:latin typeface="Arial" panose="020B0604020202020204" pitchFamily="34" charset="0"/>
                <a:cs typeface="Arial" panose="020B0604020202020204" pitchFamily="34" charset="0"/>
              </a:rPr>
              <a:t>SB 861 passed 6/14.</a:t>
            </a:r>
          </a:p>
          <a:p>
            <a:pPr marL="457200" indent="-457200">
              <a:buClr>
                <a:schemeClr val="accent1">
                  <a:lumMod val="75000"/>
                </a:schemeClr>
              </a:buClr>
            </a:pPr>
            <a:endParaRPr lang="en-US" sz="3200" dirty="0" smtClean="0">
              <a:latin typeface="Arial" panose="020B0604020202020204" pitchFamily="34" charset="0"/>
              <a:cs typeface="Arial" panose="020B0604020202020204" pitchFamily="34" charset="0"/>
            </a:endParaRPr>
          </a:p>
          <a:p>
            <a:pPr>
              <a:buFont typeface="Wingdings" pitchFamily="2" charset="2"/>
              <a:buNone/>
            </a:pPr>
            <a:endParaRPr lang="en-US" dirty="0" smtClean="0">
              <a:solidFill>
                <a:srgbClr val="FFCC00"/>
              </a:solidFill>
              <a:latin typeface="Arial" panose="020B0604020202020204" pitchFamily="34" charset="0"/>
              <a:cs typeface="Arial" panose="020B0604020202020204" pitchFamily="34" charset="0"/>
            </a:endParaRPr>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457200" y="762000"/>
            <a:ext cx="8229600" cy="990600"/>
          </a:xfrm>
        </p:spPr>
        <p:txBody>
          <a:bodyPr>
            <a:noAutofit/>
          </a:bodyPr>
          <a:lstStyle/>
          <a:p>
            <a:pPr algn="ctr">
              <a:defRPr/>
            </a:pPr>
            <a:r>
              <a:rPr lang="en-US" sz="3600" b="1" dirty="0" err="1" smtClean="0">
                <a:solidFill>
                  <a:schemeClr val="accent1">
                    <a:lumMod val="50000"/>
                  </a:schemeClr>
                </a:solidFill>
                <a:latin typeface="Arial" pitchFamily="34" charset="0"/>
                <a:cs typeface="Arial" pitchFamily="34" charset="0"/>
              </a:rPr>
              <a:t>Lempert</a:t>
            </a:r>
            <a:r>
              <a:rPr lang="en-US" sz="3600" b="1" dirty="0" smtClean="0">
                <a:solidFill>
                  <a:schemeClr val="accent1">
                    <a:lumMod val="50000"/>
                  </a:schemeClr>
                </a:solidFill>
                <a:latin typeface="Arial" pitchFamily="34" charset="0"/>
                <a:cs typeface="Arial" pitchFamily="34" charset="0"/>
              </a:rPr>
              <a:t>-Keene-Seastrand Oil Spill Prevention and Response Act</a:t>
            </a:r>
          </a:p>
        </p:txBody>
      </p:sp>
      <p:sp>
        <p:nvSpPr>
          <p:cNvPr id="7171" name="Rectangle 3"/>
          <p:cNvSpPr>
            <a:spLocks noGrp="1" noChangeArrowheads="1"/>
          </p:cNvSpPr>
          <p:nvPr>
            <p:ph idx="1"/>
          </p:nvPr>
        </p:nvSpPr>
        <p:spPr>
          <a:xfrm>
            <a:off x="381000" y="2133600"/>
            <a:ext cx="8382000" cy="4114800"/>
          </a:xfrm>
        </p:spPr>
        <p:txBody>
          <a:bodyPr>
            <a:normAutofit/>
          </a:bodyPr>
          <a:lstStyle/>
          <a:p>
            <a:pPr marL="457200" lvl="1" indent="-457200">
              <a:lnSpc>
                <a:spcPct val="90000"/>
              </a:lnSpc>
              <a:buClr>
                <a:schemeClr val="accent1">
                  <a:lumMod val="75000"/>
                </a:schemeClr>
              </a:buClr>
              <a:buFont typeface="Arial" pitchFamily="34" charset="0"/>
              <a:buChar char="•"/>
            </a:pPr>
            <a:r>
              <a:rPr lang="en-US" sz="3200" dirty="0">
                <a:latin typeface="Arial" panose="020B0604020202020204" pitchFamily="34" charset="0"/>
                <a:cs typeface="Arial" panose="020B0604020202020204" pitchFamily="34" charset="0"/>
              </a:rPr>
              <a:t>C</a:t>
            </a:r>
            <a:r>
              <a:rPr lang="en-US" sz="3200" dirty="0" smtClean="0">
                <a:latin typeface="Arial" panose="020B0604020202020204" pitchFamily="34" charset="0"/>
                <a:cs typeface="Arial" panose="020B0604020202020204" pitchFamily="34" charset="0"/>
              </a:rPr>
              <a:t>reated the Office of Spill Prevention and Response (OSPR) within the Department of Fish and Game on January 1, 1991.</a:t>
            </a:r>
          </a:p>
          <a:p>
            <a:pPr marL="457200" lvl="1" indent="-457200">
              <a:lnSpc>
                <a:spcPct val="90000"/>
              </a:lnSpc>
              <a:buClr>
                <a:schemeClr val="accent1">
                  <a:lumMod val="75000"/>
                </a:schemeClr>
              </a:buClr>
              <a:buFont typeface="Arial" pitchFamily="34" charset="0"/>
              <a:buChar char="•"/>
            </a:pPr>
            <a:endParaRPr lang="en-US" sz="3200" dirty="0" smtClean="0">
              <a:latin typeface="Arial" panose="020B0604020202020204" pitchFamily="34" charset="0"/>
              <a:cs typeface="Arial" panose="020B0604020202020204" pitchFamily="34" charset="0"/>
            </a:endParaRPr>
          </a:p>
          <a:p>
            <a:pPr marL="457200" lvl="1" indent="-457200">
              <a:lnSpc>
                <a:spcPct val="90000"/>
              </a:lnSpc>
              <a:buClr>
                <a:schemeClr val="accent1">
                  <a:lumMod val="75000"/>
                </a:schemeClr>
              </a:buClr>
              <a:buFont typeface="Arial" pitchFamily="34" charset="0"/>
              <a:buChar char="•"/>
            </a:pPr>
            <a:r>
              <a:rPr lang="en-US" sz="3200" dirty="0" smtClean="0">
                <a:latin typeface="Arial" panose="020B0604020202020204" pitchFamily="34" charset="0"/>
                <a:cs typeface="Arial" panose="020B0604020202020204" pitchFamily="34" charset="0"/>
              </a:rPr>
              <a:t>Created the position of Administrator.</a:t>
            </a:r>
          </a:p>
          <a:p>
            <a:pPr marL="457200" lvl="1" indent="-457200">
              <a:lnSpc>
                <a:spcPct val="90000"/>
              </a:lnSpc>
              <a:buClr>
                <a:schemeClr val="accent1">
                  <a:lumMod val="75000"/>
                </a:schemeClr>
              </a:buClr>
              <a:buFont typeface="Arial" pitchFamily="34" charset="0"/>
              <a:buChar char="•"/>
            </a:pPr>
            <a:endParaRPr lang="en-US" sz="3200" dirty="0" smtClean="0">
              <a:latin typeface="Arial" panose="020B0604020202020204" pitchFamily="34" charset="0"/>
              <a:cs typeface="Arial" panose="020B0604020202020204" pitchFamily="34" charset="0"/>
            </a:endParaRPr>
          </a:p>
          <a:p>
            <a:pPr marL="457200" lvl="1" indent="-457200">
              <a:lnSpc>
                <a:spcPct val="90000"/>
              </a:lnSpc>
              <a:buClr>
                <a:schemeClr val="accent1">
                  <a:lumMod val="75000"/>
                </a:schemeClr>
              </a:buClr>
              <a:buFont typeface="Arial" pitchFamily="34" charset="0"/>
              <a:buChar char="•"/>
            </a:pPr>
            <a:r>
              <a:rPr lang="en-US" sz="3200" dirty="0" smtClean="0">
                <a:latin typeface="Arial" panose="020B0604020202020204" pitchFamily="34" charset="0"/>
                <a:cs typeface="Arial" panose="020B0604020202020204" pitchFamily="34" charset="0"/>
              </a:rPr>
              <a:t>Administrator is appointed by the Governor and approved by the Senate.</a:t>
            </a:r>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346114" name="Rectangle 2"/>
          <p:cNvSpPr>
            <a:spLocks noGrp="1" noChangeArrowheads="1"/>
          </p:cNvSpPr>
          <p:nvPr>
            <p:ph type="title"/>
          </p:nvPr>
        </p:nvSpPr>
        <p:spPr>
          <a:xfrm>
            <a:off x="457200" y="457200"/>
            <a:ext cx="8229600" cy="819912"/>
          </a:xfrm>
        </p:spPr>
        <p:txBody>
          <a:bodyPr>
            <a:normAutofit/>
          </a:bodyPr>
          <a:lstStyle/>
          <a:p>
            <a:pPr algn="ctr">
              <a:defRPr/>
            </a:pPr>
            <a:r>
              <a:rPr lang="en-US" sz="4000" b="1" dirty="0" smtClean="0">
                <a:solidFill>
                  <a:schemeClr val="accent1">
                    <a:lumMod val="50000"/>
                  </a:schemeClr>
                </a:solidFill>
                <a:latin typeface="Arial" pitchFamily="34" charset="0"/>
                <a:cs typeface="Arial" pitchFamily="34" charset="0"/>
              </a:rPr>
              <a:t>Duties of the Administrator</a:t>
            </a:r>
          </a:p>
        </p:txBody>
      </p:sp>
      <p:sp>
        <p:nvSpPr>
          <p:cNvPr id="8195" name="Rectangle 5"/>
          <p:cNvSpPr>
            <a:spLocks noGrp="1" noChangeArrowheads="1"/>
          </p:cNvSpPr>
          <p:nvPr>
            <p:ph idx="1"/>
          </p:nvPr>
        </p:nvSpPr>
        <p:spPr>
          <a:xfrm>
            <a:off x="381000" y="1981200"/>
            <a:ext cx="8382000" cy="4114800"/>
          </a:xfrm>
        </p:spPr>
        <p:txBody>
          <a:bodyPr/>
          <a:lstStyle/>
          <a:p>
            <a:pPr marL="457200" indent="-457200">
              <a:buClr>
                <a:schemeClr val="accent1">
                  <a:lumMod val="75000"/>
                </a:schemeClr>
              </a:buClr>
              <a:buSzPct val="98000"/>
            </a:pPr>
            <a:r>
              <a:rPr lang="en-US" sz="3200" dirty="0" smtClean="0">
                <a:latin typeface="Arial" panose="020B0604020202020204" pitchFamily="34" charset="0"/>
                <a:cs typeface="Arial" panose="020B0604020202020204" pitchFamily="34" charset="0"/>
              </a:rPr>
              <a:t>Primary authority to direct oil spill cleanup in marine waters, now waters of the state.</a:t>
            </a:r>
          </a:p>
          <a:p>
            <a:pPr marL="457200" indent="-457200">
              <a:buClr>
                <a:schemeClr val="accent1">
                  <a:lumMod val="75000"/>
                </a:schemeClr>
              </a:buClr>
              <a:buSzPct val="98000"/>
            </a:pPr>
            <a:endParaRPr lang="en-US" sz="3200" dirty="0" smtClean="0">
              <a:latin typeface="Arial" panose="020B0604020202020204" pitchFamily="34" charset="0"/>
              <a:cs typeface="Arial" panose="020B0604020202020204" pitchFamily="34" charset="0"/>
            </a:endParaRPr>
          </a:p>
          <a:p>
            <a:pPr marL="457200" indent="-457200">
              <a:buClr>
                <a:schemeClr val="accent1">
                  <a:lumMod val="75000"/>
                </a:schemeClr>
              </a:buClr>
              <a:buSzPct val="98000"/>
            </a:pPr>
            <a:r>
              <a:rPr lang="en-US" sz="3200" dirty="0" smtClean="0">
                <a:latin typeface="Arial" panose="020B0604020202020204" pitchFamily="34" charset="0"/>
                <a:cs typeface="Arial" panose="020B0604020202020204" pitchFamily="34" charset="0"/>
              </a:rPr>
              <a:t>State authority over use of all response methods.</a:t>
            </a:r>
          </a:p>
          <a:p>
            <a:endParaRPr lang="en-US" dirty="0" smtClean="0">
              <a:latin typeface="Arial" panose="020B0604020202020204" pitchFamily="34" charset="0"/>
              <a:cs typeface="Arial" panose="020B0604020202020204" pitchFamily="34" charset="0"/>
            </a:endParaRPr>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353282" name="Rectangle 2"/>
          <p:cNvSpPr>
            <a:spLocks noGrp="1" noChangeArrowheads="1"/>
          </p:cNvSpPr>
          <p:nvPr>
            <p:ph type="title"/>
          </p:nvPr>
        </p:nvSpPr>
        <p:spPr>
          <a:xfrm>
            <a:off x="457200" y="457200"/>
            <a:ext cx="8229600" cy="762000"/>
          </a:xfrm>
        </p:spPr>
        <p:txBody>
          <a:bodyPr>
            <a:noAutofit/>
          </a:bodyPr>
          <a:lstStyle/>
          <a:p>
            <a:pPr algn="ctr">
              <a:defRPr/>
            </a:pPr>
            <a:r>
              <a:rPr lang="en-US" sz="4000" b="1" dirty="0" smtClean="0">
                <a:solidFill>
                  <a:srgbClr val="002060"/>
                </a:solidFill>
                <a:latin typeface="Arial" pitchFamily="34" charset="0"/>
                <a:cs typeface="Arial" pitchFamily="34" charset="0"/>
              </a:rPr>
              <a:t>Funding</a:t>
            </a:r>
          </a:p>
        </p:txBody>
      </p:sp>
      <p:sp>
        <p:nvSpPr>
          <p:cNvPr id="9219" name="Rectangle 8"/>
          <p:cNvSpPr>
            <a:spLocks noGrp="1" noChangeArrowheads="1"/>
          </p:cNvSpPr>
          <p:nvPr>
            <p:ph sz="half" idx="1"/>
          </p:nvPr>
        </p:nvSpPr>
        <p:spPr>
          <a:xfrm>
            <a:off x="228600" y="1676400"/>
            <a:ext cx="4495800" cy="4114800"/>
          </a:xfrm>
        </p:spPr>
        <p:txBody>
          <a:bodyPr>
            <a:normAutofit fontScale="92500" lnSpcReduction="20000"/>
          </a:bodyPr>
          <a:lstStyle/>
          <a:p>
            <a:pPr marL="463550" lvl="1" indent="-463550">
              <a:buClr>
                <a:srgbClr val="002060"/>
              </a:buClr>
              <a:buSzPct val="97000"/>
              <a:buFont typeface="Arial" pitchFamily="34" charset="0"/>
              <a:buChar char="•"/>
              <a:tabLst>
                <a:tab pos="466725" algn="l"/>
              </a:tabLst>
            </a:pPr>
            <a:r>
              <a:rPr lang="en-US" sz="3200" dirty="0" smtClean="0">
                <a:latin typeface="Arial" panose="020B0604020202020204" pitchFamily="34" charset="0"/>
                <a:cs typeface="Arial" panose="020B0604020202020204" pitchFamily="34" charset="0"/>
              </a:rPr>
              <a:t>Oil Spill Prevention and Administration Fund</a:t>
            </a:r>
          </a:p>
          <a:p>
            <a:pPr>
              <a:buSzPct val="97000"/>
              <a:tabLst>
                <a:tab pos="466725" algn="l"/>
              </a:tabLst>
            </a:pPr>
            <a:endParaRPr lang="en-US" sz="3200" dirty="0" smtClean="0">
              <a:latin typeface="Arial" panose="020B0604020202020204" pitchFamily="34" charset="0"/>
              <a:cs typeface="Arial" panose="020B0604020202020204" pitchFamily="34" charset="0"/>
            </a:endParaRPr>
          </a:p>
          <a:p>
            <a:pPr>
              <a:buSzPct val="97000"/>
              <a:tabLst>
                <a:tab pos="466725" algn="l"/>
              </a:tabLst>
            </a:pPr>
            <a:endParaRPr lang="en-US" sz="3200" dirty="0" smtClean="0">
              <a:latin typeface="Arial" panose="020B0604020202020204" pitchFamily="34" charset="0"/>
              <a:cs typeface="Arial" panose="020B0604020202020204" pitchFamily="34" charset="0"/>
            </a:endParaRPr>
          </a:p>
          <a:p>
            <a:pPr marL="457200" lvl="1" indent="-457200">
              <a:buClr>
                <a:srgbClr val="002060"/>
              </a:buClr>
              <a:buSzPct val="97000"/>
              <a:buFont typeface="Arial" pitchFamily="34" charset="0"/>
              <a:buChar char="•"/>
              <a:tabLst>
                <a:tab pos="466725" algn="l"/>
              </a:tabLst>
            </a:pPr>
            <a:r>
              <a:rPr lang="en-US" sz="3200" dirty="0" smtClean="0">
                <a:latin typeface="Arial" panose="020B0604020202020204" pitchFamily="34" charset="0"/>
                <a:cs typeface="Arial" panose="020B0604020202020204" pitchFamily="34" charset="0"/>
              </a:rPr>
              <a:t>Oil Spill Response 	Trust Fund</a:t>
            </a:r>
          </a:p>
        </p:txBody>
      </p:sp>
      <p:sp>
        <p:nvSpPr>
          <p:cNvPr id="9220" name="Rectangle 10"/>
          <p:cNvSpPr>
            <a:spLocks noGrp="1" noChangeArrowheads="1"/>
          </p:cNvSpPr>
          <p:nvPr>
            <p:ph sz="half" idx="2"/>
          </p:nvPr>
        </p:nvSpPr>
        <p:spPr>
          <a:xfrm>
            <a:off x="5257800" y="1676400"/>
            <a:ext cx="3581400" cy="4114800"/>
          </a:xfrm>
        </p:spPr>
        <p:txBody>
          <a:bodyPr>
            <a:normAutofit fontScale="92500" lnSpcReduction="20000"/>
          </a:bodyPr>
          <a:lstStyle/>
          <a:p>
            <a:pPr marL="0" indent="0">
              <a:buFont typeface="Wingdings" pitchFamily="2" charset="2"/>
              <a:buNone/>
            </a:pPr>
            <a:r>
              <a:rPr lang="en-US" sz="3200" dirty="0" smtClean="0">
                <a:latin typeface="Arial" panose="020B0604020202020204" pitchFamily="34" charset="0"/>
                <a:cs typeface="Arial" panose="020B0604020202020204" pitchFamily="34" charset="0"/>
              </a:rPr>
              <a:t>$.065/</a:t>
            </a:r>
            <a:r>
              <a:rPr lang="en-US" sz="3200" dirty="0" err="1" smtClean="0">
                <a:latin typeface="Arial" panose="020B0604020202020204" pitchFamily="34" charset="0"/>
                <a:cs typeface="Arial" panose="020B0604020202020204" pitchFamily="34" charset="0"/>
              </a:rPr>
              <a:t>bbl</a:t>
            </a:r>
            <a:r>
              <a:rPr lang="en-US" sz="3200" dirty="0" smtClean="0">
                <a:latin typeface="Arial" panose="020B0604020202020204" pitchFamily="34" charset="0"/>
                <a:cs typeface="Arial" panose="020B0604020202020204" pitchFamily="34" charset="0"/>
              </a:rPr>
              <a:t> of petroleum produced in and coming into California</a:t>
            </a:r>
          </a:p>
          <a:p>
            <a:pPr marL="0" indent="0">
              <a:buFont typeface="Wingdings" pitchFamily="2" charset="2"/>
              <a:buNone/>
            </a:pPr>
            <a:endParaRPr lang="en-US" sz="3200" dirty="0" smtClean="0">
              <a:latin typeface="Arial" panose="020B0604020202020204" pitchFamily="34" charset="0"/>
              <a:cs typeface="Arial" panose="020B0604020202020204" pitchFamily="34" charset="0"/>
            </a:endParaRPr>
          </a:p>
          <a:p>
            <a:pPr marL="0" indent="0">
              <a:buFont typeface="Wingdings" pitchFamily="2" charset="2"/>
              <a:buNone/>
            </a:pPr>
            <a:r>
              <a:rPr lang="en-US" sz="3200" dirty="0" smtClean="0">
                <a:latin typeface="Arial" panose="020B0604020202020204" pitchFamily="34" charset="0"/>
                <a:cs typeface="Arial" panose="020B0604020202020204" pitchFamily="34" charset="0"/>
              </a:rPr>
              <a:t>($50 Million)</a:t>
            </a:r>
          </a:p>
          <a:p>
            <a:pPr marL="0" indent="0">
              <a:buFont typeface="Wingdings" pitchFamily="2" charset="2"/>
              <a:buNone/>
            </a:pPr>
            <a:r>
              <a:rPr lang="en-US" sz="3200" dirty="0" smtClean="0">
                <a:latin typeface="Arial" panose="020B0604020202020204" pitchFamily="34" charset="0"/>
                <a:cs typeface="Arial" panose="020B0604020202020204" pitchFamily="34" charset="0"/>
              </a:rPr>
              <a:t>$.25/</a:t>
            </a:r>
            <a:r>
              <a:rPr lang="en-US" sz="3200" dirty="0" err="1" smtClean="0">
                <a:latin typeface="Arial" panose="020B0604020202020204" pitchFamily="34" charset="0"/>
                <a:cs typeface="Arial" panose="020B0604020202020204" pitchFamily="34" charset="0"/>
              </a:rPr>
              <a:t>bbl</a:t>
            </a:r>
            <a:r>
              <a:rPr lang="en-US" sz="3200" dirty="0" smtClean="0">
                <a:latin typeface="Arial" panose="020B0604020202020204" pitchFamily="34" charset="0"/>
                <a:cs typeface="Arial" panose="020B0604020202020204" pitchFamily="34" charset="0"/>
              </a:rPr>
              <a:t> of petroleum produced in and coming into California</a:t>
            </a:r>
          </a:p>
          <a:p>
            <a:pPr marL="0" indent="0">
              <a:buFont typeface="Wingdings" pitchFamily="2" charset="2"/>
              <a:buNone/>
            </a:pPr>
            <a:endParaRPr lang="en-US" sz="2400" dirty="0" smtClean="0">
              <a:latin typeface="Arial" panose="020B0604020202020204" pitchFamily="34" charset="0"/>
              <a:cs typeface="Arial" panose="020B0604020202020204" pitchFamily="34" charset="0"/>
            </a:endParaRPr>
          </a:p>
        </p:txBody>
      </p:sp>
      <p:sp>
        <p:nvSpPr>
          <p:cNvPr id="9221" name="Rectangle 11"/>
          <p:cNvSpPr>
            <a:spLocks noChangeArrowheads="1"/>
          </p:cNvSpPr>
          <p:nvPr/>
        </p:nvSpPr>
        <p:spPr bwMode="auto">
          <a:xfrm>
            <a:off x="1236663" y="1971675"/>
            <a:ext cx="184150" cy="519113"/>
          </a:xfrm>
          <a:prstGeom prst="rect">
            <a:avLst/>
          </a:prstGeom>
          <a:noFill/>
          <a:ln w="12700" cap="sq">
            <a:noFill/>
            <a:miter lim="800000"/>
            <a:headEnd type="none" w="sm" len="sm"/>
            <a:tailEnd type="none" w="sm" len="sm"/>
          </a:ln>
          <a:effectLst/>
        </p:spPr>
        <p:txBody>
          <a:bodyPr wrap="none">
            <a:spAutoFit/>
          </a:bodyPr>
          <a:lstStyle/>
          <a:p>
            <a:pPr>
              <a:spcBef>
                <a:spcPct val="20000"/>
              </a:spcBef>
              <a:buClr>
                <a:schemeClr val="accent2"/>
              </a:buClr>
              <a:buSzPct val="80000"/>
              <a:buFont typeface="Wingdings" pitchFamily="2" charset="2"/>
              <a:buNone/>
            </a:pPr>
            <a:endParaRPr lang="en-US" sz="2800" b="1">
              <a:latin typeface="Arial" charset="0"/>
            </a:endParaRPr>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47145" name="Rectangle 9"/>
          <p:cNvSpPr>
            <a:spLocks noChangeArrowheads="1"/>
          </p:cNvSpPr>
          <p:nvPr/>
        </p:nvSpPr>
        <p:spPr bwMode="auto">
          <a:xfrm>
            <a:off x="0" y="152400"/>
            <a:ext cx="9144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nchor="ctr"/>
          <a:lstStyle/>
          <a:p>
            <a:pPr algn="ctr">
              <a:defRPr/>
            </a:pPr>
            <a:r>
              <a:rPr lang="en-US" sz="3600" b="1" dirty="0">
                <a:solidFill>
                  <a:schemeClr val="bg1"/>
                </a:solidFill>
                <a:latin typeface="Arial" pitchFamily="34" charset="0"/>
                <a:cs typeface="Arial" pitchFamily="34" charset="0"/>
              </a:rPr>
              <a:t>Department of Fish and </a:t>
            </a:r>
            <a:r>
              <a:rPr lang="en-US" sz="3600" b="1" dirty="0" smtClean="0">
                <a:solidFill>
                  <a:schemeClr val="bg1"/>
                </a:solidFill>
                <a:latin typeface="Arial" pitchFamily="34" charset="0"/>
                <a:cs typeface="Arial" pitchFamily="34" charset="0"/>
              </a:rPr>
              <a:t>Wildlife</a:t>
            </a:r>
            <a:r>
              <a:rPr lang="en-US" sz="3600" b="1" dirty="0">
                <a:solidFill>
                  <a:schemeClr val="bg1"/>
                </a:solidFill>
                <a:latin typeface="Arial" pitchFamily="34" charset="0"/>
                <a:cs typeface="Arial" pitchFamily="34" charset="0"/>
              </a:rPr>
              <a:t/>
            </a:r>
            <a:br>
              <a:rPr lang="en-US" sz="3600" b="1" dirty="0">
                <a:solidFill>
                  <a:schemeClr val="bg1"/>
                </a:solidFill>
                <a:latin typeface="Arial" pitchFamily="34" charset="0"/>
                <a:cs typeface="Arial" pitchFamily="34" charset="0"/>
              </a:rPr>
            </a:br>
            <a:r>
              <a:rPr lang="en-US" sz="3600" b="1" dirty="0">
                <a:solidFill>
                  <a:schemeClr val="bg1"/>
                </a:solidFill>
                <a:latin typeface="Arial" pitchFamily="34" charset="0"/>
                <a:cs typeface="Arial" pitchFamily="34" charset="0"/>
              </a:rPr>
              <a:t>Office of Spill Prevention and Response</a:t>
            </a:r>
          </a:p>
        </p:txBody>
      </p:sp>
      <p:pic>
        <p:nvPicPr>
          <p:cNvPr id="10310" name="Picture 7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371599"/>
            <a:ext cx="7598852" cy="523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E7F3FD"/>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381000" y="1752600"/>
            <a:ext cx="8305800" cy="4419600"/>
          </a:xfrm>
        </p:spPr>
        <p:txBody>
          <a:bodyPr>
            <a:normAutofit/>
          </a:bodyPr>
          <a:lstStyle/>
          <a:p>
            <a:pPr>
              <a:lnSpc>
                <a:spcPct val="150000"/>
              </a:lnSpc>
              <a:buClr>
                <a:srgbClr val="002060"/>
              </a:buClr>
              <a:buSzPct val="97000"/>
              <a:buFont typeface="Arial" pitchFamily="34" charset="0"/>
              <a:buChar char="•"/>
              <a:tabLst>
                <a:tab pos="463550" algn="l"/>
              </a:tabLst>
            </a:pPr>
            <a:r>
              <a:rPr lang="en-US" sz="3200" dirty="0" smtClean="0">
                <a:latin typeface="Arial" panose="020B0604020202020204" pitchFamily="34" charset="0"/>
                <a:cs typeface="Arial" panose="020B0604020202020204" pitchFamily="34" charset="0"/>
              </a:rPr>
              <a:t>Any amount of </a:t>
            </a:r>
            <a:r>
              <a:rPr lang="en-US" sz="3200" b="1" u="sng" dirty="0" smtClean="0">
                <a:latin typeface="Arial" panose="020B0604020202020204" pitchFamily="34" charset="0"/>
                <a:cs typeface="Arial" panose="020B0604020202020204" pitchFamily="34" charset="0"/>
              </a:rPr>
              <a:t>oil</a:t>
            </a:r>
            <a:r>
              <a:rPr lang="en-US" sz="3200" b="1" dirty="0" smtClean="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in State Waters</a:t>
            </a:r>
          </a:p>
          <a:p>
            <a:pPr>
              <a:lnSpc>
                <a:spcPct val="150000"/>
              </a:lnSpc>
              <a:buClrTx/>
              <a:buSzPct val="97000"/>
              <a:buFont typeface="Arial" pitchFamily="34" charset="0"/>
              <a:buChar char="•"/>
              <a:tabLst>
                <a:tab pos="463550" algn="l"/>
              </a:tabLst>
            </a:pPr>
            <a:endParaRPr lang="en-US" sz="3200" dirty="0" smtClean="0">
              <a:latin typeface="Arial" panose="020B0604020202020204" pitchFamily="34" charset="0"/>
              <a:cs typeface="Arial" panose="020B0604020202020204" pitchFamily="34" charset="0"/>
            </a:endParaRPr>
          </a:p>
          <a:p>
            <a:pPr>
              <a:lnSpc>
                <a:spcPct val="150000"/>
              </a:lnSpc>
              <a:buClr>
                <a:srgbClr val="002060"/>
              </a:buClr>
              <a:buSzPct val="97000"/>
              <a:buFont typeface="Arial" pitchFamily="34" charset="0"/>
              <a:buChar char="•"/>
              <a:tabLst>
                <a:tab pos="463550" algn="l"/>
              </a:tabLst>
            </a:pPr>
            <a:r>
              <a:rPr lang="en-US" sz="3200" dirty="0" smtClean="0">
                <a:latin typeface="Arial" panose="020B0604020202020204" pitchFamily="34" charset="0"/>
                <a:cs typeface="Arial" panose="020B0604020202020204" pitchFamily="34" charset="0"/>
              </a:rPr>
              <a:t>Oil: Must be petroleum based</a:t>
            </a:r>
          </a:p>
          <a:p>
            <a:pPr>
              <a:lnSpc>
                <a:spcPct val="150000"/>
              </a:lnSpc>
              <a:buClrTx/>
              <a:buSzPct val="97000"/>
              <a:buFont typeface="Arial" pitchFamily="34" charset="0"/>
              <a:buChar char="•"/>
              <a:tabLst>
                <a:tab pos="463550" algn="l"/>
              </a:tabLst>
            </a:pPr>
            <a:endParaRPr lang="en-US" sz="3200" dirty="0" smtClean="0">
              <a:latin typeface="Arial" panose="020B0604020202020204" pitchFamily="34" charset="0"/>
              <a:cs typeface="Arial" panose="020B0604020202020204" pitchFamily="34" charset="0"/>
            </a:endParaRPr>
          </a:p>
          <a:p>
            <a:pPr>
              <a:lnSpc>
                <a:spcPct val="150000"/>
              </a:lnSpc>
              <a:buClr>
                <a:srgbClr val="002060"/>
              </a:buClr>
              <a:buSzPct val="97000"/>
              <a:buFont typeface="Arial" pitchFamily="34" charset="0"/>
              <a:buChar char="•"/>
              <a:tabLst>
                <a:tab pos="463550" algn="l"/>
              </a:tabLst>
            </a:pPr>
            <a:r>
              <a:rPr lang="en-US" sz="3200" dirty="0" smtClean="0">
                <a:latin typeface="Arial" panose="020B0604020202020204" pitchFamily="34" charset="0"/>
                <a:cs typeface="Arial" panose="020B0604020202020204" pitchFamily="34" charset="0"/>
              </a:rPr>
              <a:t>Oil vs deleterious materials</a:t>
            </a:r>
          </a:p>
        </p:txBody>
      </p:sp>
      <p:sp>
        <p:nvSpPr>
          <p:cNvPr id="3" name="Rectangle 5"/>
          <p:cNvSpPr txBox="1">
            <a:spLocks noChangeArrowheads="1"/>
          </p:cNvSpPr>
          <p:nvPr/>
        </p:nvSpPr>
        <p:spPr bwMode="auto">
          <a:xfrm>
            <a:off x="560306" y="2286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ctr" anchorCtr="0" compatLnSpc="1">
            <a:prstTxWarp prst="textNoShape">
              <a:avLst/>
            </a:prstTxWarp>
          </a:bodyPr>
          <a:lstStyle>
            <a:lvl1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2pPr>
            <a:lvl3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3pPr>
            <a:lvl4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4pPr>
            <a:lvl5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5pPr>
            <a:lvl6pPr marL="457200"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6pPr>
            <a:lvl7pPr marL="914400"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7pPr>
            <a:lvl8pPr marL="1371600"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8pPr>
            <a:lvl9pPr marL="1828800"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defRPr>
            </a:lvl9pPr>
          </a:lstStyle>
          <a:p>
            <a:pPr algn="ctr">
              <a:defRPr/>
            </a:pPr>
            <a:r>
              <a:rPr lang="en-US" sz="3600" b="1" dirty="0" smtClean="0">
                <a:solidFill>
                  <a:schemeClr val="accent1">
                    <a:lumMod val="50000"/>
                  </a:schemeClr>
                </a:solidFill>
                <a:effectLst/>
                <a:latin typeface="Arial" charset="0"/>
              </a:rPr>
              <a:t>OSPR’s Jurisdiction</a:t>
            </a:r>
          </a:p>
        </p:txBody>
      </p:sp>
    </p:spTree>
    <p:extLst>
      <p:ext uri="{BB962C8B-B14F-4D97-AF65-F5344CB8AC3E}">
        <p14:creationId xmlns:p14="http://schemas.microsoft.com/office/powerpoint/2010/main" val="2962659147"/>
      </p:ext>
    </p:extLst>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266" name="Picture 2" descr="pelican"/>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rcRect/>
          <a:stretch>
            <a:fillRect/>
          </a:stretch>
        </p:blipFill>
        <p:spPr bwMode="auto">
          <a:xfrm>
            <a:off x="0" y="0"/>
            <a:ext cx="9144000" cy="6858000"/>
          </a:xfrm>
          <a:prstGeom prst="rect">
            <a:avLst/>
          </a:prstGeom>
          <a:ln w="228600" cap="sq" cmpd="thickThin">
            <a:solidFill>
              <a:srgbClr val="000000"/>
            </a:solidFill>
            <a:prstDash val="solid"/>
            <a:miter lim="800000"/>
          </a:ln>
          <a:effectLst>
            <a:innerShdw blurRad="76200">
              <a:srgbClr val="000000"/>
            </a:innerShdw>
          </a:effectLst>
        </p:spPr>
      </p:pic>
      <p:sp>
        <p:nvSpPr>
          <p:cNvPr id="11267" name="Text Box 3"/>
          <p:cNvSpPr txBox="1">
            <a:spLocks noChangeArrowheads="1"/>
          </p:cNvSpPr>
          <p:nvPr/>
        </p:nvSpPr>
        <p:spPr bwMode="auto">
          <a:xfrm>
            <a:off x="0" y="1524000"/>
            <a:ext cx="5959475" cy="366713"/>
          </a:xfrm>
          <a:prstGeom prst="rect">
            <a:avLst/>
          </a:prstGeom>
          <a:noFill/>
          <a:ln w="9525">
            <a:noFill/>
            <a:miter lim="800000"/>
            <a:headEnd/>
            <a:tailEnd/>
          </a:ln>
          <a:effectLst/>
        </p:spPr>
        <p:txBody>
          <a:bodyPr>
            <a:spAutoFit/>
          </a:bodyPr>
          <a:lstStyle/>
          <a:p>
            <a:endParaRPr kumimoji="0" lang="en-US" sz="1800">
              <a:latin typeface="Tahoma" pitchFamily="34" charset="0"/>
            </a:endParaRPr>
          </a:p>
        </p:txBody>
      </p:sp>
      <p:sp>
        <p:nvSpPr>
          <p:cNvPr id="11268" name="Text Box 4"/>
          <p:cNvSpPr txBox="1">
            <a:spLocks noChangeArrowheads="1"/>
          </p:cNvSpPr>
          <p:nvPr/>
        </p:nvSpPr>
        <p:spPr bwMode="auto">
          <a:xfrm>
            <a:off x="136525" y="412750"/>
            <a:ext cx="3749675" cy="366713"/>
          </a:xfrm>
          <a:prstGeom prst="rect">
            <a:avLst/>
          </a:prstGeom>
          <a:noFill/>
          <a:ln w="9525">
            <a:noFill/>
            <a:miter lim="800000"/>
            <a:headEnd/>
            <a:tailEnd/>
          </a:ln>
          <a:effectLst/>
        </p:spPr>
        <p:txBody>
          <a:bodyPr>
            <a:spAutoFit/>
          </a:bodyPr>
          <a:lstStyle/>
          <a:p>
            <a:endParaRPr kumimoji="0" lang="en-US" sz="1800">
              <a:latin typeface="Tahoma" pitchFamily="34" charset="0"/>
            </a:endParaRPr>
          </a:p>
        </p:txBody>
      </p:sp>
      <p:sp>
        <p:nvSpPr>
          <p:cNvPr id="178181" name="Rectangle 5"/>
          <p:cNvSpPr>
            <a:spLocks noGrp="1" noChangeArrowheads="1"/>
          </p:cNvSpPr>
          <p:nvPr>
            <p:ph type="title" idx="4294967295"/>
          </p:nvPr>
        </p:nvSpPr>
        <p:spPr>
          <a:xfrm>
            <a:off x="0" y="114300"/>
            <a:ext cx="9144000" cy="723900"/>
          </a:xfrm>
        </p:spPr>
        <p:txBody>
          <a:bodyPr>
            <a:normAutofit/>
          </a:bodyPr>
          <a:lstStyle/>
          <a:p>
            <a:pPr algn="ctr">
              <a:defRPr/>
            </a:pPr>
            <a:r>
              <a:rPr lang="en-US" sz="4000" dirty="0" smtClean="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OSPR’s Mission</a:t>
            </a:r>
          </a:p>
        </p:txBody>
      </p:sp>
      <p:sp>
        <p:nvSpPr>
          <p:cNvPr id="178182" name="Text Box 6"/>
          <p:cNvSpPr txBox="1">
            <a:spLocks noChangeArrowheads="1"/>
          </p:cNvSpPr>
          <p:nvPr/>
        </p:nvSpPr>
        <p:spPr bwMode="auto">
          <a:xfrm>
            <a:off x="228600" y="4686300"/>
            <a:ext cx="861060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1" hangingPunct="1">
              <a:lnSpc>
                <a:spcPct val="90000"/>
              </a:lnSpc>
              <a:spcBef>
                <a:spcPct val="20000"/>
              </a:spcBef>
              <a:buClr>
                <a:schemeClr val="hlink"/>
              </a:buClr>
              <a:buSzPct val="120000"/>
              <a:defRPr/>
            </a:pPr>
            <a:r>
              <a:rPr kumimoji="0" lang="en-US" sz="2800" dirty="0">
                <a:solidFill>
                  <a:srgbClr val="FFFF00"/>
                </a:solidFill>
                <a:effectLst>
                  <a:outerShdw blurRad="38100" dist="38100" dir="2700000" algn="tl">
                    <a:srgbClr val="000000"/>
                  </a:outerShdw>
                </a:effectLst>
                <a:latin typeface="Arial" charset="0"/>
              </a:rPr>
              <a:t>To provide the </a:t>
            </a:r>
            <a:r>
              <a:rPr kumimoji="0" lang="en-US" sz="2800" b="1" dirty="0">
                <a:solidFill>
                  <a:srgbClr val="CC9B00"/>
                </a:solidFill>
                <a:effectLst>
                  <a:outerShdw blurRad="38100" dist="38100" dir="2700000" algn="tl">
                    <a:srgbClr val="000000">
                      <a:alpha val="43137"/>
                    </a:srgbClr>
                  </a:outerShdw>
                </a:effectLst>
                <a:latin typeface="Arial" charset="0"/>
              </a:rPr>
              <a:t>best achievable protection </a:t>
            </a:r>
            <a:r>
              <a:rPr kumimoji="0" lang="en-US" sz="2800" dirty="0">
                <a:solidFill>
                  <a:srgbClr val="FFFF00"/>
                </a:solidFill>
                <a:effectLst>
                  <a:outerShdw blurRad="38100" dist="38100" dir="2700000" algn="tl">
                    <a:srgbClr val="000000"/>
                  </a:outerShdw>
                </a:effectLst>
                <a:latin typeface="Arial" charset="0"/>
              </a:rPr>
              <a:t>of California’s natural resources by preventing, preparing for, and responding to spills of oil and other deleterious materials and through restoring and enhancing affected resources.</a:t>
            </a: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12291" name="Rectangle 3"/>
          <p:cNvSpPr>
            <a:spLocks noGrp="1" noChangeArrowheads="1"/>
          </p:cNvSpPr>
          <p:nvPr>
            <p:ph type="title"/>
          </p:nvPr>
        </p:nvSpPr>
        <p:spPr>
          <a:xfrm>
            <a:off x="32657" y="381000"/>
            <a:ext cx="9131300" cy="973138"/>
          </a:xfrm>
        </p:spPr>
        <p:txBody>
          <a:bodyPr>
            <a:normAutofit/>
          </a:bodyPr>
          <a:lstStyle/>
          <a:p>
            <a:pPr algn="ctr"/>
            <a:r>
              <a:rPr lang="en-US" sz="4800" b="1" dirty="0" smtClean="0">
                <a:solidFill>
                  <a:schemeClr val="accent1">
                    <a:lumMod val="50000"/>
                  </a:schemeClr>
                </a:solidFill>
                <a:latin typeface="Arial" charset="0"/>
              </a:rPr>
              <a:t>Four Mission Areas</a:t>
            </a:r>
          </a:p>
        </p:txBody>
      </p:sp>
      <p:sp>
        <p:nvSpPr>
          <p:cNvPr id="12292" name="Rectangle 4"/>
          <p:cNvSpPr>
            <a:spLocks noGrp="1" noChangeArrowheads="1"/>
          </p:cNvSpPr>
          <p:nvPr>
            <p:ph type="body" sz="half" idx="1"/>
          </p:nvPr>
        </p:nvSpPr>
        <p:spPr>
          <a:xfrm>
            <a:off x="4773612" y="2033588"/>
            <a:ext cx="4141787" cy="3529012"/>
          </a:xfrm>
        </p:spPr>
        <p:txBody>
          <a:bodyPr>
            <a:normAutofit lnSpcReduction="10000"/>
          </a:bodyPr>
          <a:lstStyle/>
          <a:p>
            <a:pPr>
              <a:lnSpc>
                <a:spcPct val="150000"/>
              </a:lnSpc>
              <a:buClr>
                <a:schemeClr val="accent1">
                  <a:lumMod val="75000"/>
                </a:schemeClr>
              </a:buClr>
            </a:pPr>
            <a:r>
              <a:rPr lang="en-US" sz="3600" dirty="0" smtClean="0">
                <a:latin typeface="Arial" pitchFamily="34" charset="0"/>
                <a:cs typeface="Arial" pitchFamily="34" charset="0"/>
              </a:rPr>
              <a:t>Prevention</a:t>
            </a:r>
          </a:p>
          <a:p>
            <a:pPr>
              <a:lnSpc>
                <a:spcPct val="150000"/>
              </a:lnSpc>
              <a:buClr>
                <a:schemeClr val="accent1">
                  <a:lumMod val="75000"/>
                </a:schemeClr>
              </a:buClr>
            </a:pPr>
            <a:r>
              <a:rPr lang="en-US" sz="3600" dirty="0" smtClean="0">
                <a:latin typeface="Arial" pitchFamily="34" charset="0"/>
                <a:cs typeface="Arial" pitchFamily="34" charset="0"/>
              </a:rPr>
              <a:t>Preparedness</a:t>
            </a:r>
          </a:p>
          <a:p>
            <a:pPr>
              <a:lnSpc>
                <a:spcPct val="150000"/>
              </a:lnSpc>
              <a:buClr>
                <a:schemeClr val="accent1">
                  <a:lumMod val="75000"/>
                </a:schemeClr>
              </a:buClr>
            </a:pPr>
            <a:r>
              <a:rPr lang="en-US" sz="3600" dirty="0" smtClean="0">
                <a:latin typeface="Arial" pitchFamily="34" charset="0"/>
                <a:cs typeface="Arial" pitchFamily="34" charset="0"/>
              </a:rPr>
              <a:t>Response</a:t>
            </a:r>
          </a:p>
          <a:p>
            <a:pPr>
              <a:lnSpc>
                <a:spcPct val="150000"/>
              </a:lnSpc>
              <a:buClr>
                <a:schemeClr val="accent1">
                  <a:lumMod val="75000"/>
                </a:schemeClr>
              </a:buClr>
            </a:pPr>
            <a:r>
              <a:rPr lang="en-US" sz="3600" dirty="0" smtClean="0">
                <a:latin typeface="Arial" pitchFamily="34" charset="0"/>
                <a:cs typeface="Arial" pitchFamily="34" charset="0"/>
              </a:rPr>
              <a:t>Restoration</a:t>
            </a:r>
          </a:p>
        </p:txBody>
      </p:sp>
      <p:pic>
        <p:nvPicPr>
          <p:cNvPr id="12290" name="Picture 2" descr="j0227660"/>
          <p:cNvPicPr>
            <a:picLocks noGrp="1" noChangeAspect="1" noChangeArrowheads="1"/>
          </p:cNvPicPr>
          <p:nvPr>
            <p:ph sz="quarter" idx="2"/>
          </p:nvPr>
        </p:nvPicPr>
        <p:blipFill>
          <a:blip r:embed="rId3">
            <a:lum bright="-12000"/>
          </a:blip>
          <a:srcRect l="24095" t="2452" b="-415"/>
          <a:stretch>
            <a:fillRect/>
          </a:stretch>
        </p:blipFill>
        <p:spPr>
          <a:xfrm>
            <a:off x="228600" y="1524000"/>
            <a:ext cx="4419600" cy="5187950"/>
          </a:xfrm>
          <a:noFill/>
          <a:ln w="41275" cmpd="sng">
            <a:solidFill>
              <a:schemeClr val="tx1"/>
            </a:solidFill>
          </a:ln>
        </p:spPr>
      </p:pic>
      <p:sp>
        <p:nvSpPr>
          <p:cNvPr id="12293" name="Rectangle 5"/>
          <p:cNvSpPr>
            <a:spLocks noChangeArrowheads="1"/>
          </p:cNvSpPr>
          <p:nvPr/>
        </p:nvSpPr>
        <p:spPr bwMode="auto">
          <a:xfrm>
            <a:off x="735013" y="3984625"/>
            <a:ext cx="4038600" cy="1203325"/>
          </a:xfrm>
          <a:prstGeom prst="rect">
            <a:avLst/>
          </a:prstGeom>
          <a:noFill/>
          <a:ln w="9525">
            <a:noFill/>
            <a:miter lim="800000"/>
            <a:headEnd/>
            <a:tailEnd/>
          </a:ln>
          <a:effectLst/>
        </p:spPr>
        <p:txBody>
          <a:bodyPr/>
          <a:lstStyle/>
          <a:p>
            <a:pPr marL="342900" indent="-342900">
              <a:spcBef>
                <a:spcPct val="20000"/>
              </a:spcBef>
              <a:buClr>
                <a:schemeClr val="accent2"/>
              </a:buClr>
              <a:buSzPct val="80000"/>
              <a:buFont typeface="Wingdings" pitchFamily="2" charset="2"/>
              <a:buChar char="l"/>
            </a:pPr>
            <a:endParaRPr lang="en-US" sz="4000">
              <a:latin typeface="Arial" charset="0"/>
            </a:endParaRPr>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pic>
        <p:nvPicPr>
          <p:cNvPr id="13314" name="Picture 2" descr="PIC00001"/>
          <p:cNvPicPr>
            <a:picLocks noChangeAspect="1" noChangeArrowheads="1"/>
          </p:cNvPicPr>
          <p:nvPr/>
        </p:nvPicPr>
        <p:blipFill rotWithShape="1">
          <a:blip r:embed="rId3">
            <a:lum bright="-12000"/>
          </a:blip>
          <a:srcRect l="5487"/>
          <a:stretch/>
        </p:blipFill>
        <p:spPr bwMode="auto">
          <a:xfrm>
            <a:off x="3941378" y="4100406"/>
            <a:ext cx="5113283" cy="2452794"/>
          </a:xfrm>
          <a:prstGeom prst="rect">
            <a:avLst/>
          </a:prstGeom>
          <a:noFill/>
          <a:ln w="41275" cmpd="sng">
            <a:solidFill>
              <a:schemeClr val="tx1"/>
            </a:solidFill>
            <a:miter lim="800000"/>
            <a:headEnd/>
            <a:tailEnd/>
          </a:ln>
        </p:spPr>
      </p:pic>
      <p:sp>
        <p:nvSpPr>
          <p:cNvPr id="4" name="Content Placeholder 1"/>
          <p:cNvSpPr txBox="1">
            <a:spLocks/>
          </p:cNvSpPr>
          <p:nvPr/>
        </p:nvSpPr>
        <p:spPr>
          <a:xfrm>
            <a:off x="304800" y="1371600"/>
            <a:ext cx="7190014" cy="23622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pPr marL="457200" indent="-457200" algn="l">
              <a:buClr>
                <a:srgbClr val="002060"/>
              </a:buClr>
              <a:buSzPct val="97000"/>
              <a:buFont typeface="Arial" pitchFamily="34" charset="0"/>
              <a:buChar char="•"/>
              <a:tabLst>
                <a:tab pos="463550" algn="l"/>
              </a:tabLst>
            </a:pPr>
            <a:r>
              <a:rPr lang="en-US" sz="2800" b="0" dirty="0" smtClean="0">
                <a:solidFill>
                  <a:schemeClr val="tx1"/>
                </a:solidFill>
                <a:effectLst/>
                <a:latin typeface="Arial" panose="020B0604020202020204" pitchFamily="34" charset="0"/>
                <a:cs typeface="Arial" panose="020B0604020202020204" pitchFamily="34" charset="0"/>
              </a:rPr>
              <a:t>Harbor Safety Committees</a:t>
            </a:r>
            <a:endParaRPr lang="en-US" sz="2800" b="0" dirty="0">
              <a:solidFill>
                <a:schemeClr val="tx1"/>
              </a:solidFill>
              <a:effectLst/>
              <a:latin typeface="Arial" panose="020B0604020202020204" pitchFamily="34" charset="0"/>
              <a:cs typeface="Arial" panose="020B0604020202020204" pitchFamily="34" charset="0"/>
            </a:endParaRPr>
          </a:p>
          <a:p>
            <a:pPr marL="457200" indent="-457200" algn="l">
              <a:buClr>
                <a:srgbClr val="002060"/>
              </a:buClr>
              <a:buSzPct val="97000"/>
              <a:buFont typeface="Arial" pitchFamily="34" charset="0"/>
              <a:buChar char="•"/>
              <a:tabLst>
                <a:tab pos="463550" algn="l"/>
              </a:tabLst>
            </a:pPr>
            <a:r>
              <a:rPr lang="en-US" sz="2800" b="0" dirty="0" smtClean="0">
                <a:solidFill>
                  <a:schemeClr val="tx1"/>
                </a:solidFill>
                <a:effectLst/>
                <a:latin typeface="Arial" panose="020B0604020202020204" pitchFamily="34" charset="0"/>
                <a:cs typeface="Arial" panose="020B0604020202020204" pitchFamily="34" charset="0"/>
              </a:rPr>
              <a:t>Vessel Traffic Services (VTS)</a:t>
            </a:r>
            <a:endParaRPr lang="en-US" sz="2800" b="0" dirty="0">
              <a:solidFill>
                <a:schemeClr val="tx1"/>
              </a:solidFill>
              <a:effectLst/>
              <a:latin typeface="Arial" panose="020B0604020202020204" pitchFamily="34" charset="0"/>
              <a:cs typeface="Arial" panose="020B0604020202020204" pitchFamily="34" charset="0"/>
            </a:endParaRPr>
          </a:p>
          <a:p>
            <a:pPr marL="457200" indent="-457200" algn="l">
              <a:buClr>
                <a:srgbClr val="002060"/>
              </a:buClr>
              <a:buSzPct val="97000"/>
              <a:buFont typeface="Arial" pitchFamily="34" charset="0"/>
              <a:buChar char="•"/>
              <a:tabLst>
                <a:tab pos="463550" algn="l"/>
              </a:tabLst>
            </a:pPr>
            <a:r>
              <a:rPr lang="en-US" sz="2800" b="0" dirty="0" smtClean="0">
                <a:solidFill>
                  <a:schemeClr val="tx1"/>
                </a:solidFill>
                <a:effectLst/>
                <a:latin typeface="Arial" panose="020B0604020202020204" pitchFamily="34" charset="0"/>
                <a:cs typeface="Arial" panose="020B0604020202020204" pitchFamily="34" charset="0"/>
              </a:rPr>
              <a:t>Tug Escorts</a:t>
            </a:r>
            <a:endParaRPr lang="en-US" sz="2800" b="0" dirty="0">
              <a:solidFill>
                <a:schemeClr val="tx1"/>
              </a:solidFill>
              <a:effectLst/>
              <a:latin typeface="Arial" panose="020B0604020202020204" pitchFamily="34" charset="0"/>
              <a:cs typeface="Arial" panose="020B0604020202020204" pitchFamily="34" charset="0"/>
            </a:endParaRPr>
          </a:p>
          <a:p>
            <a:pPr marL="457200" indent="-457200" algn="l">
              <a:buClr>
                <a:srgbClr val="002060"/>
              </a:buClr>
              <a:buSzPct val="97000"/>
              <a:buFont typeface="Arial" pitchFamily="34" charset="0"/>
              <a:buChar char="•"/>
              <a:tabLst>
                <a:tab pos="463550" algn="l"/>
              </a:tabLst>
            </a:pPr>
            <a:r>
              <a:rPr lang="en-US" sz="2800" b="0" dirty="0" smtClean="0">
                <a:solidFill>
                  <a:schemeClr val="tx1"/>
                </a:solidFill>
                <a:effectLst/>
                <a:latin typeface="Arial" panose="020B0604020202020204" pitchFamily="34" charset="0"/>
                <a:cs typeface="Arial" panose="020B0604020202020204" pitchFamily="34" charset="0"/>
              </a:rPr>
              <a:t>Monitoring Transfers</a:t>
            </a:r>
          </a:p>
          <a:p>
            <a:pPr marL="457200" indent="-457200" algn="l">
              <a:buClr>
                <a:srgbClr val="002060"/>
              </a:buClr>
              <a:buSzPct val="97000"/>
              <a:buFont typeface="Arial" pitchFamily="34" charset="0"/>
              <a:buChar char="•"/>
              <a:tabLst>
                <a:tab pos="463550" algn="l"/>
              </a:tabLst>
            </a:pPr>
            <a:r>
              <a:rPr lang="en-US" sz="2800" b="0" dirty="0" smtClean="0">
                <a:solidFill>
                  <a:schemeClr val="tx1"/>
                </a:solidFill>
                <a:effectLst/>
                <a:latin typeface="Arial" panose="020B0604020202020204" pitchFamily="34" charset="0"/>
                <a:cs typeface="Arial" panose="020B0604020202020204" pitchFamily="34" charset="0"/>
              </a:rPr>
              <a:t>Contingency plans for Railroads</a:t>
            </a:r>
          </a:p>
          <a:p>
            <a:pPr algn="l">
              <a:buClr>
                <a:srgbClr val="002060"/>
              </a:buClr>
              <a:buSzPct val="97000"/>
              <a:tabLst>
                <a:tab pos="463550" algn="l"/>
              </a:tabLst>
            </a:pPr>
            <a:r>
              <a:rPr lang="en-US" sz="2800" b="0" dirty="0" smtClean="0">
                <a:solidFill>
                  <a:schemeClr val="tx1"/>
                </a:solidFill>
                <a:effectLst/>
                <a:latin typeface="Arial" panose="020B0604020202020204" pitchFamily="34" charset="0"/>
                <a:cs typeface="Arial" panose="020B0604020202020204" pitchFamily="34" charset="0"/>
              </a:rPr>
              <a:t>     Pipelines and inland producers</a:t>
            </a:r>
            <a:endParaRPr lang="en-US" sz="2800" b="0" dirty="0">
              <a:solidFill>
                <a:schemeClr val="tx1"/>
              </a:solidFill>
              <a:effectLst/>
              <a:latin typeface="Arial" panose="020B0604020202020204" pitchFamily="34" charset="0"/>
              <a:cs typeface="Arial" panose="020B0604020202020204" pitchFamily="34" charset="0"/>
            </a:endParaRP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8041" y="2384791"/>
            <a:ext cx="2976620" cy="1577609"/>
          </a:xfrm>
          <a:prstGeom prst="rect">
            <a:avLst/>
          </a:prstGeom>
          <a:noFill/>
          <a:ln w="412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 y="4100406"/>
            <a:ext cx="3732690" cy="2452794"/>
          </a:xfrm>
          <a:prstGeom prst="rect">
            <a:avLst/>
          </a:prstGeom>
          <a:noFill/>
          <a:ln w="412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8" name="Rectangle 3"/>
          <p:cNvSpPr txBox="1">
            <a:spLocks noChangeArrowheads="1"/>
          </p:cNvSpPr>
          <p:nvPr/>
        </p:nvSpPr>
        <p:spPr>
          <a:xfrm>
            <a:off x="88900" y="76200"/>
            <a:ext cx="9131300" cy="97313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pPr>
            <a:r>
              <a:rPr kumimoji="0" lang="en-US" sz="4800" b="1" dirty="0" smtClean="0">
                <a:solidFill>
                  <a:schemeClr val="accent1">
                    <a:lumMod val="50000"/>
                  </a:schemeClr>
                </a:solidFill>
                <a:latin typeface="Arial" charset="0"/>
              </a:rPr>
              <a:t>Prevention</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0000460"/>
          <p:cNvPicPr>
            <a:picLocks noChangeAspect="1" noChangeArrowheads="1"/>
          </p:cNvPicPr>
          <p:nvPr/>
        </p:nvPicPr>
        <p:blipFill>
          <a:blip r:embed="rId3"/>
          <a:srcRect l="12659" t="14648" r="11392"/>
          <a:stretch>
            <a:fillRect/>
          </a:stretch>
        </p:blipFill>
        <p:spPr bwMode="auto">
          <a:xfrm>
            <a:off x="0" y="0"/>
            <a:ext cx="9144000" cy="6845300"/>
          </a:xfrm>
          <a:prstGeom prst="rect">
            <a:avLst/>
          </a:prstGeom>
          <a:noFill/>
          <a:ln w="9525">
            <a:noFill/>
            <a:miter lim="800000"/>
            <a:headEnd/>
            <a:tailEnd/>
          </a:ln>
        </p:spPr>
      </p:pic>
      <p:sp>
        <p:nvSpPr>
          <p:cNvPr id="18435" name="Rectangle 3"/>
          <p:cNvSpPr>
            <a:spLocks noGrp="1" noChangeArrowheads="1"/>
          </p:cNvSpPr>
          <p:nvPr>
            <p:ph type="ctrTitle"/>
          </p:nvPr>
        </p:nvSpPr>
        <p:spPr>
          <a:xfrm>
            <a:off x="0" y="228600"/>
            <a:ext cx="9144000" cy="9112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ormAutofit fontScale="90000"/>
          </a:bodyPr>
          <a:lstStyle/>
          <a:p>
            <a:pPr algn="ctr"/>
            <a:r>
              <a:rPr lang="en-US" sz="4400" b="1" dirty="0" smtClean="0">
                <a:solidFill>
                  <a:schemeClr val="bg1">
                    <a:lumMod val="95000"/>
                  </a:schemeClr>
                </a:solidFill>
                <a:latin typeface="Arial" panose="020B0604020202020204" pitchFamily="34" charset="0"/>
                <a:cs typeface="Arial" panose="020B0604020202020204" pitchFamily="34" charset="0"/>
              </a:rPr>
              <a:t>PREPAREDNESS</a:t>
            </a:r>
            <a:r>
              <a:rPr lang="en-US" sz="4400" b="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r>
            <a:br>
              <a:rPr lang="en-US" sz="4400" b="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US" sz="3200" i="1" dirty="0">
                <a:solidFill>
                  <a:srgbClr val="FFFF00"/>
                </a:solidFill>
                <a:effectLst/>
                <a:latin typeface="Arial" panose="020B0604020202020204" pitchFamily="34" charset="0"/>
                <a:cs typeface="Arial" panose="020B0604020202020204" pitchFamily="34" charset="0"/>
              </a:rPr>
              <a:t>Preparation = Performance</a:t>
            </a:r>
            <a:endParaRPr lang="en-US" sz="3200" b="1" dirty="0" smtClean="0">
              <a:solidFill>
                <a:schemeClr val="tx1"/>
              </a:solidFill>
              <a:effectLst/>
              <a:latin typeface="Arial" panose="020B0604020202020204" pitchFamily="34" charset="0"/>
              <a:cs typeface="Arial" panose="020B0604020202020204" pitchFamily="34" charset="0"/>
            </a:endParaRPr>
          </a:p>
        </p:txBody>
      </p:sp>
      <p:sp>
        <p:nvSpPr>
          <p:cNvPr id="188420" name="Rectangle 4"/>
          <p:cNvSpPr>
            <a:spLocks noChangeArrowheads="1"/>
          </p:cNvSpPr>
          <p:nvPr/>
        </p:nvSpPr>
        <p:spPr bwMode="auto">
          <a:xfrm>
            <a:off x="457200" y="1554063"/>
            <a:ext cx="8502650"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63550" indent="-463550" eaLnBrk="1" hangingPunct="1">
              <a:lnSpc>
                <a:spcPct val="150000"/>
              </a:lnSpc>
              <a:spcBef>
                <a:spcPct val="50000"/>
              </a:spcBef>
              <a:buClr>
                <a:schemeClr val="bg1">
                  <a:lumMod val="95000"/>
                </a:schemeClr>
              </a:buClr>
              <a:buSzPct val="120000"/>
              <a:buFont typeface="Arial" pitchFamily="34" charset="0"/>
              <a:buChar char="•"/>
              <a:tabLst>
                <a:tab pos="463550" algn="l"/>
              </a:tabLst>
              <a:defRPr/>
            </a:pPr>
            <a:r>
              <a:rPr kumimoji="0" lang="en-US" sz="3200" b="1" dirty="0" smtClean="0">
                <a:solidFill>
                  <a:schemeClr val="bg1">
                    <a:lumMod val="95000"/>
                  </a:schemeClr>
                </a:solidFill>
                <a:latin typeface="Arial" panose="020B0604020202020204" pitchFamily="34" charset="0"/>
                <a:cs typeface="Arial" panose="020B0604020202020204" pitchFamily="34" charset="0"/>
              </a:rPr>
              <a:t>Area Contingency Plans</a:t>
            </a:r>
          </a:p>
          <a:p>
            <a:pPr marL="463550" indent="-463550" eaLnBrk="1" hangingPunct="1">
              <a:lnSpc>
                <a:spcPct val="150000"/>
              </a:lnSpc>
              <a:spcBef>
                <a:spcPct val="50000"/>
              </a:spcBef>
              <a:buClr>
                <a:schemeClr val="bg1">
                  <a:lumMod val="95000"/>
                </a:schemeClr>
              </a:buClr>
              <a:buSzPct val="120000"/>
              <a:buFont typeface="Arial" pitchFamily="34" charset="0"/>
              <a:buChar char="•"/>
              <a:tabLst>
                <a:tab pos="463550" algn="l"/>
              </a:tabLst>
              <a:defRPr/>
            </a:pPr>
            <a:r>
              <a:rPr kumimoji="0" lang="en-US" sz="3200" b="1" dirty="0" smtClean="0">
                <a:solidFill>
                  <a:schemeClr val="bg1">
                    <a:lumMod val="95000"/>
                  </a:schemeClr>
                </a:solidFill>
                <a:latin typeface="Arial" panose="020B0604020202020204" pitchFamily="34" charset="0"/>
                <a:cs typeface="Arial" panose="020B0604020202020204" pitchFamily="34" charset="0"/>
              </a:rPr>
              <a:t>Geographic Response Plans</a:t>
            </a:r>
          </a:p>
          <a:p>
            <a:pPr marL="463550" indent="-463550" eaLnBrk="1" hangingPunct="1">
              <a:lnSpc>
                <a:spcPct val="150000"/>
              </a:lnSpc>
              <a:spcBef>
                <a:spcPct val="50000"/>
              </a:spcBef>
              <a:buClr>
                <a:schemeClr val="bg1">
                  <a:lumMod val="95000"/>
                </a:schemeClr>
              </a:buClr>
              <a:buSzPct val="120000"/>
              <a:buFont typeface="Arial" pitchFamily="34" charset="0"/>
              <a:buChar char="•"/>
              <a:tabLst>
                <a:tab pos="463550" algn="l"/>
              </a:tabLst>
              <a:defRPr/>
            </a:pPr>
            <a:r>
              <a:rPr kumimoji="0" lang="en-US" sz="3200" b="1" dirty="0" smtClean="0">
                <a:solidFill>
                  <a:schemeClr val="bg1">
                    <a:lumMod val="95000"/>
                  </a:schemeClr>
                </a:solidFill>
                <a:latin typeface="Arial" panose="020B0604020202020204" pitchFamily="34" charset="0"/>
                <a:cs typeface="Arial" panose="020B0604020202020204" pitchFamily="34" charset="0"/>
              </a:rPr>
              <a:t>Drills </a:t>
            </a:r>
            <a:r>
              <a:rPr kumimoji="0" lang="en-US" sz="3200" b="1" dirty="0">
                <a:solidFill>
                  <a:schemeClr val="bg1">
                    <a:lumMod val="95000"/>
                  </a:schemeClr>
                </a:solidFill>
                <a:latin typeface="Arial" panose="020B0604020202020204" pitchFamily="34" charset="0"/>
                <a:cs typeface="Arial" panose="020B0604020202020204" pitchFamily="34" charset="0"/>
              </a:rPr>
              <a:t>and Exercises</a:t>
            </a:r>
          </a:p>
          <a:p>
            <a:pPr marL="463550" indent="-463550" eaLnBrk="1" hangingPunct="1">
              <a:lnSpc>
                <a:spcPct val="150000"/>
              </a:lnSpc>
              <a:spcBef>
                <a:spcPct val="50000"/>
              </a:spcBef>
              <a:buClr>
                <a:schemeClr val="bg1">
                  <a:lumMod val="95000"/>
                </a:schemeClr>
              </a:buClr>
              <a:buSzPct val="120000"/>
              <a:buFont typeface="Arial" pitchFamily="34" charset="0"/>
              <a:buChar char="•"/>
              <a:tabLst>
                <a:tab pos="463550" algn="l"/>
              </a:tabLst>
              <a:defRPr/>
            </a:pPr>
            <a:r>
              <a:rPr kumimoji="0" lang="en-US" sz="3200" b="1" dirty="0" smtClean="0">
                <a:solidFill>
                  <a:schemeClr val="bg1">
                    <a:lumMod val="95000"/>
                  </a:schemeClr>
                </a:solidFill>
                <a:latin typeface="Arial" panose="020B0604020202020204" pitchFamily="34" charset="0"/>
                <a:cs typeface="Arial" panose="020B0604020202020204" pitchFamily="34" charset="0"/>
              </a:rPr>
              <a:t>Rating Oil Spill Response Organizations </a:t>
            </a:r>
          </a:p>
          <a:p>
            <a:pPr marL="457200" indent="-457200" eaLnBrk="1" hangingPunct="1">
              <a:lnSpc>
                <a:spcPct val="150000"/>
              </a:lnSpc>
              <a:spcBef>
                <a:spcPct val="50000"/>
              </a:spcBef>
              <a:buClr>
                <a:schemeClr val="bg1">
                  <a:lumMod val="95000"/>
                </a:schemeClr>
              </a:buClr>
              <a:buSzPct val="120000"/>
              <a:buFont typeface="Arial" pitchFamily="34" charset="0"/>
              <a:buChar char="•"/>
              <a:tabLst>
                <a:tab pos="463550" algn="l"/>
              </a:tabLst>
              <a:defRPr/>
            </a:pPr>
            <a:r>
              <a:rPr kumimoji="0" lang="en-US" sz="3200" b="1" dirty="0" smtClean="0">
                <a:solidFill>
                  <a:schemeClr val="bg1">
                    <a:lumMod val="95000"/>
                  </a:schemeClr>
                </a:solidFill>
                <a:latin typeface="Arial" panose="020B0604020202020204" pitchFamily="34" charset="0"/>
                <a:cs typeface="Arial" panose="020B0604020202020204" pitchFamily="34" charset="0"/>
              </a:rPr>
              <a:t>Certificates </a:t>
            </a:r>
            <a:r>
              <a:rPr kumimoji="0" lang="en-US" sz="3200" b="1" dirty="0">
                <a:solidFill>
                  <a:schemeClr val="bg1">
                    <a:lumMod val="95000"/>
                  </a:schemeClr>
                </a:solidFill>
                <a:latin typeface="Arial" panose="020B0604020202020204" pitchFamily="34" charset="0"/>
                <a:cs typeface="Arial" panose="020B0604020202020204" pitchFamily="34" charset="0"/>
              </a:rPr>
              <a:t>of Financial Responsibility</a:t>
            </a:r>
          </a:p>
        </p:txBody>
      </p:sp>
      <p:sp>
        <p:nvSpPr>
          <p:cNvPr id="18437" name="Rectangle 5"/>
          <p:cNvSpPr>
            <a:spLocks noChangeArrowheads="1"/>
          </p:cNvSpPr>
          <p:nvPr/>
        </p:nvSpPr>
        <p:spPr bwMode="auto">
          <a:xfrm>
            <a:off x="641350" y="1220788"/>
            <a:ext cx="7772400" cy="790575"/>
          </a:xfrm>
          <a:prstGeom prst="rect">
            <a:avLst/>
          </a:prstGeom>
          <a:noFill/>
          <a:ln w="9525">
            <a:noFill/>
            <a:miter lim="800000"/>
            <a:headEnd/>
            <a:tailEnd/>
          </a:ln>
          <a:effectLst/>
        </p:spPr>
        <p:txBody>
          <a:bodyPr/>
          <a:lstStyle/>
          <a:p>
            <a:pPr marL="342900" indent="-342900" algn="ctr">
              <a:spcBef>
                <a:spcPct val="20000"/>
              </a:spcBef>
              <a:buClr>
                <a:schemeClr val="accent2"/>
              </a:buClr>
              <a:buSzPct val="80000"/>
              <a:buFont typeface="Wingdings" pitchFamily="2" charset="2"/>
              <a:buNone/>
            </a:pPr>
            <a:r>
              <a:rPr lang="en-US" sz="4000" i="1" dirty="0">
                <a:solidFill>
                  <a:srgbClr val="F4F6D2"/>
                </a:solidFill>
                <a:latin typeface="Arial" charset="0"/>
              </a:rPr>
              <a:t> </a:t>
            </a:r>
            <a:endParaRPr lang="en-US" sz="3200" i="1" dirty="0">
              <a:solidFill>
                <a:srgbClr val="FFFF00"/>
              </a:solidFill>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8420"/>
                                        </p:tgtEl>
                                        <p:attrNameLst>
                                          <p:attrName>style.visibility</p:attrName>
                                        </p:attrNameLst>
                                      </p:cBhvr>
                                      <p:to>
                                        <p:strVal val="visible"/>
                                      </p:to>
                                    </p:set>
                                    <p:animEffect transition="in" filter="fade">
                                      <p:cBhvr>
                                        <p:cTn id="7" dur="500"/>
                                        <p:tgtEl>
                                          <p:spTgt spid="188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title"/>
          </p:nvPr>
        </p:nvSpPr>
        <p:spPr>
          <a:xfrm>
            <a:off x="0" y="133350"/>
            <a:ext cx="9144000" cy="1384300"/>
          </a:xfrm>
        </p:spPr>
        <p:txBody>
          <a:bodyPr>
            <a:normAutofit fontScale="90000"/>
          </a:bodyPr>
          <a:lstStyle/>
          <a:p>
            <a:pPr algn="ctr"/>
            <a:r>
              <a:rPr lang="en-US" sz="5400" b="1" smtClean="0">
                <a:solidFill>
                  <a:srgbClr val="000000"/>
                </a:solidFill>
                <a:effectLst/>
                <a:latin typeface="Arial" charset="0"/>
              </a:rPr>
              <a:t>Oil Spill Response Organizations (OSROs)</a:t>
            </a:r>
          </a:p>
        </p:txBody>
      </p:sp>
      <p:pic>
        <p:nvPicPr>
          <p:cNvPr id="23554" name="Picture 2" descr="MVC-008X"/>
          <p:cNvPicPr>
            <a:picLocks noGrp="1" noChangeAspect="1" noChangeArrowheads="1"/>
          </p:cNvPicPr>
          <p:nvPr>
            <p:ph idx="1"/>
          </p:nvPr>
        </p:nvPicPr>
        <p:blipFill>
          <a:blip r:embed="rId3"/>
          <a:srcRect t="12500" b="12500"/>
          <a:stretch>
            <a:fillRect/>
          </a:stretch>
        </p:blipFill>
        <p:spPr>
          <a:xfrm>
            <a:off x="0" y="-66675"/>
            <a:ext cx="9144000" cy="6858000"/>
          </a:xfrm>
          <a:noFill/>
          <a:effectLst>
            <a:outerShdw dist="107763" dir="2700000" algn="ctr" rotWithShape="0">
              <a:srgbClr val="808080"/>
            </a:outerShdw>
          </a:effectLst>
        </p:spPr>
      </p:pic>
      <p:sp>
        <p:nvSpPr>
          <p:cNvPr id="23556" name="Text Box 4"/>
          <p:cNvSpPr txBox="1">
            <a:spLocks noChangeArrowheads="1"/>
          </p:cNvSpPr>
          <p:nvPr/>
        </p:nvSpPr>
        <p:spPr bwMode="auto">
          <a:xfrm>
            <a:off x="1562921" y="5867400"/>
            <a:ext cx="6199134" cy="707886"/>
          </a:xfrm>
          <a:prstGeom prst="rect">
            <a:avLst/>
          </a:prstGeom>
          <a:noFill/>
          <a:ln w="9525" algn="ctr">
            <a:noFill/>
            <a:miter lim="800000"/>
            <a:headEnd/>
            <a:tailEnd/>
          </a:ln>
          <a:effectLst/>
        </p:spPr>
        <p:txBody>
          <a:bodyPr wrap="none">
            <a:spAutoFit/>
          </a:bodyPr>
          <a:lstStyle/>
          <a:p>
            <a:pPr algn="ctr" eaLnBrk="1" hangingPunct="1">
              <a:spcBef>
                <a:spcPct val="20000"/>
              </a:spcBef>
              <a:buClr>
                <a:schemeClr val="hlink"/>
              </a:buClr>
              <a:buSzPct val="120000"/>
            </a:pPr>
            <a:r>
              <a:rPr kumimoji="0" lang="en-US" sz="4000" b="1" dirty="0">
                <a:solidFill>
                  <a:schemeClr val="bg1">
                    <a:lumMod val="95000"/>
                  </a:schemeClr>
                </a:solidFill>
                <a:latin typeface="Arial" charset="0"/>
              </a:rPr>
              <a:t>Must be California </a:t>
            </a:r>
            <a:r>
              <a:rPr kumimoji="0" lang="en-US" sz="4000" b="1" dirty="0" smtClean="0">
                <a:solidFill>
                  <a:schemeClr val="bg1">
                    <a:lumMod val="95000"/>
                  </a:schemeClr>
                </a:solidFill>
                <a:latin typeface="Arial" charset="0"/>
              </a:rPr>
              <a:t>Rated</a:t>
            </a:r>
            <a:endParaRPr kumimoji="0" lang="en-US" sz="4000" b="1" dirty="0">
              <a:solidFill>
                <a:schemeClr val="bg1">
                  <a:lumMod val="95000"/>
                </a:schemeClr>
              </a:solidFill>
              <a:latin typeface="Arial" charset="0"/>
            </a:endParaRPr>
          </a:p>
        </p:txBody>
      </p:sp>
      <p:sp>
        <p:nvSpPr>
          <p:cNvPr id="5" name="Rectangle 3"/>
          <p:cNvSpPr txBox="1">
            <a:spLocks noChangeArrowheads="1"/>
          </p:cNvSpPr>
          <p:nvPr/>
        </p:nvSpPr>
        <p:spPr>
          <a:xfrm>
            <a:off x="685800" y="228600"/>
            <a:ext cx="7772400" cy="685800"/>
          </a:xfrm>
          <a:prstGeom prst="rect">
            <a:avLst/>
          </a:prstGeom>
        </p:spPr>
        <p:txBody>
          <a:bodyPr vert="horz" lIns="0" rIns="0" bIns="0" anchor="b">
            <a:normAutofit fontScale="92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4000" b="1" dirty="0" smtClean="0">
                <a:solidFill>
                  <a:schemeClr val="bg1">
                    <a:lumMod val="95000"/>
                  </a:schemeClr>
                </a:solidFill>
                <a:effectLst>
                  <a:outerShdw blurRad="38100" dist="38100" dir="2700000" algn="tl">
                    <a:srgbClr val="000000">
                      <a:alpha val="43137"/>
                    </a:srgbClr>
                  </a:outerShdw>
                </a:effectLst>
                <a:latin typeface="Arial" charset="0"/>
              </a:rPr>
              <a:t>Oil Spill Response Organizations</a:t>
            </a:r>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24578" name="Rectangle 3"/>
          <p:cNvSpPr>
            <a:spLocks noGrp="1" noChangeArrowheads="1"/>
          </p:cNvSpPr>
          <p:nvPr>
            <p:ph type="title"/>
          </p:nvPr>
        </p:nvSpPr>
        <p:spPr>
          <a:xfrm>
            <a:off x="685800" y="304800"/>
            <a:ext cx="7772400" cy="685800"/>
          </a:xfrm>
        </p:spPr>
        <p:txBody>
          <a:bodyPr>
            <a:noAutofit/>
          </a:bodyPr>
          <a:lstStyle/>
          <a:p>
            <a:pPr algn="ctr"/>
            <a:r>
              <a:rPr lang="en-US" sz="4000" b="1" dirty="0" smtClean="0">
                <a:solidFill>
                  <a:schemeClr val="accent1">
                    <a:lumMod val="50000"/>
                  </a:schemeClr>
                </a:solidFill>
                <a:latin typeface="Arial" charset="0"/>
              </a:rPr>
              <a:t>Drills and Exercises</a:t>
            </a:r>
          </a:p>
        </p:txBody>
      </p:sp>
      <p:sp>
        <p:nvSpPr>
          <p:cNvPr id="24579" name="Rectangle 4"/>
          <p:cNvSpPr>
            <a:spLocks noGrp="1" noChangeArrowheads="1"/>
          </p:cNvSpPr>
          <p:nvPr>
            <p:ph type="body" sz="half" idx="1"/>
          </p:nvPr>
        </p:nvSpPr>
        <p:spPr>
          <a:xfrm>
            <a:off x="228600" y="1905000"/>
            <a:ext cx="8763000" cy="4419600"/>
          </a:xfrm>
        </p:spPr>
        <p:txBody>
          <a:bodyPr>
            <a:noAutofit/>
          </a:bodyPr>
          <a:lstStyle/>
          <a:p>
            <a:pPr>
              <a:buClr>
                <a:schemeClr val="accent1">
                  <a:lumMod val="50000"/>
                </a:schemeClr>
              </a:buClr>
              <a:tabLst>
                <a:tab pos="463550" algn="l"/>
              </a:tabLst>
            </a:pPr>
            <a:r>
              <a:rPr lang="en-US" sz="3200" dirty="0" smtClean="0">
                <a:latin typeface="Arial" panose="020B0604020202020204" pitchFamily="34" charset="0"/>
                <a:cs typeface="Arial" panose="020B0604020202020204" pitchFamily="34" charset="0"/>
              </a:rPr>
              <a:t>Industry Drills</a:t>
            </a:r>
          </a:p>
          <a:p>
            <a:pPr marL="920750" indent="-457200">
              <a:lnSpc>
                <a:spcPts val="3000"/>
              </a:lnSpc>
              <a:spcBef>
                <a:spcPts val="600"/>
              </a:spcBef>
              <a:buClr>
                <a:srgbClr val="C00000"/>
              </a:buClr>
              <a:buSzPct val="97000"/>
              <a:buFont typeface="Wingdings" pitchFamily="2" charset="2"/>
              <a:buChar char="Ø"/>
              <a:tabLst>
                <a:tab pos="795338" algn="l"/>
              </a:tabLst>
              <a:defRPr/>
            </a:pPr>
            <a:r>
              <a:rPr lang="en-US" sz="2800" dirty="0" smtClean="0">
                <a:latin typeface="Arial" panose="020B0604020202020204" pitchFamily="34" charset="0"/>
                <a:cs typeface="Arial" panose="020B0604020202020204" pitchFamily="34" charset="0"/>
              </a:rPr>
              <a:t>Equipment </a:t>
            </a:r>
            <a:r>
              <a:rPr lang="en-US" sz="2800" dirty="0">
                <a:latin typeface="Arial" panose="020B0604020202020204" pitchFamily="34" charset="0"/>
                <a:cs typeface="Arial" panose="020B0604020202020204" pitchFamily="34" charset="0"/>
              </a:rPr>
              <a:t>Deployment Drills</a:t>
            </a:r>
          </a:p>
          <a:p>
            <a:pPr marL="920750" indent="-457200">
              <a:lnSpc>
                <a:spcPts val="3000"/>
              </a:lnSpc>
              <a:spcBef>
                <a:spcPts val="600"/>
              </a:spcBef>
              <a:buClr>
                <a:srgbClr val="C00000"/>
              </a:buClr>
              <a:buSzPct val="97000"/>
              <a:buFont typeface="Wingdings" pitchFamily="2" charset="2"/>
              <a:buChar char="Ø"/>
              <a:tabLst>
                <a:tab pos="795338" algn="l"/>
              </a:tabLst>
              <a:defRPr/>
            </a:pPr>
            <a:r>
              <a:rPr lang="en-US" sz="2800" dirty="0">
                <a:latin typeface="Arial" panose="020B0604020202020204" pitchFamily="34" charset="0"/>
                <a:cs typeface="Arial" panose="020B0604020202020204" pitchFamily="34" charset="0"/>
              </a:rPr>
              <a:t>Table Top Drills</a:t>
            </a:r>
          </a:p>
          <a:p>
            <a:pPr>
              <a:buClr>
                <a:schemeClr val="accent1">
                  <a:lumMod val="50000"/>
                </a:schemeClr>
              </a:buClr>
              <a:tabLst>
                <a:tab pos="463550" algn="l"/>
              </a:tabLst>
            </a:pPr>
            <a:r>
              <a:rPr lang="en-US" sz="3200" dirty="0" smtClean="0">
                <a:latin typeface="Arial" panose="020B0604020202020204" pitchFamily="34" charset="0"/>
                <a:cs typeface="Arial" panose="020B0604020202020204" pitchFamily="34" charset="0"/>
              </a:rPr>
              <a:t>Unannounced Drills</a:t>
            </a:r>
          </a:p>
          <a:p>
            <a:pPr>
              <a:buClr>
                <a:schemeClr val="accent1">
                  <a:lumMod val="50000"/>
                </a:schemeClr>
              </a:buClr>
              <a:tabLst>
                <a:tab pos="463550" algn="l"/>
              </a:tabLst>
            </a:pPr>
            <a:r>
              <a:rPr lang="en-US" sz="3200" dirty="0" smtClean="0">
                <a:latin typeface="Arial" panose="020B0604020202020204" pitchFamily="34" charset="0"/>
                <a:cs typeface="Arial" panose="020B0604020202020204" pitchFamily="34" charset="0"/>
              </a:rPr>
              <a:t>Sensitive Site Exercises</a:t>
            </a:r>
          </a:p>
          <a:p>
            <a:pPr>
              <a:buClr>
                <a:schemeClr val="accent1">
                  <a:lumMod val="50000"/>
                </a:schemeClr>
              </a:buClr>
              <a:tabLst>
                <a:tab pos="463550" algn="l"/>
              </a:tabLst>
            </a:pPr>
            <a:endParaRPr lang="en-US" dirty="0" smtClean="0">
              <a:latin typeface="Arial" panose="020B0604020202020204" pitchFamily="34" charset="0"/>
              <a:cs typeface="Arial" panose="020B0604020202020204" pitchFamily="34" charset="0"/>
            </a:endParaRPr>
          </a:p>
          <a:p>
            <a:pPr>
              <a:buClr>
                <a:schemeClr val="accent1">
                  <a:lumMod val="50000"/>
                </a:schemeClr>
              </a:buClr>
              <a:tabLst>
                <a:tab pos="463550" algn="l"/>
              </a:tabLst>
            </a:pPr>
            <a:endParaRPr lang="en-US" dirty="0" smtClean="0">
              <a:latin typeface="Arial" panose="020B0604020202020204" pitchFamily="34" charset="0"/>
              <a:cs typeface="Arial" panose="020B0604020202020204" pitchFamily="34" charset="0"/>
            </a:endParaRPr>
          </a:p>
          <a:p>
            <a:pPr>
              <a:buClr>
                <a:schemeClr val="accent1">
                  <a:lumMod val="50000"/>
                </a:schemeClr>
              </a:buClr>
              <a:tabLst>
                <a:tab pos="463550" algn="l"/>
              </a:tabLst>
            </a:pPr>
            <a:endParaRPr lang="en-US" dirty="0">
              <a:latin typeface="Arial" panose="020B0604020202020204" pitchFamily="34" charset="0"/>
              <a:cs typeface="Arial" panose="020B0604020202020204" pitchFamily="34" charset="0"/>
            </a:endParaRPr>
          </a:p>
          <a:p>
            <a:pPr marL="0" indent="0">
              <a:buClr>
                <a:schemeClr val="accent1">
                  <a:lumMod val="50000"/>
                </a:schemeClr>
              </a:buClr>
              <a:buNone/>
              <a:tabLst>
                <a:tab pos="463550" algn="l"/>
              </a:tabLst>
            </a:pPr>
            <a:r>
              <a:rPr lang="en-US" sz="2800" dirty="0" smtClean="0">
                <a:latin typeface="Arial" panose="020B0604020202020204" pitchFamily="34" charset="0"/>
                <a:cs typeface="Arial" panose="020B0604020202020204" pitchFamily="34" charset="0"/>
              </a:rPr>
              <a:t>https</a:t>
            </a:r>
            <a:r>
              <a:rPr lang="en-US" sz="2800" dirty="0">
                <a:latin typeface="Arial" panose="020B0604020202020204" pitchFamily="34" charset="0"/>
                <a:cs typeface="Arial" panose="020B0604020202020204" pitchFamily="34" charset="0"/>
              </a:rPr>
              <a:t>://calspillwatch.dfg.ca.gov/Calendar</a:t>
            </a:r>
            <a:endParaRPr lang="en-US" sz="2800" dirty="0" smtClean="0">
              <a:latin typeface="Arial" panose="020B0604020202020204" pitchFamily="34" charset="0"/>
              <a:cs typeface="Arial" panose="020B0604020202020204" pitchFamily="34" charset="0"/>
            </a:endParaRPr>
          </a:p>
        </p:txBody>
      </p:sp>
      <p:pic>
        <p:nvPicPr>
          <p:cNvPr id="24580" name="Picture 5" descr="P6240027"/>
          <p:cNvPicPr>
            <a:picLocks noGrp="1" noChangeAspect="1" noChangeArrowheads="1"/>
          </p:cNvPicPr>
          <p:nvPr>
            <p:ph sz="quarter" idx="2"/>
          </p:nvPr>
        </p:nvPicPr>
        <p:blipFill rotWithShape="1">
          <a:blip r:embed="rId3"/>
          <a:srcRect r="2439"/>
          <a:stretch/>
        </p:blipFill>
        <p:spPr>
          <a:xfrm>
            <a:off x="6096000" y="1524000"/>
            <a:ext cx="3048000" cy="2133600"/>
          </a:xfrm>
          <a:noFill/>
          <a:ln w="41275">
            <a:solidFill>
              <a:schemeClr val="tx1"/>
            </a:solidFill>
          </a:ln>
        </p:spPr>
      </p:pic>
      <p:pic>
        <p:nvPicPr>
          <p:cNvPr id="24581" name="Picture 7" descr="P1010001"/>
          <p:cNvPicPr>
            <a:picLocks noGrp="1" noChangeAspect="1" noChangeArrowheads="1"/>
          </p:cNvPicPr>
          <p:nvPr>
            <p:ph sz="quarter" idx="3"/>
          </p:nvPr>
        </p:nvPicPr>
        <p:blipFill>
          <a:blip r:embed="rId4"/>
          <a:srcRect/>
          <a:stretch>
            <a:fillRect/>
          </a:stretch>
        </p:blipFill>
        <p:spPr>
          <a:xfrm>
            <a:off x="5334000" y="3657600"/>
            <a:ext cx="2971800" cy="2457450"/>
          </a:xfrm>
          <a:noFill/>
          <a:ln w="41275">
            <a:solidFill>
              <a:schemeClr val="tx1"/>
            </a:solidFill>
          </a:ln>
        </p:spPr>
      </p:pic>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185346" name="Rectangle 2"/>
          <p:cNvSpPr>
            <a:spLocks noGrp="1" noChangeArrowheads="1"/>
          </p:cNvSpPr>
          <p:nvPr>
            <p:ph type="ctrTitle"/>
          </p:nvPr>
        </p:nvSpPr>
        <p:spPr>
          <a:xfrm>
            <a:off x="21771" y="457200"/>
            <a:ext cx="5562600" cy="13716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oAutofit/>
          </a:bodyPr>
          <a:lstStyle/>
          <a:p>
            <a:pPr algn="ctr">
              <a:defRPr/>
            </a:pPr>
            <a:r>
              <a:rPr lang="en-US" sz="4000" b="1" dirty="0" smtClean="0">
                <a:solidFill>
                  <a:schemeClr val="accent1">
                    <a:lumMod val="50000"/>
                  </a:schemeClr>
                </a:solidFill>
                <a:latin typeface="Arial" panose="020B0604020202020204" pitchFamily="34" charset="0"/>
                <a:cs typeface="Arial" panose="020B0604020202020204" pitchFamily="34" charset="0"/>
              </a:rPr>
              <a:t>Certificates of </a:t>
            </a:r>
            <a:br>
              <a:rPr lang="en-US" sz="4000" b="1" dirty="0" smtClean="0">
                <a:solidFill>
                  <a:schemeClr val="accent1">
                    <a:lumMod val="50000"/>
                  </a:schemeClr>
                </a:solidFill>
                <a:latin typeface="Arial" panose="020B0604020202020204" pitchFamily="34" charset="0"/>
                <a:cs typeface="Arial" panose="020B0604020202020204" pitchFamily="34" charset="0"/>
              </a:rPr>
            </a:br>
            <a:r>
              <a:rPr lang="en-US" sz="4000" b="1" dirty="0" smtClean="0">
                <a:solidFill>
                  <a:schemeClr val="accent1">
                    <a:lumMod val="50000"/>
                  </a:schemeClr>
                </a:solidFill>
                <a:latin typeface="Arial" panose="020B0604020202020204" pitchFamily="34" charset="0"/>
                <a:cs typeface="Arial" panose="020B0604020202020204" pitchFamily="34" charset="0"/>
              </a:rPr>
              <a:t>Financial Responsibility</a:t>
            </a:r>
          </a:p>
        </p:txBody>
      </p:sp>
      <p:pic>
        <p:nvPicPr>
          <p:cNvPr id="25603" name="Picture 3" descr="American Trader"/>
          <p:cNvPicPr>
            <a:picLocks noChangeAspect="1" noChangeArrowheads="1"/>
          </p:cNvPicPr>
          <p:nvPr/>
        </p:nvPicPr>
        <p:blipFill>
          <a:blip r:embed="rId2">
            <a:lum bright="6000"/>
          </a:blip>
          <a:srcRect/>
          <a:stretch>
            <a:fillRect/>
          </a:stretch>
        </p:blipFill>
        <p:spPr bwMode="auto">
          <a:xfrm>
            <a:off x="5562600" y="0"/>
            <a:ext cx="3581400" cy="6858000"/>
          </a:xfrm>
          <a:prstGeom prst="rect">
            <a:avLst/>
          </a:prstGeom>
          <a:noFill/>
          <a:ln w="9525">
            <a:noFill/>
            <a:miter lim="800000"/>
            <a:headEnd/>
            <a:tailEnd/>
          </a:ln>
        </p:spPr>
      </p:pic>
      <p:sp>
        <p:nvSpPr>
          <p:cNvPr id="25604" name="Text Box 4"/>
          <p:cNvSpPr txBox="1">
            <a:spLocks noChangeArrowheads="1"/>
          </p:cNvSpPr>
          <p:nvPr/>
        </p:nvSpPr>
        <p:spPr bwMode="auto">
          <a:xfrm>
            <a:off x="361950" y="2286000"/>
            <a:ext cx="4972050" cy="4425827"/>
          </a:xfrm>
          <a:prstGeom prst="rect">
            <a:avLst/>
          </a:prstGeom>
          <a:noFill/>
          <a:ln w="9525" algn="ctr">
            <a:noFill/>
            <a:miter lim="800000"/>
            <a:headEnd/>
            <a:tailEnd/>
          </a:ln>
          <a:effectLst/>
        </p:spPr>
        <p:txBody>
          <a:bodyPr wrap="square">
            <a:spAutoFit/>
          </a:bodyPr>
          <a:lstStyle/>
          <a:p>
            <a:pPr marL="468312" indent="-457200" eaLnBrk="1" hangingPunct="1">
              <a:spcBef>
                <a:spcPct val="20000"/>
              </a:spcBef>
              <a:buClr>
                <a:schemeClr val="accent1">
                  <a:lumMod val="50000"/>
                </a:schemeClr>
              </a:buClr>
              <a:buSzPct val="124000"/>
              <a:buFont typeface="Arial" pitchFamily="34" charset="0"/>
              <a:buChar char="•"/>
              <a:tabLst>
                <a:tab pos="463550" algn="l"/>
              </a:tabLst>
            </a:pPr>
            <a:r>
              <a:rPr kumimoji="0" lang="en-US" sz="3200" dirty="0" smtClean="0">
                <a:latin typeface="Arial" panose="020B0604020202020204" pitchFamily="34" charset="0"/>
                <a:cs typeface="Arial" panose="020B0604020202020204" pitchFamily="34" charset="0"/>
              </a:rPr>
              <a:t>$</a:t>
            </a:r>
            <a:r>
              <a:rPr kumimoji="0" lang="en-US" sz="3200" dirty="0">
                <a:latin typeface="Arial" panose="020B0604020202020204" pitchFamily="34" charset="0"/>
                <a:cs typeface="Arial" panose="020B0604020202020204" pitchFamily="34" charset="0"/>
              </a:rPr>
              <a:t>1 Billion </a:t>
            </a:r>
            <a:r>
              <a:rPr kumimoji="0" lang="en-US" sz="3200" dirty="0" smtClean="0">
                <a:latin typeface="Arial" panose="020B0604020202020204" pitchFamily="34" charset="0"/>
                <a:cs typeface="Arial" panose="020B0604020202020204" pitchFamily="34" charset="0"/>
              </a:rPr>
              <a:t>coverage for tank vessels</a:t>
            </a:r>
          </a:p>
          <a:p>
            <a:pPr marL="468312" indent="-457200" eaLnBrk="1" hangingPunct="1">
              <a:spcBef>
                <a:spcPct val="20000"/>
              </a:spcBef>
              <a:buClr>
                <a:schemeClr val="accent1">
                  <a:lumMod val="50000"/>
                </a:schemeClr>
              </a:buClr>
              <a:buSzPct val="124000"/>
              <a:buFont typeface="Arial" pitchFamily="34" charset="0"/>
              <a:buChar char="•"/>
            </a:pPr>
            <a:endParaRPr kumimoji="0" lang="en-US" sz="3200" dirty="0" smtClean="0">
              <a:latin typeface="Arial" panose="020B0604020202020204" pitchFamily="34" charset="0"/>
              <a:cs typeface="Arial" panose="020B0604020202020204" pitchFamily="34" charset="0"/>
            </a:endParaRPr>
          </a:p>
          <a:p>
            <a:pPr marL="468312" indent="-457200" eaLnBrk="1" hangingPunct="1">
              <a:spcBef>
                <a:spcPct val="20000"/>
              </a:spcBef>
              <a:buClr>
                <a:schemeClr val="accent1">
                  <a:lumMod val="50000"/>
                </a:schemeClr>
              </a:buClr>
              <a:buSzPct val="124000"/>
              <a:buFont typeface="Arial" pitchFamily="34" charset="0"/>
              <a:buChar char="•"/>
            </a:pPr>
            <a:r>
              <a:rPr kumimoji="0" lang="en-US" sz="3200" dirty="0" smtClean="0">
                <a:latin typeface="Arial" panose="020B0604020202020204" pitchFamily="34" charset="0"/>
                <a:cs typeface="Arial" panose="020B0604020202020204" pitchFamily="34" charset="0"/>
              </a:rPr>
              <a:t>$300 </a:t>
            </a:r>
            <a:r>
              <a:rPr kumimoji="0" lang="en-US" sz="3200" dirty="0">
                <a:latin typeface="Arial" panose="020B0604020202020204" pitchFamily="34" charset="0"/>
                <a:cs typeface="Arial" panose="020B0604020202020204" pitchFamily="34" charset="0"/>
              </a:rPr>
              <a:t>Million </a:t>
            </a:r>
            <a:r>
              <a:rPr kumimoji="0" lang="en-US" sz="3200" dirty="0" smtClean="0">
                <a:latin typeface="Arial" panose="020B0604020202020204" pitchFamily="34" charset="0"/>
                <a:cs typeface="Arial" panose="020B0604020202020204" pitchFamily="34" charset="0"/>
              </a:rPr>
              <a:t>for non-tank vessels</a:t>
            </a:r>
          </a:p>
          <a:p>
            <a:pPr marL="468312" indent="-457200" eaLnBrk="1" hangingPunct="1">
              <a:spcBef>
                <a:spcPct val="20000"/>
              </a:spcBef>
              <a:buClr>
                <a:schemeClr val="accent1">
                  <a:lumMod val="50000"/>
                </a:schemeClr>
              </a:buClr>
              <a:buSzPct val="124000"/>
              <a:buFont typeface="Arial" pitchFamily="34" charset="0"/>
              <a:buChar char="•"/>
            </a:pPr>
            <a:endParaRPr kumimoji="0" lang="en-US" sz="3200" dirty="0">
              <a:latin typeface="Arial" panose="020B0604020202020204" pitchFamily="34" charset="0"/>
              <a:cs typeface="Arial" panose="020B0604020202020204" pitchFamily="34" charset="0"/>
            </a:endParaRPr>
          </a:p>
          <a:p>
            <a:pPr marL="468312" indent="-457200" eaLnBrk="1" hangingPunct="1">
              <a:spcBef>
                <a:spcPct val="20000"/>
              </a:spcBef>
              <a:buClr>
                <a:schemeClr val="accent1">
                  <a:lumMod val="50000"/>
                </a:schemeClr>
              </a:buClr>
              <a:buSzPct val="124000"/>
              <a:buFont typeface="Arial" pitchFamily="34" charset="0"/>
              <a:buChar char="•"/>
            </a:pPr>
            <a:r>
              <a:rPr kumimoji="0" lang="en-US" sz="3200" dirty="0" smtClean="0">
                <a:latin typeface="Arial" panose="020B0604020202020204" pitchFamily="34" charset="0"/>
                <a:cs typeface="Arial" panose="020B0604020202020204" pitchFamily="34" charset="0"/>
              </a:rPr>
              <a:t>Reviewing Inland COFR requirements</a:t>
            </a:r>
            <a:endParaRPr kumimoji="0" lang="en-US" sz="3600" dirty="0">
              <a:latin typeface="Arial" panose="020B0604020202020204" pitchFamily="34" charset="0"/>
              <a:cs typeface="Arial" panose="020B0604020202020204" pitchFamily="34" charset="0"/>
            </a:endParaRPr>
          </a:p>
        </p:txBody>
      </p:sp>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pic>
        <p:nvPicPr>
          <p:cNvPr id="26626" name="Picture 2" descr="mohicanresponse"/>
          <p:cNvPicPr>
            <a:picLocks noChangeAspect="1" noChangeArrowheads="1"/>
          </p:cNvPicPr>
          <p:nvPr/>
        </p:nvPicPr>
        <p:blipFill>
          <a:blip r:embed="rId3"/>
          <a:srcRect b="3391"/>
          <a:stretch>
            <a:fillRect/>
          </a:stretch>
        </p:blipFill>
        <p:spPr bwMode="auto">
          <a:xfrm>
            <a:off x="6365058" y="139585"/>
            <a:ext cx="2560206" cy="2830658"/>
          </a:xfrm>
          <a:prstGeom prst="rect">
            <a:avLst/>
          </a:prstGeom>
          <a:noFill/>
          <a:ln w="38100">
            <a:solidFill>
              <a:schemeClr val="tx1"/>
            </a:solidFill>
            <a:miter lim="800000"/>
            <a:headEnd/>
            <a:tailEnd/>
          </a:ln>
        </p:spPr>
      </p:pic>
      <p:pic>
        <p:nvPicPr>
          <p:cNvPr id="26627" name="Picture 3" descr="burn4"/>
          <p:cNvPicPr>
            <a:picLocks noChangeAspect="1" noChangeArrowheads="1"/>
          </p:cNvPicPr>
          <p:nvPr/>
        </p:nvPicPr>
        <p:blipFill>
          <a:blip r:embed="rId4">
            <a:lum bright="18000"/>
          </a:blip>
          <a:srcRect l="3087" t="1981" r="4309" b="4912"/>
          <a:stretch>
            <a:fillRect/>
          </a:stretch>
        </p:blipFill>
        <p:spPr bwMode="auto">
          <a:xfrm>
            <a:off x="6365058" y="3412254"/>
            <a:ext cx="2592863" cy="3039606"/>
          </a:xfrm>
          <a:prstGeom prst="rect">
            <a:avLst/>
          </a:prstGeom>
          <a:noFill/>
          <a:ln w="38100">
            <a:solidFill>
              <a:schemeClr val="tx1"/>
            </a:solidFill>
            <a:miter lim="800000"/>
            <a:headEnd/>
            <a:tailEnd/>
          </a:ln>
          <a:effectLst/>
        </p:spPr>
      </p:pic>
      <p:sp>
        <p:nvSpPr>
          <p:cNvPr id="195588" name="Rectangle 4"/>
          <p:cNvSpPr>
            <a:spLocks noGrp="1" noChangeArrowheads="1"/>
          </p:cNvSpPr>
          <p:nvPr>
            <p:ph type="ctrTitle"/>
          </p:nvPr>
        </p:nvSpPr>
        <p:spPr>
          <a:xfrm>
            <a:off x="1143000" y="485775"/>
            <a:ext cx="4267200" cy="7334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ormAutofit/>
          </a:bodyPr>
          <a:lstStyle/>
          <a:p>
            <a:pPr algn="ctr">
              <a:defRPr/>
            </a:pPr>
            <a:r>
              <a:rPr lang="en-US" sz="4000" b="1" dirty="0" smtClean="0">
                <a:solidFill>
                  <a:schemeClr val="accent1">
                    <a:lumMod val="50000"/>
                  </a:schemeClr>
                </a:solidFill>
                <a:latin typeface="Arial" panose="020B0604020202020204" pitchFamily="34" charset="0"/>
                <a:cs typeface="Arial" panose="020B0604020202020204" pitchFamily="34" charset="0"/>
              </a:rPr>
              <a:t>RESPONSE</a:t>
            </a:r>
          </a:p>
        </p:txBody>
      </p:sp>
      <p:sp>
        <p:nvSpPr>
          <p:cNvPr id="195589" name="Text Box 5"/>
          <p:cNvSpPr txBox="1">
            <a:spLocks noChangeArrowheads="1"/>
          </p:cNvSpPr>
          <p:nvPr/>
        </p:nvSpPr>
        <p:spPr bwMode="auto">
          <a:xfrm>
            <a:off x="304800" y="1893520"/>
            <a:ext cx="5715001" cy="32880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3838" indent="-223838">
              <a:defRPr kumimoji="1" sz="2400">
                <a:solidFill>
                  <a:schemeClr val="tx1"/>
                </a:solidFill>
                <a:latin typeface="Times New Roman" pitchFamily="18" charset="0"/>
              </a:defRPr>
            </a:lvl1pPr>
            <a:lvl2pPr>
              <a:defRPr kumimoji="1" sz="2400">
                <a:solidFill>
                  <a:schemeClr val="tx1"/>
                </a:solidFill>
                <a:latin typeface="Times New Roman" pitchFamily="18" charset="0"/>
              </a:defRPr>
            </a:lvl2pPr>
            <a:lvl3pPr>
              <a:defRPr kumimoji="1" sz="2400">
                <a:solidFill>
                  <a:schemeClr val="tx1"/>
                </a:solidFill>
                <a:latin typeface="Times New Roman" pitchFamily="18" charset="0"/>
              </a:defRPr>
            </a:lvl3pPr>
            <a:lvl4pPr>
              <a:defRPr kumimoji="1" sz="2400">
                <a:solidFill>
                  <a:schemeClr val="tx1"/>
                </a:solidFill>
                <a:latin typeface="Times New Roman" pitchFamily="18" charset="0"/>
              </a:defRPr>
            </a:lvl4pPr>
            <a:lvl5pPr>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marL="457200" indent="-457200" eaLnBrk="1" hangingPunct="1">
              <a:lnSpc>
                <a:spcPts val="2600"/>
              </a:lnSpc>
              <a:spcBef>
                <a:spcPts val="600"/>
              </a:spcBef>
              <a:buClr>
                <a:schemeClr val="accent1">
                  <a:lumMod val="50000"/>
                </a:schemeClr>
              </a:buClr>
              <a:buSzPct val="120000"/>
              <a:buFont typeface="Times New Roman" pitchFamily="18" charset="0"/>
              <a:buChar char="•"/>
              <a:defRPr/>
            </a:pPr>
            <a:r>
              <a:rPr kumimoji="0" lang="en-US" sz="3200" dirty="0">
                <a:latin typeface="Arial" panose="020B0604020202020204" pitchFamily="34" charset="0"/>
                <a:cs typeface="Arial" panose="020B0604020202020204" pitchFamily="34" charset="0"/>
              </a:rPr>
              <a:t>Field Response Team</a:t>
            </a:r>
          </a:p>
          <a:p>
            <a:pPr marL="1146175" lvl="2" indent="-635000" eaLnBrk="1" hangingPunct="1">
              <a:lnSpc>
                <a:spcPts val="2600"/>
              </a:lnSpc>
              <a:spcBef>
                <a:spcPts val="600"/>
              </a:spcBef>
              <a:buClr>
                <a:srgbClr val="C00000"/>
              </a:buClr>
              <a:buSzPct val="120000"/>
              <a:buFont typeface="Wingdings" pitchFamily="2" charset="2"/>
              <a:buChar char="Ø"/>
              <a:defRPr/>
            </a:pPr>
            <a:r>
              <a:rPr kumimoji="0" lang="en-US" dirty="0" smtClean="0">
                <a:latin typeface="Arial" panose="020B0604020202020204" pitchFamily="34" charset="0"/>
                <a:cs typeface="Arial" panose="020B0604020202020204" pitchFamily="34" charset="0"/>
              </a:rPr>
              <a:t>Wildlife Officer</a:t>
            </a:r>
            <a:endParaRPr kumimoji="0" lang="en-US" dirty="0">
              <a:latin typeface="Arial" panose="020B0604020202020204" pitchFamily="34" charset="0"/>
              <a:cs typeface="Arial" panose="020B0604020202020204" pitchFamily="34" charset="0"/>
            </a:endParaRPr>
          </a:p>
          <a:p>
            <a:pPr marL="1146175" lvl="2" indent="-635000" eaLnBrk="1" hangingPunct="1">
              <a:lnSpc>
                <a:spcPts val="2600"/>
              </a:lnSpc>
              <a:spcBef>
                <a:spcPts val="600"/>
              </a:spcBef>
              <a:buClr>
                <a:srgbClr val="C00000"/>
              </a:buClr>
              <a:buSzPct val="120000"/>
              <a:buFont typeface="Wingdings" pitchFamily="2" charset="2"/>
              <a:buChar char="Ø"/>
              <a:defRPr/>
            </a:pPr>
            <a:r>
              <a:rPr kumimoji="0" lang="en-US" dirty="0" smtClean="0">
                <a:latin typeface="Arial" panose="020B0604020202020204" pitchFamily="34" charset="0"/>
                <a:cs typeface="Arial" panose="020B0604020202020204" pitchFamily="34" charset="0"/>
              </a:rPr>
              <a:t>Environmental Scientist</a:t>
            </a:r>
            <a:endParaRPr kumimoji="0" lang="en-US" dirty="0">
              <a:latin typeface="Arial" panose="020B0604020202020204" pitchFamily="34" charset="0"/>
              <a:cs typeface="Arial" panose="020B0604020202020204" pitchFamily="34" charset="0"/>
            </a:endParaRPr>
          </a:p>
          <a:p>
            <a:pPr marL="1146175" lvl="2" indent="-635000" eaLnBrk="1" hangingPunct="1">
              <a:lnSpc>
                <a:spcPts val="2600"/>
              </a:lnSpc>
              <a:spcBef>
                <a:spcPts val="600"/>
              </a:spcBef>
              <a:buClr>
                <a:srgbClr val="C00000"/>
              </a:buClr>
              <a:buSzPct val="120000"/>
              <a:buFont typeface="Wingdings" pitchFamily="2" charset="2"/>
              <a:buChar char="Ø"/>
              <a:defRPr/>
            </a:pPr>
            <a:r>
              <a:rPr kumimoji="0" lang="en-US" dirty="0">
                <a:latin typeface="Arial" panose="020B0604020202020204" pitchFamily="34" charset="0"/>
                <a:cs typeface="Arial" panose="020B0604020202020204" pitchFamily="34" charset="0"/>
              </a:rPr>
              <a:t>Oil Spill Response Specialist</a:t>
            </a:r>
          </a:p>
          <a:p>
            <a:pPr marL="457200" indent="-457200" eaLnBrk="1" hangingPunct="1">
              <a:lnSpc>
                <a:spcPct val="150000"/>
              </a:lnSpc>
              <a:spcBef>
                <a:spcPts val="600"/>
              </a:spcBef>
              <a:buClr>
                <a:schemeClr val="accent1">
                  <a:lumMod val="50000"/>
                </a:schemeClr>
              </a:buClr>
              <a:buSzPct val="120000"/>
              <a:buFont typeface="Times New Roman" pitchFamily="18" charset="0"/>
              <a:buChar char="•"/>
              <a:defRPr/>
            </a:pPr>
            <a:r>
              <a:rPr kumimoji="0" lang="en-US" sz="3200" dirty="0">
                <a:latin typeface="Arial" panose="020B0604020202020204" pitchFamily="34" charset="0"/>
                <a:cs typeface="Arial" panose="020B0604020202020204" pitchFamily="34" charset="0"/>
              </a:rPr>
              <a:t>Incident Command </a:t>
            </a:r>
            <a:r>
              <a:rPr kumimoji="0" lang="en-US" sz="3200" dirty="0" smtClean="0">
                <a:latin typeface="Arial" panose="020B0604020202020204" pitchFamily="34" charset="0"/>
                <a:cs typeface="Arial" panose="020B0604020202020204" pitchFamily="34" charset="0"/>
              </a:rPr>
              <a:t>System</a:t>
            </a:r>
          </a:p>
          <a:p>
            <a:pPr marL="457200" indent="-457200" eaLnBrk="1" hangingPunct="1">
              <a:lnSpc>
                <a:spcPct val="150000"/>
              </a:lnSpc>
              <a:spcBef>
                <a:spcPts val="600"/>
              </a:spcBef>
              <a:buClr>
                <a:schemeClr val="accent1">
                  <a:lumMod val="50000"/>
                </a:schemeClr>
              </a:buClr>
              <a:buSzPct val="120000"/>
              <a:buFont typeface="Times New Roman" pitchFamily="18" charset="0"/>
              <a:buChar char="•"/>
              <a:defRPr/>
            </a:pPr>
            <a:r>
              <a:rPr kumimoji="0" lang="en-US" sz="3200" dirty="0" smtClean="0">
                <a:latin typeface="Arial" panose="020B0604020202020204" pitchFamily="34" charset="0"/>
                <a:cs typeface="Arial" panose="020B0604020202020204" pitchFamily="34" charset="0"/>
              </a:rPr>
              <a:t>Oiled Wildlife Care Network</a:t>
            </a:r>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456" y="3360300"/>
            <a:ext cx="3905544" cy="3497699"/>
          </a:xfrm>
          <a:prstGeom prst="rect">
            <a:avLst/>
          </a:prstGeom>
          <a:ln>
            <a:noFill/>
          </a:ln>
          <a:effectLst>
            <a:outerShdw blurRad="292100" dist="139700" dir="2700000" algn="tl" rotWithShape="0">
              <a:srgbClr val="333333">
                <a:alpha val="65000"/>
              </a:srgbClr>
            </a:outerShdw>
          </a:effectLst>
        </p:spPr>
      </p:pic>
      <p:sp>
        <p:nvSpPr>
          <p:cNvPr id="201731" name="Rectangle 3"/>
          <p:cNvSpPr>
            <a:spLocks noChangeArrowheads="1"/>
          </p:cNvSpPr>
          <p:nvPr/>
        </p:nvSpPr>
        <p:spPr bwMode="auto">
          <a:xfrm>
            <a:off x="228600" y="381000"/>
            <a:ext cx="9144000" cy="110490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71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lstStyle/>
          <a:p>
            <a:pPr algn="ctr">
              <a:defRPr/>
            </a:pPr>
            <a:r>
              <a:rPr lang="en-US" sz="4000" b="1" dirty="0">
                <a:solidFill>
                  <a:schemeClr val="accent1">
                    <a:lumMod val="50000"/>
                  </a:schemeClr>
                </a:solidFill>
                <a:latin typeface="Arial" panose="020B0604020202020204" pitchFamily="34" charset="0"/>
                <a:cs typeface="Arial" panose="020B0604020202020204" pitchFamily="34" charset="0"/>
              </a:rPr>
              <a:t>Oiled Wildlife Care </a:t>
            </a:r>
            <a:r>
              <a:rPr lang="en-US" sz="4000" b="1" dirty="0" smtClean="0">
                <a:solidFill>
                  <a:schemeClr val="accent1">
                    <a:lumMod val="50000"/>
                  </a:schemeClr>
                </a:solidFill>
                <a:latin typeface="Arial" panose="020B0604020202020204" pitchFamily="34" charset="0"/>
                <a:cs typeface="Arial" panose="020B0604020202020204" pitchFamily="34" charset="0"/>
              </a:rPr>
              <a:t>Network</a:t>
            </a:r>
          </a:p>
          <a:p>
            <a:pPr algn="ctr">
              <a:defRPr/>
            </a:pPr>
            <a:r>
              <a:rPr lang="en-US" sz="3200" b="1" dirty="0" smtClean="0">
                <a:solidFill>
                  <a:schemeClr val="accent1">
                    <a:lumMod val="50000"/>
                  </a:schemeClr>
                </a:solidFill>
                <a:latin typeface="Arial" panose="020B0604020202020204" pitchFamily="34" charset="0"/>
                <a:cs typeface="Arial" panose="020B0604020202020204" pitchFamily="34" charset="0"/>
              </a:rPr>
              <a:t>(</a:t>
            </a:r>
            <a:r>
              <a:rPr lang="en-US" sz="3200" b="1" dirty="0">
                <a:solidFill>
                  <a:schemeClr val="accent1">
                    <a:lumMod val="50000"/>
                  </a:schemeClr>
                </a:solidFill>
                <a:latin typeface="Arial" panose="020B0604020202020204" pitchFamily="34" charset="0"/>
                <a:cs typeface="Arial" panose="020B0604020202020204" pitchFamily="34" charset="0"/>
              </a:rPr>
              <a:t>OWCN)</a:t>
            </a:r>
          </a:p>
        </p:txBody>
      </p:sp>
      <p:sp>
        <p:nvSpPr>
          <p:cNvPr id="201733" name="Text Box 5"/>
          <p:cNvSpPr txBox="1">
            <a:spLocks noChangeArrowheads="1"/>
          </p:cNvSpPr>
          <p:nvPr/>
        </p:nvSpPr>
        <p:spPr bwMode="auto">
          <a:xfrm>
            <a:off x="0" y="5208090"/>
            <a:ext cx="52578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1" hangingPunct="1">
              <a:spcBef>
                <a:spcPts val="0"/>
              </a:spcBef>
              <a:spcAft>
                <a:spcPts val="0"/>
              </a:spcAft>
              <a:buClr>
                <a:schemeClr val="hlink"/>
              </a:buClr>
              <a:buSzPct val="120000"/>
              <a:defRPr/>
            </a:pPr>
            <a:r>
              <a:rPr kumimoji="0" lang="en-US" sz="3200" dirty="0" smtClean="0">
                <a:latin typeface="Arial" panose="020B0604020202020204" pitchFamily="34" charset="0"/>
                <a:cs typeface="Arial" panose="020B0604020202020204" pitchFamily="34" charset="0"/>
              </a:rPr>
              <a:t>35 Member Organizations</a:t>
            </a:r>
            <a:endParaRPr kumimoji="0" lang="en-US" sz="3200" dirty="0">
              <a:latin typeface="Arial" panose="020B0604020202020204" pitchFamily="34" charset="0"/>
              <a:cs typeface="Arial" panose="020B0604020202020204" pitchFamily="34" charset="0"/>
            </a:endParaRPr>
          </a:p>
          <a:p>
            <a:pPr algn="ctr" eaLnBrk="1" hangingPunct="1">
              <a:spcBef>
                <a:spcPts val="0"/>
              </a:spcBef>
              <a:spcAft>
                <a:spcPts val="0"/>
              </a:spcAft>
              <a:buClr>
                <a:schemeClr val="hlink"/>
              </a:buClr>
              <a:buSzPct val="120000"/>
              <a:defRPr/>
            </a:pPr>
            <a:r>
              <a:rPr kumimoji="0" lang="en-US" sz="3200" dirty="0">
                <a:latin typeface="Arial" panose="020B0604020202020204" pitchFamily="34" charset="0"/>
                <a:cs typeface="Arial" panose="020B0604020202020204" pitchFamily="34" charset="0"/>
              </a:rPr>
              <a:t>in </a:t>
            </a:r>
            <a:r>
              <a:rPr kumimoji="0" lang="en-US" sz="3200" dirty="0" smtClean="0">
                <a:latin typeface="Arial" panose="020B0604020202020204" pitchFamily="34" charset="0"/>
                <a:cs typeface="Arial" panose="020B0604020202020204" pitchFamily="34" charset="0"/>
              </a:rPr>
              <a:t>California and will expand statewide</a:t>
            </a:r>
            <a:endParaRPr kumimoji="0" lang="en-US" sz="32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53" y="1981200"/>
            <a:ext cx="5128553" cy="293248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sp>
        <p:nvSpPr>
          <p:cNvPr id="242690" name="Rectangle 2"/>
          <p:cNvSpPr>
            <a:spLocks noGrp="1" noChangeArrowheads="1"/>
          </p:cNvSpPr>
          <p:nvPr>
            <p:ph type="title"/>
          </p:nvPr>
        </p:nvSpPr>
        <p:spPr>
          <a:xfrm>
            <a:off x="381000" y="304800"/>
            <a:ext cx="5257800" cy="2743200"/>
          </a:xfrm>
        </p:spPr>
        <p:txBody>
          <a:bodyPr>
            <a:normAutofit fontScale="90000"/>
          </a:bodyPr>
          <a:lstStyle/>
          <a:p>
            <a:pPr>
              <a:defRPr/>
            </a:pPr>
            <a:r>
              <a:rPr lang="en-US" sz="4000" b="1" dirty="0" smtClean="0">
                <a:solidFill>
                  <a:schemeClr val="accent1">
                    <a:lumMod val="50000"/>
                  </a:schemeClr>
                </a:solidFill>
                <a:latin typeface="Arial" panose="020B0604020202020204" pitchFamily="34" charset="0"/>
                <a:cs typeface="Arial" panose="020B0604020202020204" pitchFamily="34" charset="0"/>
              </a:rPr>
              <a:t>RESTORATION</a:t>
            </a:r>
            <a:br>
              <a:rPr lang="en-US" sz="4000" b="1" dirty="0" smtClean="0">
                <a:solidFill>
                  <a:schemeClr val="accent1">
                    <a:lumMod val="50000"/>
                  </a:schemeClr>
                </a:solidFill>
                <a:latin typeface="Arial" panose="020B0604020202020204" pitchFamily="34" charset="0"/>
                <a:cs typeface="Arial" panose="020B0604020202020204" pitchFamily="34" charset="0"/>
              </a:rPr>
            </a:br>
            <a:r>
              <a:rPr lang="en-US" sz="4000" b="1" dirty="0" smtClean="0">
                <a:solidFill>
                  <a:schemeClr val="accent1">
                    <a:lumMod val="50000"/>
                  </a:schemeClr>
                </a:solidFill>
                <a:latin typeface="Arial" panose="020B0604020202020204" pitchFamily="34" charset="0"/>
                <a:cs typeface="Arial" panose="020B0604020202020204" pitchFamily="34" charset="0"/>
              </a:rPr>
              <a:t/>
            </a:r>
            <a:br>
              <a:rPr lang="en-US" sz="4000" b="1" dirty="0" smtClean="0">
                <a:solidFill>
                  <a:schemeClr val="accent1">
                    <a:lumMod val="50000"/>
                  </a:schemeClr>
                </a:solidFill>
                <a:latin typeface="Arial" panose="020B0604020202020204" pitchFamily="34" charset="0"/>
                <a:cs typeface="Arial" panose="020B0604020202020204" pitchFamily="34" charset="0"/>
              </a:rPr>
            </a:br>
            <a:r>
              <a:rPr lang="en-US" sz="3600" b="1" dirty="0" smtClean="0">
                <a:solidFill>
                  <a:srgbClr val="7030A0"/>
                </a:solidFill>
                <a:latin typeface="Arial" panose="020B0604020202020204" pitchFamily="34" charset="0"/>
                <a:cs typeface="Arial" panose="020B0604020202020204" pitchFamily="34" charset="0"/>
              </a:rPr>
              <a:t>Overall </a:t>
            </a:r>
            <a:r>
              <a:rPr lang="en-US" sz="3600" b="1" dirty="0">
                <a:solidFill>
                  <a:srgbClr val="7030A0"/>
                </a:solidFill>
                <a:latin typeface="Arial" panose="020B0604020202020204" pitchFamily="34" charset="0"/>
                <a:cs typeface="Arial" panose="020B0604020202020204" pitchFamily="34" charset="0"/>
              </a:rPr>
              <a:t>Goal of Natural Resource Damage Assessment (NRDA)</a:t>
            </a:r>
            <a:r>
              <a:rPr lang="en-US" sz="3600" b="1" dirty="0">
                <a:latin typeface="Arial" panose="020B0604020202020204" pitchFamily="34" charset="0"/>
                <a:cs typeface="Arial" panose="020B0604020202020204" pitchFamily="34" charset="0"/>
              </a:rPr>
              <a:t/>
            </a:r>
            <a:br>
              <a:rPr lang="en-US" sz="3600" b="1" dirty="0">
                <a:latin typeface="Arial" panose="020B0604020202020204" pitchFamily="34" charset="0"/>
                <a:cs typeface="Arial" panose="020B0604020202020204" pitchFamily="34" charset="0"/>
              </a:rPr>
            </a:br>
            <a:endParaRPr lang="en-US" sz="3600" b="1" dirty="0" smtClean="0">
              <a:solidFill>
                <a:schemeClr val="accent1">
                  <a:lumMod val="50000"/>
                </a:schemeClr>
              </a:solidFill>
              <a:latin typeface="Arial" panose="020B0604020202020204" pitchFamily="34" charset="0"/>
              <a:cs typeface="Arial" panose="020B0604020202020204" pitchFamily="34" charset="0"/>
            </a:endParaRPr>
          </a:p>
        </p:txBody>
      </p:sp>
      <p:sp>
        <p:nvSpPr>
          <p:cNvPr id="29699" name="Rectangle 3"/>
          <p:cNvSpPr>
            <a:spLocks noGrp="1" noChangeArrowheads="1"/>
          </p:cNvSpPr>
          <p:nvPr>
            <p:ph idx="1"/>
          </p:nvPr>
        </p:nvSpPr>
        <p:spPr>
          <a:xfrm>
            <a:off x="81508" y="2971801"/>
            <a:ext cx="8529092" cy="3505200"/>
          </a:xfrm>
        </p:spPr>
        <p:txBody>
          <a:bodyPr>
            <a:normAutofit/>
          </a:bodyPr>
          <a:lstStyle/>
          <a:p>
            <a:pPr marL="457200" indent="-457200">
              <a:buClr>
                <a:srgbClr val="002060"/>
              </a:buClr>
            </a:pPr>
            <a:r>
              <a:rPr lang="en-US" sz="3200" dirty="0" smtClean="0">
                <a:latin typeface="Arial" panose="020B0604020202020204" pitchFamily="34" charset="0"/>
                <a:cs typeface="Arial" panose="020B0604020202020204" pitchFamily="34" charset="0"/>
              </a:rPr>
              <a:t>Return injured natural resources to pre-spill condition </a:t>
            </a:r>
          </a:p>
          <a:p>
            <a:pPr marL="457200" indent="-457200">
              <a:buClr>
                <a:srgbClr val="002060"/>
              </a:buClr>
            </a:pPr>
            <a:r>
              <a:rPr lang="en-US" dirty="0">
                <a:latin typeface="Arial" panose="020B0604020202020204" pitchFamily="34" charset="0"/>
                <a:cs typeface="Arial" panose="020B0604020202020204" pitchFamily="34" charset="0"/>
              </a:rPr>
              <a:t>C</a:t>
            </a:r>
            <a:r>
              <a:rPr lang="en-US" sz="3200" dirty="0" smtClean="0">
                <a:latin typeface="Arial" panose="020B0604020202020204" pitchFamily="34" charset="0"/>
                <a:cs typeface="Arial" panose="020B0604020202020204" pitchFamily="34" charset="0"/>
              </a:rPr>
              <a:t>ompensate for interim losses through the restoration, rehabilitation, replacement or acquisition</a:t>
            </a:r>
            <a:endParaRPr lang="en-US" sz="2800" dirty="0" smtClean="0">
              <a:latin typeface="Arial" panose="020B0604020202020204" pitchFamily="34" charset="0"/>
              <a:cs typeface="Arial" panose="020B0604020202020204" pitchFamily="34" charset="0"/>
            </a:endParaRPr>
          </a:p>
        </p:txBody>
      </p:sp>
      <p:pic>
        <p:nvPicPr>
          <p:cNvPr id="4" name="Picture 3" descr="H:\Images\My Pictures\wildlife photos\alcids\MAMU\mamu3.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5638800" y="152401"/>
            <a:ext cx="3330758" cy="236992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7F3FD"/>
        </a:soli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4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4188860"/>
            <a:ext cx="3843337" cy="2105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152400"/>
            <a:ext cx="3614737"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661288"/>
      </p:ext>
    </p:extLst>
  </p:cSld>
  <p:clrMapOvr>
    <a:masterClrMapping/>
  </p:clrMapOvr>
  <p:transition>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chemeClr val="hlink"/>
          </a:buClr>
          <a:buSzPct val="120000"/>
          <a:buFontTx/>
          <a:buNone/>
          <a:tabLst/>
          <a:defRPr kumimoji="0" lang="en-US" sz="28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chemeClr val="hlink"/>
          </a:buClr>
          <a:buSzPct val="120000"/>
          <a:buFontTx/>
          <a:buNone/>
          <a:tabLst/>
          <a:defRPr kumimoji="0" lang="en-US" sz="2800" b="0" i="0" u="none" strike="noStrike" cap="none" normalizeH="0" baseline="0" smtClean="0">
            <a:ln>
              <a:noFill/>
            </a:ln>
            <a:solidFill>
              <a:schemeClr val="tx2"/>
            </a:solidFill>
            <a:effectLst/>
            <a:latin typeface="Arial"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3934</TotalTime>
  <Words>736</Words>
  <Application>Microsoft Office PowerPoint</Application>
  <PresentationFormat>On-screen Show (4:3)</PresentationFormat>
  <Paragraphs>134</Paragraphs>
  <Slides>19</Slides>
  <Notes>12</Notes>
  <HiddenSlides>0</HiddenSlides>
  <MMClips>0</MMClips>
  <ScaleCrop>false</ScaleCrop>
  <HeadingPairs>
    <vt:vector size="4" baseType="variant">
      <vt:variant>
        <vt:lpstr>Theme</vt:lpstr>
      </vt:variant>
      <vt:variant>
        <vt:i4>3</vt:i4>
      </vt:variant>
      <vt:variant>
        <vt:lpstr>Slide Titles</vt:lpstr>
      </vt:variant>
      <vt:variant>
        <vt:i4>19</vt:i4>
      </vt:variant>
    </vt:vector>
  </HeadingPairs>
  <TitlesOfParts>
    <vt:vector size="22" baseType="lpstr">
      <vt:lpstr>Flow</vt:lpstr>
      <vt:lpstr>Office Theme</vt:lpstr>
      <vt:lpstr>Ocean</vt:lpstr>
      <vt:lpstr>PowerPoint Presentation</vt:lpstr>
      <vt:lpstr>PowerPoint Presentation</vt:lpstr>
      <vt:lpstr>Resulting Pollution Laws</vt:lpstr>
      <vt:lpstr>Lempert-Keene-Seastrand Oil Spill Prevention and Response Act</vt:lpstr>
      <vt:lpstr>Duties of the Administrator</vt:lpstr>
      <vt:lpstr>Funding</vt:lpstr>
      <vt:lpstr>PowerPoint Presentation</vt:lpstr>
      <vt:lpstr>PowerPoint Presentation</vt:lpstr>
      <vt:lpstr>OSPR’s Mission</vt:lpstr>
      <vt:lpstr>Four Mission Areas</vt:lpstr>
      <vt:lpstr>PowerPoint Presentation</vt:lpstr>
      <vt:lpstr>PREPAREDNESS Preparation = Performance</vt:lpstr>
      <vt:lpstr>Oil Spill Response Organizations (OSROs)</vt:lpstr>
      <vt:lpstr>Drills and Exercises</vt:lpstr>
      <vt:lpstr>Certificates of  Financial Responsibility</vt:lpstr>
      <vt:lpstr>RESPONSE</vt:lpstr>
      <vt:lpstr>PowerPoint Presentation</vt:lpstr>
      <vt:lpstr>RESTORATION  Overall Goal of Natural Resource Damage Assessment (NRDA) </vt:lpstr>
      <vt:lpstr>PowerPoint Presentation</vt:lpstr>
    </vt:vector>
  </TitlesOfParts>
  <Company>DFG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California’s Environment at Risk                  from Oil Spills</dc:title>
  <dc:creator>OSPR</dc:creator>
  <cp:lastModifiedBy>Cindy Murphy</cp:lastModifiedBy>
  <cp:revision>222</cp:revision>
  <dcterms:created xsi:type="dcterms:W3CDTF">2001-05-31T17:49:55Z</dcterms:created>
  <dcterms:modified xsi:type="dcterms:W3CDTF">2016-04-08T20:48:00Z</dcterms:modified>
</cp:coreProperties>
</file>