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notesMasterIdLst>
    <p:notesMasterId r:id="rId22"/>
  </p:notesMasterIdLst>
  <p:handoutMasterIdLst>
    <p:handoutMasterId r:id="rId23"/>
  </p:handoutMasterIdLst>
  <p:sldIdLst>
    <p:sldId id="256" r:id="rId3"/>
    <p:sldId id="287" r:id="rId4"/>
    <p:sldId id="257" r:id="rId5"/>
    <p:sldId id="258" r:id="rId6"/>
    <p:sldId id="273" r:id="rId7"/>
    <p:sldId id="274" r:id="rId8"/>
    <p:sldId id="299" r:id="rId9"/>
    <p:sldId id="272" r:id="rId10"/>
    <p:sldId id="279" r:id="rId11"/>
    <p:sldId id="278" r:id="rId12"/>
    <p:sldId id="281" r:id="rId13"/>
    <p:sldId id="266" r:id="rId14"/>
    <p:sldId id="288" r:id="rId15"/>
    <p:sldId id="293" r:id="rId16"/>
    <p:sldId id="268" r:id="rId17"/>
    <p:sldId id="284" r:id="rId18"/>
    <p:sldId id="294" r:id="rId19"/>
    <p:sldId id="307" r:id="rId20"/>
    <p:sldId id="306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67C9A"/>
    <a:srgbClr val="1F667F"/>
    <a:srgbClr val="2986A7"/>
    <a:srgbClr val="66FFFF"/>
    <a:srgbClr val="B9B50B"/>
    <a:srgbClr val="184F62"/>
    <a:srgbClr val="265A9A"/>
    <a:srgbClr val="66CCFF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71676" autoAdjust="0"/>
  </p:normalViewPr>
  <p:slideViewPr>
    <p:cSldViewPr>
      <p:cViewPr>
        <p:scale>
          <a:sx n="60" d="100"/>
          <a:sy n="60" d="100"/>
        </p:scale>
        <p:origin x="-2442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84"/>
    </p:cViewPr>
  </p:sorterViewPr>
  <p:notesViewPr>
    <p:cSldViewPr>
      <p:cViewPr varScale="1">
        <p:scale>
          <a:sx n="81" d="100"/>
          <a:sy n="81" d="100"/>
        </p:scale>
        <p:origin x="-199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649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1"/>
            <a:ext cx="3038648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F1CA026F-DAE1-4A4A-AA8C-D8125DA95BF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649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75"/>
            <a:ext cx="3038648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A86D5B8-A50B-4D43-9E3A-4E32E8BCB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228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649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1"/>
            <a:ext cx="3038648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43D6A6CD-FB2A-4740-BF72-D6D6DA31F574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8" y="4416428"/>
            <a:ext cx="5608320" cy="4183063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75"/>
            <a:ext cx="3038649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829675"/>
            <a:ext cx="3038648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D1FA36C9-D1C2-4658-B6CF-7EA7F7811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689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Black-necked stilts.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669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Agency Rep</a:t>
            </a:r>
            <a:r>
              <a:rPr lang="en-US" baseline="0" dirty="0" smtClean="0"/>
              <a:t> involvement is facilitated by keeping Agency Reps informed.  The next 3 slides discuss how this is done.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00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74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Trajectories, FAQs,</a:t>
            </a:r>
            <a:r>
              <a:rPr lang="en-US" baseline="0" dirty="0" smtClean="0"/>
              <a:t> factsheets, press releases, incident updates, volunteer information, photos, etc. can all be found on the </a:t>
            </a:r>
            <a:r>
              <a:rPr lang="en-US" baseline="0" dirty="0" err="1" smtClean="0"/>
              <a:t>CalSpillWatch</a:t>
            </a:r>
            <a:r>
              <a:rPr lang="en-US" baseline="0" dirty="0" smtClean="0"/>
              <a:t> website.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50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0119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194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345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613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143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14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73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36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7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83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043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975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9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Tribal</a:t>
            </a:r>
            <a:r>
              <a:rPr lang="en-US" baseline="0" dirty="0" smtClean="0"/>
              <a:t> Reps are coordinated into the spill response just like Agency Reps. The Environmental Unit normally takes the lead.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A36C9-D1C2-4658-B6CF-7EA7F7811E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381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018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812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330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916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2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657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25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681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144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722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020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0E6E1A-072E-4D5F-8DAB-8785040E28F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9A9F1A-8567-4867-AA57-DD0D6A6CA27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2057D-55BE-40F7-AC56-2C17F29164E9}" type="datetimeFigureOut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4/21/2016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D8E34-FE84-4AEF-A34B-DA4F2CCE36F7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7453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lspillwatch.ca.gov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4000"/>
                    </a14:imgEffect>
                    <a14:imgEffect>
                      <a14:brightnessContrast bright="14000" contrast="-1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236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685801"/>
            <a:ext cx="7772400" cy="17526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chemeClr val="bg1"/>
                </a:solidFill>
              </a:rPr>
              <a:t>OSPR OVERVIEW</a:t>
            </a:r>
            <a:r>
              <a:rPr lang="en-US" sz="4800" dirty="0" smtClean="0">
                <a:solidFill>
                  <a:schemeClr val="bg1"/>
                </a:solidFill>
              </a:rPr>
              <a:t/>
            </a:r>
            <a:br>
              <a:rPr lang="en-US" sz="4800" dirty="0" smtClean="0">
                <a:solidFill>
                  <a:schemeClr val="bg1"/>
                </a:solidFill>
              </a:rPr>
            </a:br>
            <a:r>
              <a:rPr lang="en-US" sz="4800" dirty="0" smtClean="0">
                <a:solidFill>
                  <a:schemeClr val="bg1"/>
                </a:solidFill>
              </a:rPr>
              <a:t>LIAISON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10000"/>
            <a:ext cx="6400800" cy="2819400"/>
          </a:xfrm>
        </p:spPr>
        <p:txBody>
          <a:bodyPr>
            <a:noAutofit/>
          </a:bodyPr>
          <a:lstStyle/>
          <a:p>
            <a:endParaRPr lang="en-US" sz="2800" b="1" dirty="0" smtClean="0">
              <a:solidFill>
                <a:schemeClr val="tx1"/>
              </a:solidFill>
            </a:endParaRPr>
          </a:p>
          <a:p>
            <a:endParaRPr lang="en-US" sz="2800" b="1" dirty="0" smtClean="0">
              <a:solidFill>
                <a:schemeClr val="tx1"/>
              </a:solidFill>
            </a:endParaRPr>
          </a:p>
          <a:p>
            <a:endParaRPr lang="en-US" sz="28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Joy Lavin-Jones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Liaison Officer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Office of Spill Prevention and Response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01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932688"/>
          </a:xfrm>
        </p:spPr>
        <p:txBody>
          <a:bodyPr/>
          <a:lstStyle/>
          <a:p>
            <a:r>
              <a:rPr lang="en-US" b="1" dirty="0" smtClean="0">
                <a:solidFill>
                  <a:srgbClr val="1F667F"/>
                </a:solidFill>
              </a:rPr>
              <a:t>Keeping Agency Reps Informed</a:t>
            </a:r>
            <a:endParaRPr lang="en-US" b="1" dirty="0">
              <a:solidFill>
                <a:srgbClr val="1F66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1F667F"/>
              </a:buClr>
            </a:pPr>
            <a:r>
              <a:rPr lang="en-US" dirty="0" smtClean="0"/>
              <a:t>ICS 201 – Incident Briefing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ICS 202 - Incident Objectives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ICS 207 – ICP Org Chart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ICS 208 – Site Safety Plan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ICS 209 – Incident Status Summary</a:t>
            </a:r>
          </a:p>
          <a:p>
            <a:pPr>
              <a:buClr>
                <a:srgbClr val="1F667F"/>
              </a:buClr>
            </a:pPr>
            <a:r>
              <a:rPr lang="en-US" dirty="0"/>
              <a:t>Incident Action Plan (IAP)</a:t>
            </a:r>
          </a:p>
          <a:p>
            <a:pPr>
              <a:buClr>
                <a:srgbClr val="1F667F"/>
              </a:buClr>
            </a:pPr>
            <a:endParaRPr lang="en-US" b="1" dirty="0" smtClean="0"/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23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1F667F"/>
                </a:solidFill>
              </a:rPr>
              <a:t>Keeping Agency Reps Informed </a:t>
            </a:r>
            <a:endParaRPr lang="en-US" b="1" dirty="0">
              <a:solidFill>
                <a:srgbClr val="1F66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1F667F"/>
              </a:buClr>
            </a:pPr>
            <a:r>
              <a:rPr lang="en-US" dirty="0" smtClean="0"/>
              <a:t>Presentations by the:</a:t>
            </a:r>
          </a:p>
          <a:p>
            <a:pPr lvl="1">
              <a:buClr>
                <a:srgbClr val="1F667F"/>
              </a:buClr>
              <a:buFont typeface="Wingdings" pitchFamily="2" charset="2"/>
              <a:buChar char="ü"/>
            </a:pPr>
            <a:r>
              <a:rPr lang="en-US" dirty="0" smtClean="0"/>
              <a:t>Situation Unit Leader</a:t>
            </a:r>
          </a:p>
          <a:p>
            <a:pPr lvl="1">
              <a:buClr>
                <a:srgbClr val="1F667F"/>
              </a:buClr>
              <a:buFont typeface="Wingdings" pitchFamily="2" charset="2"/>
              <a:buChar char="ü"/>
            </a:pPr>
            <a:r>
              <a:rPr lang="en-US" dirty="0" smtClean="0"/>
              <a:t>Environmental Unit Leader</a:t>
            </a:r>
          </a:p>
          <a:p>
            <a:pPr lvl="1">
              <a:buClr>
                <a:srgbClr val="1F667F"/>
              </a:buClr>
              <a:buFont typeface="Wingdings" pitchFamily="2" charset="2"/>
              <a:buChar char="ü"/>
            </a:pPr>
            <a:r>
              <a:rPr lang="en-US" dirty="0" smtClean="0"/>
              <a:t>NOAA Scientific Support Coordinator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Briefings by the LO summarizing:</a:t>
            </a:r>
          </a:p>
          <a:p>
            <a:pPr lvl="1">
              <a:buClr>
                <a:srgbClr val="1F667F"/>
              </a:buClr>
              <a:buFont typeface="Wingdings" pitchFamily="2" charset="2"/>
              <a:buChar char="ü"/>
            </a:pPr>
            <a:r>
              <a:rPr lang="en-US" dirty="0" smtClean="0"/>
              <a:t>Command and General Staff meeting</a:t>
            </a:r>
          </a:p>
          <a:p>
            <a:pPr lvl="1">
              <a:buClr>
                <a:srgbClr val="1F667F"/>
              </a:buClr>
              <a:buFont typeface="Wingdings" pitchFamily="2" charset="2"/>
              <a:buChar char="ü"/>
            </a:pPr>
            <a:r>
              <a:rPr lang="en-US" dirty="0" smtClean="0"/>
              <a:t>Planning meeting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Press releases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Community Open House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18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1F667F"/>
                </a:solidFill>
              </a:rPr>
              <a:t>Keeping Agency Reps Informed </a:t>
            </a:r>
            <a:endParaRPr lang="en-US" b="1" dirty="0">
              <a:solidFill>
                <a:srgbClr val="1F66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305800" cy="4754563"/>
          </a:xfrm>
        </p:spPr>
        <p:txBody>
          <a:bodyPr>
            <a:normAutofit/>
          </a:bodyPr>
          <a:lstStyle/>
          <a:p>
            <a:pPr>
              <a:buClr>
                <a:srgbClr val="1F667F"/>
              </a:buClr>
            </a:pPr>
            <a:r>
              <a:rPr lang="en-US" dirty="0" smtClean="0"/>
              <a:t>Phone </a:t>
            </a:r>
            <a:r>
              <a:rPr lang="en-US" dirty="0"/>
              <a:t>numbers for volunteers, 3rd party claims and reporting oiled </a:t>
            </a:r>
            <a:r>
              <a:rPr lang="en-US" dirty="0" smtClean="0"/>
              <a:t>wildlife</a:t>
            </a:r>
            <a:endParaRPr lang="en-US" dirty="0"/>
          </a:p>
          <a:p>
            <a:pPr>
              <a:buClr>
                <a:srgbClr val="1F667F"/>
              </a:buClr>
            </a:pPr>
            <a:r>
              <a:rPr lang="en-US" dirty="0" smtClean="0"/>
              <a:t>Incident updates from OSPR Operations Center</a:t>
            </a:r>
            <a:endParaRPr lang="en-US" dirty="0"/>
          </a:p>
          <a:p>
            <a:pPr>
              <a:buClr>
                <a:srgbClr val="1F667F"/>
              </a:buClr>
            </a:pPr>
            <a:r>
              <a:rPr lang="en-US" dirty="0" smtClean="0"/>
              <a:t>Fact sheets, e.g. “</a:t>
            </a:r>
            <a:r>
              <a:rPr lang="en-US" dirty="0" err="1" smtClean="0"/>
              <a:t>Tarballs</a:t>
            </a:r>
            <a:r>
              <a:rPr lang="en-US" dirty="0" smtClean="0"/>
              <a:t>,” “How Clean is Clean,” etc.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Other spill-specific information put out by the Unified Command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One-on-one responses to inquires from Agency Reps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Cal Spill Watch website: </a:t>
            </a:r>
            <a:r>
              <a:rPr lang="en-US" dirty="0" smtClean="0">
                <a:hlinkClick r:id="rId3"/>
              </a:rPr>
              <a:t>www.CalSpillWatch.ca.gov</a:t>
            </a:r>
            <a:endParaRPr lang="en-US" dirty="0" smtClean="0"/>
          </a:p>
          <a:p>
            <a:pPr>
              <a:buClr>
                <a:srgbClr val="1F667F"/>
              </a:buClr>
            </a:pPr>
            <a:r>
              <a:rPr lang="en-US" dirty="0" smtClean="0"/>
              <a:t>ERMA</a:t>
            </a:r>
          </a:p>
          <a:p>
            <a:pPr marL="0" indent="0">
              <a:buClr>
                <a:srgbClr val="1F667F"/>
              </a:buClr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65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67000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1F667F"/>
                </a:solidFill>
              </a:rPr>
              <a:t>Expectations for Agency Reps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94327" y="41910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How Agency Reps Can Help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529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1F667F"/>
                </a:solidFill>
              </a:rPr>
              <a:t>Expectations for Agency Reps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8229600" cy="4389120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dirty="0" smtClean="0"/>
              <a:t>Be knowledgeable of your agency’s: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/>
              <a:t>Regulatory authority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/>
              <a:t>Key agency managers and staff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/>
              <a:t>Geographical area of responsibility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/>
              <a:t>Agency resources</a:t>
            </a:r>
          </a:p>
          <a:p>
            <a:pPr>
              <a:buClr>
                <a:schemeClr val="tx2"/>
              </a:buClr>
            </a:pPr>
            <a:r>
              <a:rPr lang="en-US" dirty="0" smtClean="0"/>
              <a:t>Be knowledgeable of your local </a:t>
            </a:r>
            <a:r>
              <a:rPr lang="en-US" dirty="0" smtClean="0"/>
              <a:t>community:</a:t>
            </a:r>
            <a:endParaRPr lang="en-US" dirty="0" smtClean="0"/>
          </a:p>
          <a:p>
            <a:pPr lvl="1"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/>
              <a:t>Good locations for town hall meetings during response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/>
              <a:t>ID key community leaders to invite to a meeting</a:t>
            </a:r>
          </a:p>
          <a:p>
            <a:pPr lvl="1">
              <a:buClr>
                <a:schemeClr val="tx2"/>
              </a:buClr>
            </a:pPr>
            <a:endParaRPr lang="en-US" dirty="0" smtClean="0"/>
          </a:p>
          <a:p>
            <a:pPr lvl="1">
              <a:buClr>
                <a:schemeClr val="tx2"/>
              </a:buClr>
            </a:pPr>
            <a:endParaRPr lang="en-US" dirty="0" smtClean="0"/>
          </a:p>
          <a:p>
            <a:pPr>
              <a:buClr>
                <a:schemeClr val="tx2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24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123748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1F667F"/>
                </a:solidFill>
              </a:rPr>
              <a:t>Expectations for Agency Reps</a:t>
            </a:r>
            <a:endParaRPr lang="en-US" b="1" dirty="0">
              <a:solidFill>
                <a:srgbClr val="1F66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8956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1F667F"/>
              </a:buClr>
            </a:pPr>
            <a:r>
              <a:rPr lang="en-US" dirty="0"/>
              <a:t>Have a good working knowledge </a:t>
            </a:r>
            <a:r>
              <a:rPr lang="en-US" dirty="0" smtClean="0"/>
              <a:t>of:</a:t>
            </a:r>
          </a:p>
          <a:p>
            <a:pPr lvl="1">
              <a:buClr>
                <a:srgbClr val="1F667F"/>
              </a:buClr>
              <a:buFont typeface="Wingdings" pitchFamily="2" charset="2"/>
              <a:buChar char="ü"/>
            </a:pPr>
            <a:r>
              <a:rPr lang="en-US" dirty="0" smtClean="0"/>
              <a:t>Incident Command System</a:t>
            </a:r>
            <a:endParaRPr lang="en-US" dirty="0"/>
          </a:p>
          <a:p>
            <a:pPr lvl="1">
              <a:buClr>
                <a:srgbClr val="1F667F"/>
              </a:buClr>
              <a:buFont typeface="Wingdings" pitchFamily="2" charset="2"/>
              <a:buChar char="ü"/>
            </a:pPr>
            <a:r>
              <a:rPr lang="en-US" dirty="0" smtClean="0"/>
              <a:t>The </a:t>
            </a:r>
            <a:r>
              <a:rPr lang="en-US" dirty="0"/>
              <a:t>Local Oil Spill Contingency </a:t>
            </a:r>
            <a:r>
              <a:rPr lang="en-US" dirty="0" smtClean="0"/>
              <a:t>Plan and/or GRP (if available)</a:t>
            </a:r>
            <a:endParaRPr lang="en-US" dirty="0"/>
          </a:p>
          <a:p>
            <a:pPr>
              <a:buClr>
                <a:srgbClr val="1F667F"/>
              </a:buClr>
            </a:pPr>
            <a:r>
              <a:rPr lang="en-US" dirty="0" smtClean="0"/>
              <a:t>Be a conduit for information to your Emergency Operations Center (EOC)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Be </a:t>
            </a:r>
            <a:r>
              <a:rPr lang="en-US" dirty="0"/>
              <a:t>able to acquire and commit your agencies resources, or be able to get it done </a:t>
            </a:r>
            <a:r>
              <a:rPr lang="en-US" dirty="0" smtClean="0"/>
              <a:t>expeditiously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11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716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1F667F"/>
                </a:solidFill>
              </a:rPr>
              <a:t>Expectations for Agency Reps</a:t>
            </a:r>
            <a:endParaRPr lang="en-US" b="1" dirty="0">
              <a:solidFill>
                <a:srgbClr val="1F66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766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1F667F"/>
              </a:buClr>
            </a:pPr>
            <a:r>
              <a:rPr lang="en-US" dirty="0"/>
              <a:t>Commit to working for at least one full operational period, preferably more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Keep </a:t>
            </a:r>
            <a:r>
              <a:rPr lang="en-US" dirty="0"/>
              <a:t>the LO informed of your schedule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Cooperation between Agency Reps and the LO is very important – we are a team</a:t>
            </a:r>
            <a:endParaRPr lang="en-US" dirty="0"/>
          </a:p>
          <a:p>
            <a:pPr>
              <a:buFont typeface="Courier New" pitchFamily="49" charset="0"/>
              <a:buChar char="o"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86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1F667F"/>
                </a:solidFill>
              </a:rPr>
              <a:t>Expectations for Agency Reps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4389120"/>
          </a:xfrm>
        </p:spPr>
        <p:txBody>
          <a:bodyPr/>
          <a:lstStyle/>
          <a:p>
            <a:pPr>
              <a:buClr>
                <a:srgbClr val="1F667F"/>
              </a:buClr>
            </a:pPr>
            <a:r>
              <a:rPr lang="en-US" dirty="0"/>
              <a:t>Remember, the LO may need information from the Agency Rep, e.g</a:t>
            </a:r>
            <a:r>
              <a:rPr lang="en-US" dirty="0" smtClean="0"/>
              <a:t>., </a:t>
            </a:r>
            <a:r>
              <a:rPr lang="en-US" dirty="0"/>
              <a:t>road closures, locations of deployed boom, </a:t>
            </a:r>
            <a:r>
              <a:rPr lang="en-US" dirty="0" smtClean="0"/>
              <a:t>water intake locations, etc</a:t>
            </a:r>
            <a:r>
              <a:rPr lang="en-US" dirty="0"/>
              <a:t>.</a:t>
            </a:r>
          </a:p>
          <a:p>
            <a:pPr>
              <a:buClr>
                <a:srgbClr val="1F667F"/>
              </a:buClr>
            </a:pPr>
            <a:r>
              <a:rPr lang="en-US" dirty="0"/>
              <a:t>Time permitting, be open to taking on special assignments from the LO or even </a:t>
            </a:r>
            <a:r>
              <a:rPr lang="en-US" dirty="0" smtClean="0"/>
              <a:t>serving </a:t>
            </a:r>
            <a:r>
              <a:rPr lang="en-US" dirty="0"/>
              <a:t>as an assistant LO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77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1F667F"/>
                </a:solidFill>
              </a:rPr>
              <a:t>Expectations for Agency Reps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/>
              <a:t>OSPR needs the </a:t>
            </a:r>
            <a:r>
              <a:rPr lang="en-US" altLang="en-US" sz="2400" dirty="0" smtClean="0"/>
              <a:t>Agency Rep </a:t>
            </a:r>
            <a:r>
              <a:rPr lang="en-US" altLang="en-US" sz="2400" dirty="0"/>
              <a:t>to assist in on-going response planning efforts through</a:t>
            </a:r>
            <a:r>
              <a:rPr lang="en-US" altLang="en-US" sz="2400" dirty="0" smtClean="0"/>
              <a:t>:</a:t>
            </a:r>
          </a:p>
          <a:p>
            <a:pPr lvl="1">
              <a:buClr>
                <a:srgbClr val="1F667F"/>
              </a:buClr>
            </a:pPr>
            <a:r>
              <a:rPr lang="en-US" altLang="en-US" sz="2000" dirty="0" smtClean="0"/>
              <a:t>GRP Development</a:t>
            </a:r>
          </a:p>
          <a:p>
            <a:pPr marL="393192" lvl="1" indent="0">
              <a:buClr>
                <a:srgbClr val="1F667F"/>
              </a:buClr>
              <a:buNone/>
            </a:pPr>
            <a:endParaRPr lang="en-US" altLang="en-US" sz="2000" dirty="0"/>
          </a:p>
          <a:p>
            <a:pPr lvl="1">
              <a:buClr>
                <a:srgbClr val="1F667F"/>
              </a:buClr>
            </a:pPr>
            <a:r>
              <a:rPr lang="en-US" altLang="en-US" sz="2000" dirty="0" smtClean="0"/>
              <a:t>Preparing/updating their local oil spill contingency plan</a:t>
            </a:r>
          </a:p>
          <a:p>
            <a:pPr marL="393192" lvl="1" indent="0">
              <a:buClr>
                <a:srgbClr val="1F667F"/>
              </a:buClr>
              <a:buNone/>
            </a:pPr>
            <a:endParaRPr lang="en-US" altLang="en-US" sz="2000" dirty="0"/>
          </a:p>
          <a:p>
            <a:pPr lvl="1">
              <a:buClr>
                <a:srgbClr val="1F667F"/>
              </a:buClr>
            </a:pPr>
            <a:r>
              <a:rPr lang="en-US" altLang="en-US" sz="2000" dirty="0" smtClean="0"/>
              <a:t>Participation in Drills </a:t>
            </a:r>
            <a:r>
              <a:rPr lang="en-US" altLang="en-US" sz="2000" dirty="0"/>
              <a:t>and </a:t>
            </a:r>
            <a:r>
              <a:rPr lang="en-US" altLang="en-US" sz="2000" dirty="0" smtClean="0"/>
              <a:t>Exercises</a:t>
            </a:r>
          </a:p>
          <a:p>
            <a:pPr marL="393192" lvl="1" indent="0"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05636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919008"/>
            <a:ext cx="792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Joy Lavin-Jones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Oil Spill Prevention Specialist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Sacramento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(916) 327-0910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Joy.Lavin-Jones@Wildlife.ca.gov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81000"/>
            <a:ext cx="6152971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77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/>
              <a:t>What We Can Do For You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153400" cy="400812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buClr>
                <a:schemeClr val="tx2"/>
              </a:buClr>
              <a:buSzPct val="150000"/>
              <a:buFont typeface="Constantia" panose="02030602050306030303" pitchFamily="18" charset="0"/>
              <a:buChar char="•"/>
            </a:pPr>
            <a:r>
              <a:rPr lang="en-US" sz="2800" dirty="0" smtClean="0"/>
              <a:t>The Liaison Officer (LO) will coordinate the involvement of Agency Representatives (Agency Reps) in an oil spill response</a:t>
            </a:r>
          </a:p>
          <a:p>
            <a:pPr>
              <a:buClr>
                <a:schemeClr val="tx2"/>
              </a:buClr>
              <a:buSzPct val="150000"/>
              <a:buFont typeface="Constantia" panose="02030602050306030303" pitchFamily="18" charset="0"/>
              <a:buChar char="•"/>
            </a:pPr>
            <a:r>
              <a:rPr lang="en-US" sz="2800" dirty="0" smtClean="0"/>
              <a:t>The LO is the advocate for Agency Reps within the Unified Command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4963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1F667F"/>
                </a:solidFill>
              </a:rPr>
              <a:t>LO’s Initial Tasks</a:t>
            </a:r>
            <a:endParaRPr lang="en-US" b="1" dirty="0">
              <a:solidFill>
                <a:srgbClr val="1F66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4389120"/>
          </a:xfrm>
        </p:spPr>
        <p:txBody>
          <a:bodyPr>
            <a:normAutofit/>
          </a:bodyPr>
          <a:lstStyle/>
          <a:p>
            <a:pPr marL="0" indent="0">
              <a:buClr>
                <a:srgbClr val="1F667F"/>
              </a:buClr>
              <a:buNone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Clr>
                <a:srgbClr val="1F667F"/>
              </a:buClr>
            </a:pPr>
            <a:r>
              <a:rPr lang="en-US" dirty="0" smtClean="0"/>
              <a:t>Find a suitable work/meeting space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Check-in Agency Rep and maintain a complete Agency Rep contact list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Point of contact for Agency Reps and their advocate</a:t>
            </a:r>
          </a:p>
          <a:p>
            <a:pPr>
              <a:buClr>
                <a:srgbClr val="1F667F"/>
              </a:buClr>
            </a:pPr>
            <a:r>
              <a:rPr lang="en-US" altLang="en-US" dirty="0"/>
              <a:t>Facilitate information exchange within and outside the oil spill response (ICS) organizat</a:t>
            </a:r>
            <a:r>
              <a:rPr lang="en-US" altLang="en-US" sz="2800" dirty="0"/>
              <a:t>ion</a:t>
            </a:r>
          </a:p>
          <a:p>
            <a:pPr>
              <a:buClr>
                <a:srgbClr val="1F667F"/>
              </a:buClr>
            </a:pPr>
            <a:endParaRPr lang="en-US" dirty="0" smtClean="0"/>
          </a:p>
          <a:p>
            <a:pPr marL="0" indent="0">
              <a:buClr>
                <a:srgbClr val="1F667F"/>
              </a:buClr>
              <a:buNone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03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1F667F"/>
                </a:solidFill>
              </a:rPr>
              <a:t>Coordinating Agency Involvement in the Spill Response</a:t>
            </a:r>
            <a:endParaRPr lang="en-US" b="1" dirty="0">
              <a:solidFill>
                <a:srgbClr val="1F66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90999"/>
          </a:xfrm>
        </p:spPr>
        <p:txBody>
          <a:bodyPr>
            <a:normAutofit/>
          </a:bodyPr>
          <a:lstStyle/>
          <a:p>
            <a:pPr>
              <a:buClr>
                <a:srgbClr val="1F667F"/>
              </a:buClr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Clr>
                <a:srgbClr val="1F667F"/>
              </a:buClr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Clr>
                <a:srgbClr val="1F667F"/>
              </a:buClr>
            </a:pPr>
            <a:endParaRPr lang="en-US" dirty="0" smtClean="0"/>
          </a:p>
          <a:p>
            <a:pPr>
              <a:buClr>
                <a:srgbClr val="1F667F"/>
              </a:buClr>
            </a:pPr>
            <a:endParaRPr lang="en-US" dirty="0" smtClean="0"/>
          </a:p>
          <a:p>
            <a:pPr>
              <a:buClr>
                <a:srgbClr val="1F667F"/>
              </a:buClr>
            </a:pPr>
            <a:r>
              <a:rPr lang="en-US" dirty="0" smtClean="0"/>
              <a:t>Listen to, and </a:t>
            </a:r>
            <a:r>
              <a:rPr lang="en-US" u="sng" dirty="0" smtClean="0"/>
              <a:t>understand</a:t>
            </a:r>
            <a:r>
              <a:rPr lang="en-US" dirty="0" smtClean="0"/>
              <a:t>, Agency Rep concerns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Prioritize concerns, in consultation with Agency Reps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Relay Agency Rep concerns to the Unified Command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Keep Agency Reps informed</a:t>
            </a:r>
          </a:p>
          <a:p>
            <a:pPr marL="0" indent="0">
              <a:buClr>
                <a:srgbClr val="1F667F"/>
              </a:buCl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4943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1F667F"/>
                </a:solidFill>
              </a:rPr>
              <a:t>Coordinating Agency Involvement </a:t>
            </a:r>
            <a:endParaRPr lang="en-US" b="1" dirty="0">
              <a:solidFill>
                <a:srgbClr val="1F66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Clr>
                <a:schemeClr val="tx2"/>
              </a:buClr>
            </a:pPr>
            <a:r>
              <a:rPr lang="en-US" dirty="0" smtClean="0"/>
              <a:t>Where appropriate, plug Agency Reps with specialized </a:t>
            </a:r>
            <a:r>
              <a:rPr lang="en-US" dirty="0" smtClean="0"/>
              <a:t>knowledge, skills or trustee authority </a:t>
            </a:r>
            <a:r>
              <a:rPr lang="en-US" dirty="0" smtClean="0"/>
              <a:t>into specific ICS positions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Health &amp; Safety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Environmental Unit (EU)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Logistics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Public Information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Cultural/Historic Property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Technical Specialist</a:t>
            </a:r>
          </a:p>
          <a:p>
            <a:pPr>
              <a:buClr>
                <a:srgbClr val="002060"/>
              </a:buClr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09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1F667F"/>
                </a:solidFill>
              </a:rPr>
              <a:t>Coordinating Agency Involvement </a:t>
            </a:r>
            <a:endParaRPr lang="en-US" b="1" dirty="0">
              <a:solidFill>
                <a:srgbClr val="1F66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305800" cy="4297363"/>
          </a:xfrm>
        </p:spPr>
        <p:txBody>
          <a:bodyPr>
            <a:normAutofit/>
          </a:bodyPr>
          <a:lstStyle/>
          <a:p>
            <a:pPr>
              <a:buClr>
                <a:srgbClr val="1F667F"/>
              </a:buClr>
            </a:pPr>
            <a:r>
              <a:rPr lang="en-US" dirty="0"/>
              <a:t>Establish contact with </a:t>
            </a:r>
            <a:r>
              <a:rPr lang="en-US" dirty="0" smtClean="0"/>
              <a:t>public health </a:t>
            </a:r>
            <a:r>
              <a:rPr lang="en-US" dirty="0"/>
              <a:t>officer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Facilitate Agency Rep reimbursement for the spill response</a:t>
            </a:r>
          </a:p>
          <a:p>
            <a:pPr>
              <a:buClr>
                <a:srgbClr val="1F667F"/>
              </a:buClr>
            </a:pPr>
            <a:endParaRPr lang="en-US" dirty="0" smtClean="0"/>
          </a:p>
          <a:p>
            <a:pPr>
              <a:buClr>
                <a:srgbClr val="1F667F"/>
              </a:buClr>
            </a:pPr>
            <a:r>
              <a:rPr lang="en-US" dirty="0" smtClean="0"/>
              <a:t>Collect information on:</a:t>
            </a:r>
          </a:p>
          <a:p>
            <a:pPr lvl="1">
              <a:buClr>
                <a:srgbClr val="1F667F"/>
              </a:buClr>
              <a:buFont typeface="Wingdings" pitchFamily="2" charset="2"/>
              <a:buChar char="ü"/>
            </a:pPr>
            <a:r>
              <a:rPr lang="en-US" dirty="0" smtClean="0"/>
              <a:t>Boom deployed, or intended to be deployed, by local government to protect economic sites</a:t>
            </a:r>
          </a:p>
          <a:p>
            <a:pPr lvl="1">
              <a:buClr>
                <a:srgbClr val="1F667F"/>
              </a:buClr>
              <a:buFont typeface="Wingdings" pitchFamily="2" charset="2"/>
              <a:buChar char="ü"/>
            </a:pPr>
            <a:r>
              <a:rPr lang="en-US" dirty="0" smtClean="0"/>
              <a:t>Cultural Historic Properties</a:t>
            </a:r>
          </a:p>
          <a:p>
            <a:pPr lvl="1">
              <a:buClr>
                <a:srgbClr val="1F667F"/>
              </a:buClr>
              <a:buFont typeface="Wingdings" pitchFamily="2" charset="2"/>
              <a:buChar char="ü"/>
            </a:pPr>
            <a:r>
              <a:rPr lang="en-US" dirty="0" smtClean="0"/>
              <a:t>Local Resources/Contacts</a:t>
            </a:r>
          </a:p>
        </p:txBody>
      </p:sp>
    </p:spTree>
    <p:extLst>
      <p:ext uri="{BB962C8B-B14F-4D97-AF65-F5344CB8AC3E}">
        <p14:creationId xmlns:p14="http://schemas.microsoft.com/office/powerpoint/2010/main" val="421873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742876" cy="6858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1832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1F667F"/>
                </a:solidFill>
              </a:rPr>
              <a:t>Coordinating Agency Involvement</a:t>
            </a:r>
            <a:endParaRPr lang="en-US" b="1" dirty="0">
              <a:solidFill>
                <a:srgbClr val="1F66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27237"/>
            <a:ext cx="8229600" cy="4525963"/>
          </a:xfrm>
        </p:spPr>
        <p:txBody>
          <a:bodyPr>
            <a:noAutofit/>
          </a:bodyPr>
          <a:lstStyle/>
          <a:p>
            <a:pPr marL="667512" lvl="2" indent="0">
              <a:buClr>
                <a:schemeClr val="accent1"/>
              </a:buClr>
              <a:buNone/>
            </a:pPr>
            <a:r>
              <a:rPr lang="en-US" sz="2800" dirty="0" smtClean="0"/>
              <a:t>Other local resources which may be of use to    the Unified Command:</a:t>
            </a:r>
          </a:p>
          <a:p>
            <a:pPr lvl="3">
              <a:buClr>
                <a:srgbClr val="1F667F"/>
              </a:buClr>
              <a:buFont typeface="Arial" panose="020B0604020202020204" pitchFamily="34" charset="0"/>
              <a:buChar char="•"/>
            </a:pPr>
            <a:r>
              <a:rPr lang="en-US" sz="2800" dirty="0" smtClean="0"/>
              <a:t>Helicopters	</a:t>
            </a:r>
          </a:p>
          <a:p>
            <a:pPr lvl="3">
              <a:buClr>
                <a:srgbClr val="1F667F"/>
              </a:buClr>
              <a:buFont typeface="Arial" panose="020B0604020202020204" pitchFamily="34" charset="0"/>
              <a:buChar char="•"/>
            </a:pPr>
            <a:r>
              <a:rPr lang="en-US" sz="2800" dirty="0" smtClean="0"/>
              <a:t>Trucks, cranes, front-end loader, other heavy equipment</a:t>
            </a:r>
          </a:p>
          <a:p>
            <a:pPr lvl="3">
              <a:buClr>
                <a:srgbClr val="1F667F"/>
              </a:buClr>
              <a:buFont typeface="Arial" panose="020B0604020202020204" pitchFamily="34" charset="0"/>
              <a:buChar char="•"/>
            </a:pPr>
            <a:r>
              <a:rPr lang="en-US" sz="2800" dirty="0" smtClean="0"/>
              <a:t>Barricades/traffic diverters</a:t>
            </a:r>
          </a:p>
          <a:p>
            <a:pPr lvl="3">
              <a:buClr>
                <a:srgbClr val="1F667F"/>
              </a:buClr>
              <a:buFont typeface="Arial" panose="020B0604020202020204" pitchFamily="34" charset="0"/>
              <a:buChar char="•"/>
            </a:pPr>
            <a:r>
              <a:rPr lang="en-US" sz="2800" dirty="0" smtClean="0"/>
              <a:t>Temporary fencing</a:t>
            </a:r>
          </a:p>
          <a:p>
            <a:pPr lvl="3">
              <a:buClr>
                <a:srgbClr val="1F667F"/>
              </a:buClr>
              <a:buFont typeface="Arial" panose="020B0604020202020204" pitchFamily="34" charset="0"/>
              <a:buChar char="•"/>
            </a:pPr>
            <a:r>
              <a:rPr lang="en-US" sz="2800" dirty="0" smtClean="0"/>
              <a:t>Security personnel</a:t>
            </a:r>
          </a:p>
          <a:p>
            <a:pPr lvl="3">
              <a:buClr>
                <a:srgbClr val="1F667F"/>
              </a:buClr>
              <a:buFont typeface="Arial" panose="020B0604020202020204" pitchFamily="34" charset="0"/>
              <a:buChar char="•"/>
            </a:pPr>
            <a:r>
              <a:rPr lang="en-US" sz="2800" dirty="0" smtClean="0"/>
              <a:t>Site access</a:t>
            </a:r>
          </a:p>
          <a:p>
            <a:pPr marL="978408" lvl="3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149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1F667F"/>
                </a:solidFill>
              </a:rPr>
              <a:t/>
            </a:r>
            <a:br>
              <a:rPr lang="en-US" b="1" dirty="0" smtClean="0">
                <a:solidFill>
                  <a:srgbClr val="1F667F"/>
                </a:solidFill>
              </a:rPr>
            </a:br>
            <a:r>
              <a:rPr lang="en-US" b="1" dirty="0" smtClean="0">
                <a:solidFill>
                  <a:srgbClr val="1F667F"/>
                </a:solidFill>
              </a:rPr>
              <a:t/>
            </a:r>
            <a:br>
              <a:rPr lang="en-US" b="1" dirty="0" smtClean="0">
                <a:solidFill>
                  <a:srgbClr val="1F667F"/>
                </a:solidFill>
              </a:rPr>
            </a:br>
            <a:r>
              <a:rPr lang="en-US" b="1" dirty="0">
                <a:solidFill>
                  <a:srgbClr val="1F667F"/>
                </a:solidFill>
              </a:rPr>
              <a:t/>
            </a:r>
            <a:br>
              <a:rPr lang="en-US" b="1" dirty="0">
                <a:solidFill>
                  <a:srgbClr val="1F667F"/>
                </a:solidFill>
              </a:rPr>
            </a:br>
            <a:r>
              <a:rPr lang="en-US" b="1" dirty="0" smtClean="0">
                <a:solidFill>
                  <a:srgbClr val="1F667F"/>
                </a:solidFill>
              </a:rPr>
              <a:t/>
            </a:r>
            <a:br>
              <a:rPr lang="en-US" b="1" dirty="0" smtClean="0">
                <a:solidFill>
                  <a:srgbClr val="1F667F"/>
                </a:solidFill>
              </a:rPr>
            </a:br>
            <a:r>
              <a:rPr lang="en-US" b="1" dirty="0">
                <a:solidFill>
                  <a:srgbClr val="1F667F"/>
                </a:solidFill>
              </a:rPr>
              <a:t/>
            </a:r>
            <a:br>
              <a:rPr lang="en-US" b="1" dirty="0">
                <a:solidFill>
                  <a:srgbClr val="1F667F"/>
                </a:solidFill>
              </a:rPr>
            </a:br>
            <a:r>
              <a:rPr lang="en-US" b="1" dirty="0" smtClean="0">
                <a:solidFill>
                  <a:srgbClr val="1F667F"/>
                </a:solidFill>
              </a:rPr>
              <a:t/>
            </a:r>
            <a:br>
              <a:rPr lang="en-US" b="1" dirty="0" smtClean="0">
                <a:solidFill>
                  <a:srgbClr val="1F667F"/>
                </a:solidFill>
              </a:rPr>
            </a:br>
            <a:r>
              <a:rPr lang="en-US" b="1" dirty="0" smtClean="0">
                <a:solidFill>
                  <a:srgbClr val="1F667F"/>
                </a:solidFill>
              </a:rPr>
              <a:t/>
            </a:r>
            <a:br>
              <a:rPr lang="en-US" b="1" dirty="0" smtClean="0">
                <a:solidFill>
                  <a:srgbClr val="1F667F"/>
                </a:solidFill>
              </a:rPr>
            </a:br>
            <a:r>
              <a:rPr lang="en-US" b="1" dirty="0">
                <a:solidFill>
                  <a:srgbClr val="1F667F"/>
                </a:solidFill>
              </a:rPr>
              <a:t/>
            </a:r>
            <a:br>
              <a:rPr lang="en-US" b="1" dirty="0">
                <a:solidFill>
                  <a:srgbClr val="1F667F"/>
                </a:solidFill>
              </a:rPr>
            </a:br>
            <a:r>
              <a:rPr lang="en-US" b="1" dirty="0" smtClean="0">
                <a:solidFill>
                  <a:srgbClr val="1F667F"/>
                </a:solidFill>
              </a:rPr>
              <a:t/>
            </a:r>
            <a:br>
              <a:rPr lang="en-US" b="1" dirty="0" smtClean="0">
                <a:solidFill>
                  <a:srgbClr val="1F667F"/>
                </a:solidFill>
              </a:rPr>
            </a:br>
            <a:r>
              <a:rPr lang="en-US" b="1" dirty="0">
                <a:solidFill>
                  <a:srgbClr val="1F667F"/>
                </a:solidFill>
              </a:rPr>
              <a:t/>
            </a:r>
            <a:br>
              <a:rPr lang="en-US" b="1" dirty="0">
                <a:solidFill>
                  <a:srgbClr val="1F667F"/>
                </a:solidFill>
              </a:rPr>
            </a:br>
            <a:r>
              <a:rPr lang="en-US" b="1" dirty="0" smtClean="0">
                <a:solidFill>
                  <a:srgbClr val="1F667F"/>
                </a:solidFill>
              </a:rPr>
              <a:t/>
            </a:r>
            <a:br>
              <a:rPr lang="en-US" b="1" dirty="0" smtClean="0">
                <a:solidFill>
                  <a:srgbClr val="1F667F"/>
                </a:solidFill>
              </a:rPr>
            </a:br>
            <a:r>
              <a:rPr lang="en-US" b="1" dirty="0" smtClean="0">
                <a:solidFill>
                  <a:srgbClr val="1F667F"/>
                </a:solidFill>
              </a:rPr>
              <a:t>Coordinating Tribal Involvement</a:t>
            </a:r>
            <a:endParaRPr lang="en-US" b="1" dirty="0">
              <a:solidFill>
                <a:srgbClr val="1F66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1F667F"/>
              </a:buClr>
            </a:pPr>
            <a:r>
              <a:rPr lang="en-US" dirty="0" smtClean="0"/>
              <a:t>If Tribal lands are impacted, Tribal involvement needs to be secured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Initial contact is done </a:t>
            </a:r>
            <a:r>
              <a:rPr lang="en-US" dirty="0"/>
              <a:t>by </a:t>
            </a:r>
            <a:r>
              <a:rPr lang="en-US" dirty="0" smtClean="0"/>
              <a:t>LO;  typically the Tribal representative is located in the Environmental </a:t>
            </a:r>
            <a:r>
              <a:rPr lang="en-US" dirty="0"/>
              <a:t>Unit (EU</a:t>
            </a:r>
            <a:r>
              <a:rPr lang="en-US" dirty="0" smtClean="0"/>
              <a:t>)</a:t>
            </a:r>
          </a:p>
          <a:p>
            <a:pPr>
              <a:buClr>
                <a:srgbClr val="1F667F"/>
              </a:buClr>
            </a:pPr>
            <a:r>
              <a:rPr lang="en-US" dirty="0" smtClean="0"/>
              <a:t>A historic properties specialist at the State Office of Historic Preservation can help with archeological site issues</a:t>
            </a:r>
            <a:endParaRPr lang="en-US" dirty="0"/>
          </a:p>
          <a:p>
            <a:pPr marL="667512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50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1958</TotalTime>
  <Words>748</Words>
  <Application>Microsoft Office PowerPoint</Application>
  <PresentationFormat>On-screen Show (4:3)</PresentationFormat>
  <Paragraphs>141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Flow</vt:lpstr>
      <vt:lpstr>Tradeshow</vt:lpstr>
      <vt:lpstr>OSPR OVERVIEW LIAISON</vt:lpstr>
      <vt:lpstr>What We Can Do For You</vt:lpstr>
      <vt:lpstr>LO’s Initial Tasks</vt:lpstr>
      <vt:lpstr>Coordinating Agency Involvement in the Spill Response</vt:lpstr>
      <vt:lpstr>Coordinating Agency Involvement </vt:lpstr>
      <vt:lpstr>Coordinating Agency Involvement </vt:lpstr>
      <vt:lpstr>PowerPoint Presentation</vt:lpstr>
      <vt:lpstr>Coordinating Agency Involvement</vt:lpstr>
      <vt:lpstr>           Coordinating Tribal Involvement</vt:lpstr>
      <vt:lpstr>Keeping Agency Reps Informed</vt:lpstr>
      <vt:lpstr>Keeping Agency Reps Informed </vt:lpstr>
      <vt:lpstr>Keeping Agency Reps Informed </vt:lpstr>
      <vt:lpstr>Expectations for Agency Reps</vt:lpstr>
      <vt:lpstr>Expectations for Agency Reps</vt:lpstr>
      <vt:lpstr>Expectations for Agency Reps</vt:lpstr>
      <vt:lpstr>Expectations for Agency Reps</vt:lpstr>
      <vt:lpstr>Expectations for Agency Reps</vt:lpstr>
      <vt:lpstr>Expectations for Agency Reps</vt:lpstr>
      <vt:lpstr>PowerPoint Presentation</vt:lpstr>
    </vt:vector>
  </TitlesOfParts>
  <Company>California Department of Fish &amp; Game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LIAISON</dc:title>
  <dc:creator>Storm, Al@Wildlife</dc:creator>
  <cp:lastModifiedBy>Administrator</cp:lastModifiedBy>
  <cp:revision>139</cp:revision>
  <cp:lastPrinted>2014-04-01T17:59:39Z</cp:lastPrinted>
  <dcterms:created xsi:type="dcterms:W3CDTF">2013-03-18T04:15:07Z</dcterms:created>
  <dcterms:modified xsi:type="dcterms:W3CDTF">2016-04-21T22:18:39Z</dcterms:modified>
</cp:coreProperties>
</file>