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0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4" r:id="rId3"/>
  </p:sldMasterIdLst>
  <p:notesMasterIdLst>
    <p:notesMasterId r:id="rId30"/>
  </p:notesMasterIdLst>
  <p:handoutMasterIdLst>
    <p:handoutMasterId r:id="rId31"/>
  </p:handoutMasterIdLst>
  <p:sldIdLst>
    <p:sldId id="259" r:id="rId4"/>
    <p:sldId id="344" r:id="rId5"/>
    <p:sldId id="330" r:id="rId6"/>
    <p:sldId id="337" r:id="rId7"/>
    <p:sldId id="339" r:id="rId8"/>
    <p:sldId id="351" r:id="rId9"/>
    <p:sldId id="340" r:id="rId10"/>
    <p:sldId id="320" r:id="rId11"/>
    <p:sldId id="342" r:id="rId12"/>
    <p:sldId id="319" r:id="rId13"/>
    <p:sldId id="343" r:id="rId14"/>
    <p:sldId id="345" r:id="rId15"/>
    <p:sldId id="309" r:id="rId16"/>
    <p:sldId id="347" r:id="rId17"/>
    <p:sldId id="346" r:id="rId18"/>
    <p:sldId id="315" r:id="rId19"/>
    <p:sldId id="308" r:id="rId20"/>
    <p:sldId id="341" r:id="rId21"/>
    <p:sldId id="348" r:id="rId22"/>
    <p:sldId id="349" r:id="rId23"/>
    <p:sldId id="303" r:id="rId24"/>
    <p:sldId id="350" r:id="rId25"/>
    <p:sldId id="352" r:id="rId26"/>
    <p:sldId id="310" r:id="rId27"/>
    <p:sldId id="276" r:id="rId28"/>
    <p:sldId id="277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344"/>
            <p14:sldId id="330"/>
            <p14:sldId id="337"/>
            <p14:sldId id="339"/>
            <p14:sldId id="351"/>
            <p14:sldId id="340"/>
            <p14:sldId id="320"/>
            <p14:sldId id="342"/>
            <p14:sldId id="319"/>
            <p14:sldId id="343"/>
            <p14:sldId id="345"/>
            <p14:sldId id="309"/>
            <p14:sldId id="347"/>
            <p14:sldId id="346"/>
            <p14:sldId id="315"/>
            <p14:sldId id="308"/>
            <p14:sldId id="341"/>
            <p14:sldId id="348"/>
            <p14:sldId id="349"/>
            <p14:sldId id="303"/>
            <p14:sldId id="350"/>
            <p14:sldId id="352"/>
            <p14:sldId id="310"/>
            <p14:sldId id="276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  <a:srgbClr val="009ED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84000" autoAdjust="0"/>
  </p:normalViewPr>
  <p:slideViewPr>
    <p:cSldViewPr>
      <p:cViewPr varScale="1">
        <p:scale>
          <a:sx n="94" d="100"/>
          <a:sy n="94" d="100"/>
        </p:scale>
        <p:origin x="-20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699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3/21/2016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581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3/21/2016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153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22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FRT roles in unified</a:t>
            </a:r>
            <a:r>
              <a:rPr lang="en-US" baseline="0" dirty="0" smtClean="0"/>
              <a:t> command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137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694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694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694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694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19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19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23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23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This</a:t>
            </a:r>
            <a:r>
              <a:rPr lang="en-US" baseline="0" dirty="0" smtClean="0"/>
              <a:t> talk will focus on our history of response, our responsibilities / Mandates, and on how we respond to pollution events as emergency responders.</a:t>
            </a: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Wildlife Officer role </a:t>
            </a:r>
            <a:r>
              <a:rPr lang="en-US" b="1" u="sng" dirty="0" smtClean="0"/>
              <a:t>only</a:t>
            </a:r>
          </a:p>
          <a:p>
            <a:pPr>
              <a:lnSpc>
                <a:spcPct val="80000"/>
              </a:lnSpc>
            </a:pPr>
            <a:r>
              <a:rPr lang="en-US" b="0" u="none" dirty="0" smtClean="0"/>
              <a:t>Focus is</a:t>
            </a:r>
            <a:r>
              <a:rPr lang="en-US" b="0" u="none" baseline="0" dirty="0" smtClean="0"/>
              <a:t> on </a:t>
            </a:r>
            <a:r>
              <a:rPr lang="en-US" b="1" u="none" baseline="0" dirty="0" smtClean="0"/>
              <a:t>OIL</a:t>
            </a:r>
            <a:r>
              <a:rPr lang="en-US" b="0" u="none" baseline="0" dirty="0" smtClean="0"/>
              <a:t> with </a:t>
            </a:r>
            <a:r>
              <a:rPr lang="en-US" b="0" u="none" baseline="0" dirty="0" err="1" smtClean="0"/>
              <a:t>Statwide</a:t>
            </a:r>
            <a:r>
              <a:rPr lang="en-US" b="0" u="none" baseline="0" dirty="0" smtClean="0"/>
              <a:t> Oil Program</a:t>
            </a:r>
            <a:endParaRPr lang="en-US" b="0" u="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096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096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EDE57-F8FE-4B43-B511-2E9F76624F74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457200"/>
            <a:ext cx="4621213" cy="3465513"/>
          </a:xfrm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4208464"/>
            <a:ext cx="6400800" cy="4670425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458788"/>
            <a:ext cx="4648200" cy="348615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4198939"/>
            <a:ext cx="6400800" cy="4630737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533EBE-4DFB-416E-BB5F-E6F1FC4BFEDD}" type="slidenum">
              <a:rPr lang="en-US" altLang="en-US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Three </a:t>
            </a:r>
            <a:r>
              <a:rPr lang="en-US" altLang="en-US" dirty="0"/>
              <a:t>disciplines within the field response team (FRT) : Wardens, Oil Spill Prevention Specialists (OSPSs), Environmental Scientists (ESs).</a:t>
            </a:r>
          </a:p>
          <a:p>
            <a:pPr>
              <a:buFontTx/>
              <a:buNone/>
            </a:pPr>
            <a:r>
              <a:rPr lang="en-US" altLang="en-US" dirty="0"/>
              <a:t>FRT members are those you are most likely to encounter during a spill response</a:t>
            </a:r>
            <a:r>
              <a:rPr lang="en-US" altLang="en-US" dirty="0" smtClean="0"/>
              <a:t>.</a:t>
            </a:r>
            <a:endParaRPr lang="en-US" altLang="en-US" sz="14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Background, SOSC, and discuss role as investigator through prosecution…   We</a:t>
            </a:r>
            <a:r>
              <a:rPr lang="en-US" baseline="0" dirty="0" smtClean="0"/>
              <a:t> Have 15 OSPR Officers  in the Northern FRT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995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Background, SOSC, and discuss role as investigator through prosecution…   We</a:t>
            </a:r>
            <a:r>
              <a:rPr lang="en-US" baseline="0" dirty="0" smtClean="0"/>
              <a:t> Have 15 OSPR Officers  in the Northern FRT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995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Background, SOSC, and discuss role as investigator through prosecution…   We</a:t>
            </a:r>
            <a:r>
              <a:rPr lang="en-US" baseline="0" dirty="0" smtClean="0"/>
              <a:t> Have 15 OSPR Officers  in the Northern FRT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995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22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22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3/21/2016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3/21/2016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17C5412-79A7-4688-B4B8-E3C5656DA50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8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057D-55BE-40F7-AC56-2C17F29164E9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3/21/2016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D8E34-FE84-4AEF-A34B-DA4F2CCE36F7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9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02057D-55BE-40F7-AC56-2C17F29164E9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3/21/2016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B1D8E34-FE84-4AEF-A34B-DA4F2CCE36F7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37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057D-55BE-40F7-AC56-2C17F29164E9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3/21/2016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D8E34-FE84-4AEF-A34B-DA4F2CCE36F7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9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057D-55BE-40F7-AC56-2C17F29164E9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3/21/2016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D8E34-FE84-4AEF-A34B-DA4F2CCE36F7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2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057D-55BE-40F7-AC56-2C17F29164E9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3/21/2016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D8E34-FE84-4AEF-A34B-DA4F2CCE36F7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6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8802057D-55BE-40F7-AC56-2C17F29164E9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3/21/2016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D8E34-FE84-4AEF-A34B-DA4F2CCE36F7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00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057D-55BE-40F7-AC56-2C17F29164E9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3/21/2016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8E34-FE84-4AEF-A34B-DA4F2CCE36F7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6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057D-55BE-40F7-AC56-2C17F29164E9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3/21/2016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D8E34-FE84-4AEF-A34B-DA4F2CCE36F7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6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057D-55BE-40F7-AC56-2C17F29164E9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3/21/2016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D8E34-FE84-4AEF-A34B-DA4F2CCE36F7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0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057D-55BE-40F7-AC56-2C17F29164E9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3/21/2016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8E34-FE84-4AEF-A34B-DA4F2CCE36F7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40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057D-55BE-40F7-AC56-2C17F29164E9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3/21/2016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8E34-FE84-4AEF-A34B-DA4F2CCE36F7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4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2" r:id="rId10"/>
    <p:sldLayoutId id="2147483654" r:id="rId11"/>
    <p:sldLayoutId id="2147483655" r:id="rId12"/>
    <p:sldLayoutId id="2147483663" r:id="rId13"/>
    <p:sldLayoutId id="2147483676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2057D-55BE-40F7-AC56-2C17F29164E9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3/21/2016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D8E34-FE84-4AEF-A34B-DA4F2CCE36F7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2550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fg.ca.gov/ospr/" TargetMode="External"/><Relationship Id="rId3" Type="http://schemas.openxmlformats.org/officeDocument/2006/relationships/tags" Target="../tags/tag7.xml"/><Relationship Id="rId7" Type="http://schemas.openxmlformats.org/officeDocument/2006/relationships/hyperlink" Target="http://www.wildlife.ca.gov/" TargetMode="Externa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hyperlink" Target="mailto:joshua.nicholas@wildlife.ca.gov" TargetMode="Externa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3.xml"/><Relationship Id="rId9" Type="http://schemas.openxmlformats.org/officeDocument/2006/relationships/hyperlink" Target="https://calspillwatch.dfg.ca.gov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90800" y="1371600"/>
            <a:ext cx="6180224" cy="23844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California Department of Fish &amp; Wildlife: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Office of Spill Prevention and Response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429000" y="4038600"/>
            <a:ext cx="5305928" cy="174625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Lieutenant Specialist Michael Horn</a:t>
            </a:r>
          </a:p>
          <a:p>
            <a:r>
              <a:rPr lang="en-US" sz="2300" dirty="0" smtClean="0">
                <a:latin typeface="+mn-lt"/>
              </a:rPr>
              <a:t>SoCal Interior</a:t>
            </a:r>
          </a:p>
          <a:p>
            <a:r>
              <a:rPr lang="en-US" sz="2400" dirty="0" smtClean="0">
                <a:latin typeface="+mn-lt"/>
              </a:rPr>
              <a:t>January 20, 2015</a:t>
            </a:r>
            <a:endParaRPr lang="en-US" sz="2400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29200"/>
            <a:ext cx="134778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482600"/>
          </a:xfrm>
        </p:spPr>
        <p:txBody>
          <a:bodyPr>
            <a:normAutofit fontScale="90000"/>
          </a:bodyPr>
          <a:lstStyle/>
          <a:p>
            <a:r>
              <a:rPr lang="en-US" dirty="0"/>
              <a:t>	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sz="4900" dirty="0" smtClean="0">
                <a:solidFill>
                  <a:srgbClr val="00B050"/>
                </a:solidFill>
              </a:rPr>
              <a:t>Roles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and Responsibilities</a:t>
            </a:r>
            <a:r>
              <a:rPr lang="en-US" dirty="0"/>
              <a:t>	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680" y="3962400"/>
            <a:ext cx="3322319" cy="2365187"/>
          </a:xfr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1219200" y="990600"/>
            <a:ext cx="3941378" cy="5494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Wildlife Officers</a:t>
            </a:r>
          </a:p>
          <a:p>
            <a:r>
              <a:rPr lang="en-US" dirty="0" smtClean="0"/>
              <a:t>State Peace Officers</a:t>
            </a:r>
            <a:endParaRPr lang="en-US" dirty="0"/>
          </a:p>
          <a:p>
            <a:r>
              <a:rPr lang="en-US" dirty="0"/>
              <a:t>Roles and Responsibilities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State </a:t>
            </a:r>
            <a:r>
              <a:rPr lang="en-US" dirty="0"/>
              <a:t>On-Scene Coordinator (SOSC</a:t>
            </a:r>
            <a:r>
              <a:rPr lang="en-US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Public safety and site control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Public Information Officer (PIO)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Investigator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Case officer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5746" y="1273956"/>
            <a:ext cx="3297254" cy="238364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05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76200"/>
            <a:ext cx="8194675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	</a:t>
            </a:r>
            <a:r>
              <a:rPr lang="en-US" sz="4900" dirty="0" smtClean="0">
                <a:solidFill>
                  <a:srgbClr val="00B050"/>
                </a:solidFill>
              </a:rPr>
              <a:t>Roles </a:t>
            </a:r>
            <a:r>
              <a:rPr lang="en-US" sz="4900" dirty="0">
                <a:solidFill>
                  <a:srgbClr val="00B050"/>
                </a:solidFill>
              </a:rPr>
              <a:t>and Responsibilities</a:t>
            </a:r>
            <a:r>
              <a:rPr lang="en-US" dirty="0"/>
              <a:t>	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657600"/>
            <a:ext cx="3153583" cy="2096333"/>
          </a:xfr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4724400" y="955040"/>
            <a:ext cx="3941378" cy="5494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300" dirty="0"/>
              <a:t>Environmental </a:t>
            </a:r>
            <a:r>
              <a:rPr lang="en-US" sz="4300" dirty="0" smtClean="0"/>
              <a:t>Scientists (ES)</a:t>
            </a:r>
            <a:endParaRPr lang="en-US" sz="4300" dirty="0"/>
          </a:p>
          <a:p>
            <a:r>
              <a:rPr lang="en-US" dirty="0"/>
              <a:t>Roles and Responsibilities: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Environmental unit leader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Wildlife Branch Director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Resources at Risk – Protection Priorities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Shoreline Clean-up and Assessment (SCAT)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Clean-up Monitoring and Assessment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Determine Clean-up Endpoints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Resource Injury Assessment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6826" y="1049020"/>
            <a:ext cx="3133530" cy="215138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38100" dist="381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89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482600"/>
          </a:xfrm>
        </p:spPr>
        <p:txBody>
          <a:bodyPr>
            <a:normAutofit fontScale="90000"/>
          </a:bodyPr>
          <a:lstStyle/>
          <a:p>
            <a:r>
              <a:rPr lang="en-US" dirty="0"/>
              <a:t>	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sz="4900" dirty="0" smtClean="0">
                <a:solidFill>
                  <a:srgbClr val="00B050"/>
                </a:solidFill>
              </a:rPr>
              <a:t>Roles </a:t>
            </a:r>
            <a:r>
              <a:rPr lang="en-US" sz="4900" dirty="0">
                <a:solidFill>
                  <a:srgbClr val="00B050"/>
                </a:solidFill>
              </a:rPr>
              <a:t>and Responsibilities</a:t>
            </a:r>
            <a:r>
              <a:rPr lang="en-US" dirty="0"/>
              <a:t>	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746" y="3962400"/>
            <a:ext cx="3297254" cy="2365187"/>
          </a:xfr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762000" y="990600"/>
            <a:ext cx="4398578" cy="5494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Oils Spill Prevention Specialists (OSPS)</a:t>
            </a:r>
            <a:endParaRPr lang="en-US" sz="4000" dirty="0"/>
          </a:p>
          <a:p>
            <a:r>
              <a:rPr lang="en-US" dirty="0"/>
              <a:t>Roles and Responsibilities: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Initial Site Safety Officer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Liaison with operations staff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Air monitoring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Release quantification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Human / mechanical failure causal analysis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Salvage operations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Maritime / pipeline / Hazmat expertise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5746" y="1425251"/>
            <a:ext cx="3297254" cy="230854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12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94675" cy="6096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Incident Command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914401"/>
            <a:ext cx="3977640" cy="53419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Plans</a:t>
            </a:r>
          </a:p>
          <a:p>
            <a:r>
              <a:rPr lang="en-US" dirty="0" smtClean="0"/>
              <a:t>CA State Oil Spill Contingency Plan</a:t>
            </a:r>
          </a:p>
          <a:p>
            <a:r>
              <a:rPr lang="en-US" dirty="0" smtClean="0"/>
              <a:t>CA OES Hazardous Materials Tool Kit</a:t>
            </a:r>
          </a:p>
          <a:p>
            <a:r>
              <a:rPr lang="en-US" dirty="0" smtClean="0"/>
              <a:t>National Contingency Plan</a:t>
            </a:r>
          </a:p>
          <a:p>
            <a:r>
              <a:rPr lang="en-US" dirty="0" smtClean="0"/>
              <a:t>US Region IX Contingency Plan</a:t>
            </a:r>
          </a:p>
          <a:p>
            <a:r>
              <a:rPr lang="en-US" dirty="0" smtClean="0"/>
              <a:t>LEPC Emergency Plans</a:t>
            </a:r>
          </a:p>
          <a:p>
            <a:r>
              <a:rPr lang="en-US" dirty="0" smtClean="0"/>
              <a:t>Local Plans</a:t>
            </a:r>
          </a:p>
          <a:p>
            <a:r>
              <a:rPr lang="en-US" dirty="0" smtClean="0"/>
              <a:t>Area Contingency Plans (ACP) and Geographic Response Plans (GRP)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3733800" cy="457912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09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94675" cy="6096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Incident Command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990600"/>
            <a:ext cx="3977640" cy="56387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700" dirty="0" smtClean="0"/>
              <a:t>The Plans and Mandated Unified Command Positions</a:t>
            </a:r>
          </a:p>
          <a:p>
            <a:r>
              <a:rPr lang="en-US" sz="3600" dirty="0" smtClean="0"/>
              <a:t>CDFW/OSPR shall serve as the State On-Scene Coordinator (SOSC) for oil spills in all State Waters</a:t>
            </a:r>
          </a:p>
          <a:p>
            <a:r>
              <a:rPr lang="en-US" sz="3600" dirty="0" smtClean="0"/>
              <a:t>CHP shall serve as SOSC for On-Highway oil spills.</a:t>
            </a:r>
          </a:p>
          <a:p>
            <a:r>
              <a:rPr lang="en-US" sz="3600" dirty="0" smtClean="0"/>
              <a:t>USCG shall serve as Federal On-Scene Coordinator  (FOSC) for Marine oil spills</a:t>
            </a:r>
          </a:p>
          <a:p>
            <a:r>
              <a:rPr lang="en-US" sz="3600" dirty="0" smtClean="0"/>
              <a:t>USEPA </a:t>
            </a:r>
            <a:r>
              <a:rPr lang="en-US" sz="3600" dirty="0"/>
              <a:t>shall serve as </a:t>
            </a:r>
            <a:r>
              <a:rPr lang="en-US" sz="3600" dirty="0" smtClean="0"/>
              <a:t>FOSC </a:t>
            </a:r>
            <a:r>
              <a:rPr lang="en-US" sz="3600" dirty="0"/>
              <a:t>for </a:t>
            </a:r>
            <a:r>
              <a:rPr lang="en-US" sz="3600" dirty="0" smtClean="0"/>
              <a:t>inland waters </a:t>
            </a:r>
            <a:r>
              <a:rPr lang="en-US" sz="3600" dirty="0"/>
              <a:t>oil </a:t>
            </a:r>
            <a:r>
              <a:rPr lang="en-US" sz="3600" dirty="0" smtClean="0"/>
              <a:t>spills</a:t>
            </a:r>
          </a:p>
          <a:p>
            <a:pPr marL="0" indent="0">
              <a:buNone/>
            </a:pPr>
            <a:r>
              <a:rPr lang="en-US" sz="4700" dirty="0" smtClean="0"/>
              <a:t>Un-Mandated</a:t>
            </a:r>
          </a:p>
          <a:p>
            <a:r>
              <a:rPr lang="en-US" sz="3600" dirty="0" smtClean="0"/>
              <a:t>CDFW will generally serve as SOSC for hazardous and deleterious material spills to State Waters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05200"/>
            <a:ext cx="3975100" cy="2509909"/>
          </a:xfr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:\Users\mhorn\Desktop\Picture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3962400" cy="24384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194675" cy="6096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Incident Command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0" y="1066800"/>
            <a:ext cx="4114800" cy="52657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Incident will operate under the National Incident Management System (NIMS)</a:t>
            </a:r>
          </a:p>
          <a:p>
            <a:r>
              <a:rPr lang="en-US" dirty="0" smtClean="0"/>
              <a:t>Enforcement will typically fill the SOSC position</a:t>
            </a:r>
          </a:p>
          <a:p>
            <a:r>
              <a:rPr lang="en-US" dirty="0" smtClean="0"/>
              <a:t>Specialized training in ICS and pollution response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Fire suppression and human health and safety are not our expertise</a:t>
            </a:r>
          </a:p>
          <a:p>
            <a:r>
              <a:rPr lang="en-US" dirty="0" smtClean="0"/>
              <a:t>OSPR personnel have the ability to fully staff most ICS positions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14400"/>
            <a:ext cx="3124200" cy="5257800"/>
          </a:xfrm>
        </p:spPr>
      </p:pic>
    </p:spTree>
    <p:extLst>
      <p:ext uri="{BB962C8B-B14F-4D97-AF65-F5344CB8AC3E}">
        <p14:creationId xmlns:p14="http://schemas.microsoft.com/office/powerpoint/2010/main" val="367458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 descr="FRT_M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4" y="1828800"/>
            <a:ext cx="7313613" cy="40100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915400" cy="685800"/>
          </a:xfrm>
        </p:spPr>
        <p:txBody>
          <a:bodyPr/>
          <a:lstStyle/>
          <a:p>
            <a:pPr algn="ctr"/>
            <a:r>
              <a:rPr lang="en-US" sz="4400" cap="none" dirty="0" smtClean="0">
                <a:solidFill>
                  <a:prstClr val="black"/>
                </a:solidFill>
                <a:latin typeface="Calibri"/>
              </a:rPr>
              <a:t>Incident Command</a:t>
            </a:r>
            <a:endParaRPr lang="en-US" dirty="0"/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2339975" y="6267450"/>
            <a:ext cx="114300" cy="1143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4140200" y="6267450"/>
            <a:ext cx="114300" cy="1143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5795963" y="6267450"/>
            <a:ext cx="114300" cy="114300"/>
          </a:xfrm>
          <a:prstGeom prst="ellipse">
            <a:avLst/>
          </a:prstGeom>
          <a:solidFill>
            <a:srgbClr val="66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476375" y="6122988"/>
            <a:ext cx="61198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FFFFFF"/>
                </a:solidFill>
                <a:latin typeface="Tahoma" charset="0"/>
              </a:rPr>
              <a:t>Warden</a:t>
            </a:r>
            <a:r>
              <a:rPr lang="en-US" altLang="en-US" dirty="0" smtClean="0">
                <a:solidFill>
                  <a:srgbClr val="FFFFFF"/>
                </a:solidFill>
                <a:latin typeface="Tahoma" charset="0"/>
              </a:rPr>
              <a:t>          </a:t>
            </a:r>
            <a:r>
              <a:rPr lang="en-US" altLang="en-US" b="1" dirty="0" smtClean="0">
                <a:solidFill>
                  <a:srgbClr val="FFFFFF"/>
                </a:solidFill>
                <a:latin typeface="Tahoma" charset="0"/>
              </a:rPr>
              <a:t>OSPS        </a:t>
            </a:r>
            <a:r>
              <a:rPr lang="en-US" altLang="en-US" dirty="0" smtClean="0">
                <a:solidFill>
                  <a:srgbClr val="FFFFFF"/>
                </a:solidFill>
                <a:latin typeface="Tahoma" charset="0"/>
              </a:rPr>
              <a:t>       </a:t>
            </a:r>
            <a:r>
              <a:rPr lang="en-US" altLang="en-US" b="1" dirty="0" smtClean="0">
                <a:solidFill>
                  <a:srgbClr val="FFFFFF"/>
                </a:solidFill>
                <a:latin typeface="Tahoma" charset="0"/>
              </a:rPr>
              <a:t>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762000"/>
            <a:ext cx="906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Calibri"/>
              </a:rPr>
              <a:t>FRT in Oil Spill Unified Command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4674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76200"/>
            <a:ext cx="8194675" cy="762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Initial Response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767" y="3733800"/>
            <a:ext cx="3942633" cy="2514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5029200" y="1219200"/>
            <a:ext cx="38862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Multi-disciplined </a:t>
            </a:r>
            <a:r>
              <a:rPr lang="en-US" dirty="0" smtClean="0"/>
              <a:t>Approach </a:t>
            </a:r>
            <a:r>
              <a:rPr lang="en-US" dirty="0"/>
              <a:t>to </a:t>
            </a:r>
            <a:r>
              <a:rPr lang="en-US" dirty="0" smtClean="0"/>
              <a:t>Response (FRT)</a:t>
            </a:r>
          </a:p>
          <a:p>
            <a:r>
              <a:rPr lang="en-US" dirty="0" smtClean="0"/>
              <a:t>Ensure public and responder safety</a:t>
            </a:r>
          </a:p>
          <a:p>
            <a:r>
              <a:rPr lang="en-US" dirty="0"/>
              <a:t>Control and containment</a:t>
            </a:r>
          </a:p>
          <a:p>
            <a:r>
              <a:rPr lang="en-US" dirty="0" smtClean="0"/>
              <a:t>Establish</a:t>
            </a:r>
            <a:r>
              <a:rPr lang="en-US" dirty="0"/>
              <a:t>/ Join Unified Command</a:t>
            </a:r>
          </a:p>
          <a:p>
            <a:r>
              <a:rPr lang="en-US" dirty="0" smtClean="0"/>
              <a:t>Support </a:t>
            </a:r>
            <a:r>
              <a:rPr lang="en-US" dirty="0"/>
              <a:t>local response</a:t>
            </a:r>
          </a:p>
          <a:p>
            <a:r>
              <a:rPr lang="en-US" dirty="0" smtClean="0"/>
              <a:t>Evaluate </a:t>
            </a:r>
            <a:r>
              <a:rPr lang="en-US" dirty="0"/>
              <a:t>scope of incident </a:t>
            </a:r>
            <a:r>
              <a:rPr lang="en-US" dirty="0" smtClean="0"/>
              <a:t>and determine resource needs</a:t>
            </a:r>
            <a:endParaRPr lang="en-US" dirty="0"/>
          </a:p>
          <a:p>
            <a:r>
              <a:rPr lang="en-US" dirty="0" smtClean="0"/>
              <a:t>Make additional notifications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90600"/>
            <a:ext cx="3962400" cy="2514600"/>
          </a:xfrm>
          <a:prstGeom prst="rect">
            <a:avLst/>
          </a:prstGeom>
          <a:ln w="3810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400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76200"/>
            <a:ext cx="8194675" cy="762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Initial Response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3810000"/>
            <a:ext cx="3962400" cy="2514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685800" y="1143000"/>
            <a:ext cx="3886200" cy="5105400"/>
          </a:xfrm>
        </p:spPr>
        <p:txBody>
          <a:bodyPr>
            <a:normAutofit/>
          </a:bodyPr>
          <a:lstStyle/>
          <a:p>
            <a:r>
              <a:rPr lang="en-US" dirty="0"/>
              <a:t>Work with RP to secure contractor services</a:t>
            </a:r>
          </a:p>
          <a:p>
            <a:r>
              <a:rPr lang="en-US" dirty="0" smtClean="0"/>
              <a:t>Identify </a:t>
            </a:r>
            <a:r>
              <a:rPr lang="en-US" dirty="0"/>
              <a:t>natural resources at </a:t>
            </a:r>
            <a:r>
              <a:rPr lang="en-US" dirty="0" smtClean="0"/>
              <a:t>risk</a:t>
            </a:r>
          </a:p>
          <a:p>
            <a:r>
              <a:rPr lang="en-US" dirty="0"/>
              <a:t>Determine roles </a:t>
            </a:r>
          </a:p>
          <a:p>
            <a:r>
              <a:rPr lang="en-US" dirty="0" smtClean="0"/>
              <a:t>Observe </a:t>
            </a:r>
            <a:r>
              <a:rPr lang="en-US" dirty="0"/>
              <a:t>for wildlife </a:t>
            </a:r>
            <a:r>
              <a:rPr lang="en-US" dirty="0" smtClean="0"/>
              <a:t>impacts</a:t>
            </a:r>
          </a:p>
          <a:p>
            <a:r>
              <a:rPr lang="en-US" dirty="0" smtClean="0"/>
              <a:t>Public information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90600"/>
            <a:ext cx="3962400" cy="2514600"/>
          </a:xfrm>
          <a:prstGeom prst="rect">
            <a:avLst/>
          </a:prstGeom>
          <a:ln w="3810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710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76200"/>
            <a:ext cx="8194675" cy="76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Pollution Response and Cleanup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733800"/>
            <a:ext cx="3962400" cy="2514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4953000" y="1219200"/>
            <a:ext cx="4038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Transition UC from initial to pollution response</a:t>
            </a:r>
          </a:p>
          <a:p>
            <a:r>
              <a:rPr lang="en-US" dirty="0" smtClean="0"/>
              <a:t>Continued coordination with allied agencies</a:t>
            </a:r>
          </a:p>
          <a:p>
            <a:r>
              <a:rPr lang="en-US" dirty="0" smtClean="0"/>
              <a:t>Site safety</a:t>
            </a:r>
          </a:p>
          <a:p>
            <a:r>
              <a:rPr lang="en-US" dirty="0" smtClean="0"/>
              <a:t>Sampling</a:t>
            </a:r>
          </a:p>
          <a:p>
            <a:r>
              <a:rPr lang="en-US" dirty="0" smtClean="0"/>
              <a:t>SCAT </a:t>
            </a:r>
          </a:p>
          <a:p>
            <a:r>
              <a:rPr lang="en-US" dirty="0" smtClean="0"/>
              <a:t>Contractor coordination</a:t>
            </a:r>
          </a:p>
          <a:p>
            <a:r>
              <a:rPr lang="en-US" dirty="0" smtClean="0"/>
              <a:t>Wildlife collection and hazing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90600"/>
            <a:ext cx="3962400" cy="2514600"/>
          </a:xfrm>
          <a:prstGeom prst="rect">
            <a:avLst/>
          </a:prstGeom>
          <a:ln w="3810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968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1219200" y="685800"/>
            <a:ext cx="7162800" cy="2286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California Fish &amp; Wildlife’s Role in Pollution Response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98166"/>
            <a:ext cx="129540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6680" y="3337560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Responsibilities and Mandates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Notification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Roles and Responsibilities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Unified Command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Response, Cleanup, and Restoration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Investigations</a:t>
            </a:r>
          </a:p>
          <a:p>
            <a:pPr marL="857250" lvl="1" indent="-400050">
              <a:buFont typeface="+mj-lt"/>
              <a:buAutoNum type="alphaUcPeriod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605" y="4717405"/>
            <a:ext cx="984795" cy="13029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349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76200"/>
            <a:ext cx="8194675" cy="76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Pollution Response and Cleanup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3657600"/>
            <a:ext cx="3962400" cy="2514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685800" y="1066800"/>
            <a:ext cx="4038600" cy="5105400"/>
          </a:xfrm>
        </p:spPr>
        <p:txBody>
          <a:bodyPr>
            <a:normAutofit/>
          </a:bodyPr>
          <a:lstStyle/>
          <a:p>
            <a:r>
              <a:rPr lang="en-US" dirty="0"/>
              <a:t>Cultural and Historic resource protection</a:t>
            </a:r>
          </a:p>
          <a:p>
            <a:r>
              <a:rPr lang="en-US" dirty="0" smtClean="0"/>
              <a:t>Determine cleanup endpoints: “</a:t>
            </a:r>
            <a:r>
              <a:rPr lang="en-US" dirty="0" smtClean="0">
                <a:solidFill>
                  <a:srgbClr val="FF0000"/>
                </a:solidFill>
              </a:rPr>
              <a:t>How clean is clean</a:t>
            </a:r>
            <a:r>
              <a:rPr lang="en-US" dirty="0" smtClean="0"/>
              <a:t>?”</a:t>
            </a:r>
          </a:p>
          <a:p>
            <a:r>
              <a:rPr lang="en-US" dirty="0" smtClean="0"/>
              <a:t>OSPS quantification </a:t>
            </a:r>
          </a:p>
          <a:p>
            <a:r>
              <a:rPr lang="en-US" dirty="0" smtClean="0"/>
              <a:t>Begin demobilization</a:t>
            </a:r>
          </a:p>
          <a:p>
            <a:r>
              <a:rPr lang="en-US" dirty="0" smtClean="0"/>
              <a:t>Public information</a:t>
            </a:r>
          </a:p>
          <a:p>
            <a:r>
              <a:rPr lang="en-US" dirty="0" smtClean="0"/>
              <a:t>Volunteer coordination</a:t>
            </a:r>
          </a:p>
          <a:p>
            <a:r>
              <a:rPr lang="en-US" dirty="0" smtClean="0"/>
              <a:t>Document!!!!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14400"/>
            <a:ext cx="3962400" cy="2514600"/>
          </a:xfrm>
          <a:prstGeom prst="rect">
            <a:avLst/>
          </a:prstGeom>
          <a:ln w="3810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895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194675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Response Conclusion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990601"/>
            <a:ext cx="3822700" cy="2590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295400"/>
            <a:ext cx="4038600" cy="4960938"/>
          </a:xfrm>
        </p:spPr>
        <p:txBody>
          <a:bodyPr>
            <a:normAutofit/>
          </a:bodyPr>
          <a:lstStyle/>
          <a:p>
            <a:r>
              <a:rPr lang="en-US" dirty="0" smtClean="0"/>
              <a:t>Coordinate end points with allied agencies</a:t>
            </a:r>
          </a:p>
          <a:p>
            <a:r>
              <a:rPr lang="en-US" dirty="0" smtClean="0"/>
              <a:t>Confirmation sampling</a:t>
            </a:r>
          </a:p>
          <a:p>
            <a:r>
              <a:rPr lang="en-US" dirty="0" smtClean="0"/>
              <a:t>Visual walkthrough by Sign Off Field Team (SOFT)</a:t>
            </a:r>
          </a:p>
          <a:p>
            <a:r>
              <a:rPr lang="en-US" dirty="0" smtClean="0"/>
              <a:t>Site Restoration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3784602"/>
            <a:ext cx="3810000" cy="2590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78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194675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After the Response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066801"/>
            <a:ext cx="3975100" cy="251459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4038600" cy="4960938"/>
          </a:xfrm>
        </p:spPr>
        <p:txBody>
          <a:bodyPr>
            <a:normAutofit/>
          </a:bodyPr>
          <a:lstStyle/>
          <a:p>
            <a:r>
              <a:rPr lang="en-US" dirty="0" smtClean="0"/>
              <a:t>Natural Resource Damage Assessment (NRDA)</a:t>
            </a:r>
          </a:p>
          <a:p>
            <a:r>
              <a:rPr lang="en-US" dirty="0" smtClean="0"/>
              <a:t>Long term monitoring</a:t>
            </a:r>
          </a:p>
          <a:p>
            <a:r>
              <a:rPr lang="en-US" dirty="0" smtClean="0"/>
              <a:t>Cost recovery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3810000"/>
            <a:ext cx="3975100" cy="259080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06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194675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Investigation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4400" y="1285875"/>
            <a:ext cx="4267200" cy="4759325"/>
          </a:xfrm>
        </p:spPr>
        <p:txBody>
          <a:bodyPr/>
          <a:lstStyle/>
          <a:p>
            <a:r>
              <a:rPr lang="en-US" dirty="0" smtClean="0"/>
              <a:t>Water Pollution is a Significant Environmental Crime</a:t>
            </a:r>
          </a:p>
          <a:p>
            <a:r>
              <a:rPr lang="en-US" dirty="0" smtClean="0"/>
              <a:t>Penal </a:t>
            </a:r>
            <a:r>
              <a:rPr lang="en-US" dirty="0" smtClean="0"/>
              <a:t>Code, Fish &amp; Game Code, Gov’t Code…</a:t>
            </a:r>
          </a:p>
          <a:p>
            <a:r>
              <a:rPr lang="en-US" dirty="0" smtClean="0"/>
              <a:t>Evidence Collection &amp; Control</a:t>
            </a:r>
          </a:p>
          <a:p>
            <a:r>
              <a:rPr lang="en-US" dirty="0" smtClean="0"/>
              <a:t>Criminal Prosecution and Civil Considerations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3975100" cy="4014625"/>
          </a:xfrm>
        </p:spPr>
      </p:pic>
    </p:spTree>
    <p:extLst>
      <p:ext uri="{BB962C8B-B14F-4D97-AF65-F5344CB8AC3E}">
        <p14:creationId xmlns:p14="http://schemas.microsoft.com/office/powerpoint/2010/main" val="421986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Investigation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762000" y="1219200"/>
            <a:ext cx="8077200" cy="510539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Fish </a:t>
            </a:r>
            <a:r>
              <a:rPr lang="en-US" b="1" dirty="0">
                <a:solidFill>
                  <a:srgbClr val="FF0000"/>
                </a:solidFill>
              </a:rPr>
              <a:t>&amp; Game Code §5650</a:t>
            </a:r>
          </a:p>
          <a:p>
            <a:pPr marL="0" indent="0">
              <a:buNone/>
            </a:pPr>
            <a:r>
              <a:rPr lang="en-US" dirty="0"/>
              <a:t>Unlawful to deposit or place where it can pass into state waters: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Any petroleum, acid, coal or oil tar, lampblack, aniline, asphalt, bitumen, or residuary product of petroleum, or carbonaceous material or substance.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Any refuse, liquid or solid, from any refinery, gas house, tannery, distillery, chemical works, mill, or factory of any kind.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Any sawdust, shavings, slabs, or edgings.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Any factory refuse, lime, or slag.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Any </a:t>
            </a:r>
            <a:r>
              <a:rPr lang="en-US" dirty="0" err="1"/>
              <a:t>cocculus</a:t>
            </a:r>
            <a:r>
              <a:rPr lang="en-US" dirty="0"/>
              <a:t> </a:t>
            </a:r>
            <a:r>
              <a:rPr lang="en-US" dirty="0" err="1"/>
              <a:t>indicus</a:t>
            </a:r>
            <a:r>
              <a:rPr lang="en-US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Any substance or material deleterious to fish, plant life, mammals, or bird life</a:t>
            </a:r>
            <a:r>
              <a:rPr lang="en-US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5715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7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Resources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Lt. Michael Horn– SoCal Interior </a:t>
            </a:r>
            <a:r>
              <a:rPr lang="en-US" dirty="0" smtClean="0">
                <a:hlinkClick r:id="rId6"/>
              </a:rPr>
              <a:t>michael.horn@wildlife.ca.gov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California Department of Fish and Wildlife</a:t>
            </a:r>
            <a:br>
              <a:rPr lang="en-US" dirty="0" smtClean="0"/>
            </a:br>
            <a:r>
              <a:rPr lang="en-US" u="sng" dirty="0" smtClean="0">
                <a:solidFill>
                  <a:schemeClr val="tx2"/>
                </a:solidFill>
                <a:hlinkClick r:id="rId7"/>
              </a:rPr>
              <a:t>www.wildlife.ca.gov/</a:t>
            </a:r>
            <a:endParaRPr lang="en-US" u="sng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en-US" u="sng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dirty="0" smtClean="0"/>
              <a:t>CDFW – Office of Spill Prevention and Response</a:t>
            </a:r>
            <a:r>
              <a:rPr lang="en-US" dirty="0"/>
              <a:t/>
            </a:r>
            <a:br>
              <a:rPr lang="en-US" dirty="0"/>
            </a:br>
            <a:r>
              <a:rPr lang="en-US" u="sng" dirty="0" smtClean="0">
                <a:solidFill>
                  <a:schemeClr val="tx2"/>
                </a:solidFill>
                <a:hlinkClick r:id="rId8"/>
              </a:rPr>
              <a:t>www.dfg.ca.gov/ospr/</a:t>
            </a:r>
            <a:endParaRPr lang="en-US" dirty="0"/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CDFW-OSPR Cal Spill Watch</a:t>
            </a:r>
            <a:br>
              <a:rPr lang="en-US" dirty="0" smtClean="0"/>
            </a:br>
            <a:r>
              <a:rPr lang="en-US" u="sng" dirty="0" smtClean="0">
                <a:solidFill>
                  <a:schemeClr val="tx2"/>
                </a:solidFill>
                <a:hlinkClick r:id="rId9"/>
              </a:rPr>
              <a:t>https</a:t>
            </a:r>
            <a:r>
              <a:rPr lang="en-US" u="sng" dirty="0">
                <a:solidFill>
                  <a:schemeClr val="tx2"/>
                </a:solidFill>
                <a:hlinkClick r:id="rId9"/>
              </a:rPr>
              <a:t>://</a:t>
            </a:r>
            <a:r>
              <a:rPr lang="en-US" u="sng" dirty="0" smtClean="0">
                <a:solidFill>
                  <a:schemeClr val="tx2"/>
                </a:solidFill>
                <a:hlinkClick r:id="rId9"/>
              </a:rPr>
              <a:t>calspillwatch.dfg.ca.gov/</a:t>
            </a:r>
            <a:endParaRPr lang="en-US" u="sng" dirty="0" smtClean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en-US" u="sng" dirty="0" smtClean="0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Questions?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53619" y="2667000"/>
            <a:ext cx="33909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sz="7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94675" cy="914400"/>
          </a:xfrm>
        </p:spPr>
        <p:txBody>
          <a:bodyPr>
            <a:noAutofit/>
          </a:bodyPr>
          <a:lstStyle/>
          <a:p>
            <a:r>
              <a:rPr lang="en-US" b="1" cap="small" dirty="0">
                <a:solidFill>
                  <a:srgbClr val="00B050"/>
                </a:solidFill>
              </a:rPr>
              <a:t>California Fish &amp; Wildlife’s Role in Pollution Response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495800" y="1143001"/>
            <a:ext cx="4572001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Protecting Water Quality is our Top Priority</a:t>
            </a:r>
          </a:p>
          <a:p>
            <a:r>
              <a:rPr lang="en-US" dirty="0"/>
              <a:t>Second </a:t>
            </a:r>
            <a:r>
              <a:rPr lang="en-US" b="1" dirty="0" smtClean="0"/>
              <a:t>Only</a:t>
            </a:r>
            <a:r>
              <a:rPr lang="en-US" dirty="0" smtClean="0"/>
              <a:t> </a:t>
            </a:r>
            <a:r>
              <a:rPr lang="en-US" dirty="0"/>
              <a:t>to the </a:t>
            </a:r>
            <a:r>
              <a:rPr lang="en-US" dirty="0" smtClean="0"/>
              <a:t>Protection </a:t>
            </a:r>
            <a:r>
              <a:rPr lang="en-US" dirty="0"/>
              <a:t>of </a:t>
            </a:r>
            <a:r>
              <a:rPr lang="en-US" dirty="0" smtClean="0"/>
              <a:t>Human Life</a:t>
            </a:r>
          </a:p>
          <a:p>
            <a:r>
              <a:rPr lang="en-US" dirty="0" smtClean="0"/>
              <a:t>Trustee responsibility</a:t>
            </a:r>
          </a:p>
          <a:p>
            <a:r>
              <a:rPr lang="en-US" dirty="0" smtClean="0"/>
              <a:t>Has evolved into multi-faceted mandate…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n-US" dirty="0"/>
              <a:t> Pollution Response Role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en-US" dirty="0"/>
              <a:t> Incident Command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en-US" dirty="0"/>
              <a:t> Investigation</a:t>
            </a:r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3305" y="1336866"/>
            <a:ext cx="3181494" cy="2320734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05" y="3891280"/>
            <a:ext cx="3182112" cy="240842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52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194675" cy="762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CDFW/OSPR </a:t>
            </a:r>
            <a:r>
              <a:rPr lang="en-US" dirty="0">
                <a:solidFill>
                  <a:srgbClr val="00B050"/>
                </a:solidFill>
              </a:rPr>
              <a:t>Notification </a:t>
            </a:r>
            <a:r>
              <a:rPr lang="en-US" dirty="0" smtClean="0">
                <a:solidFill>
                  <a:srgbClr val="00B050"/>
                </a:solidFill>
              </a:rPr>
              <a:t>Process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00"/>
            <a:ext cx="3505200" cy="4191000"/>
          </a:xfr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4400" y="762000"/>
            <a:ext cx="4343400" cy="4267201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r>
              <a:rPr lang="en-US" b="1" dirty="0"/>
              <a:t>Notification </a:t>
            </a:r>
            <a:r>
              <a:rPr lang="en-US" b="1" dirty="0" smtClean="0">
                <a:solidFill>
                  <a:srgbClr val="FF0000"/>
                </a:solidFill>
              </a:rPr>
              <a:t>must</a:t>
            </a:r>
            <a:r>
              <a:rPr lang="en-US" b="1" dirty="0" smtClean="0"/>
              <a:t> </a:t>
            </a:r>
            <a:r>
              <a:rPr lang="en-US" b="1" dirty="0"/>
              <a:t>also be made to the California Governor’s Office of Emergency Services, California State Warning Center for the following:</a:t>
            </a:r>
            <a:endParaRPr lang="en-US" dirty="0"/>
          </a:p>
          <a:p>
            <a:r>
              <a:rPr lang="en-US" dirty="0"/>
              <a:t>Discharges or threatened discharges of oil in marine waters</a:t>
            </a:r>
          </a:p>
          <a:p>
            <a:r>
              <a:rPr lang="en-US" dirty="0"/>
              <a:t>Any spill or other release of one barrel (42 gallons) or more of petroleum products at a tank facility</a:t>
            </a:r>
          </a:p>
          <a:p>
            <a:r>
              <a:rPr lang="en-US" dirty="0"/>
              <a:t>Discharges of any hazardous substances or sewage, into or on any waters of the state</a:t>
            </a:r>
          </a:p>
          <a:p>
            <a:r>
              <a:rPr lang="en-US" dirty="0"/>
              <a:t>Discharges that may threaten or impact water quality</a:t>
            </a:r>
          </a:p>
          <a:p>
            <a:r>
              <a:rPr lang="en-US" dirty="0" smtClean="0"/>
              <a:t>Discharges </a:t>
            </a:r>
            <a:r>
              <a:rPr lang="en-US" dirty="0"/>
              <a:t>of oil or petroleum products, into or on any waters of the state</a:t>
            </a:r>
          </a:p>
          <a:p>
            <a:r>
              <a:rPr lang="en-US" dirty="0"/>
              <a:t>Hazardous Liquid Pipeline releases and every rupture, explosion or fire involving a pipeline</a:t>
            </a:r>
          </a:p>
          <a:p>
            <a:endParaRPr lang="en-US" dirty="0"/>
          </a:p>
        </p:txBody>
      </p:sp>
      <p:pic>
        <p:nvPicPr>
          <p:cNvPr id="2050" name="Picture 2" descr="C:\Users\mhorn\Desktop\{879CAEFE-8E88-4B5D-9E31-E4B8AF04E438}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05400"/>
            <a:ext cx="4800600" cy="13716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03592" y="5105400"/>
            <a:ext cx="152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CDFW is notified on every Cal OES report made in the State!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6248400" y="55488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49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416168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CDFW/OSPR Notification </a:t>
            </a:r>
            <a:r>
              <a:rPr lang="en-US" dirty="0" smtClean="0">
                <a:solidFill>
                  <a:srgbClr val="00B050"/>
                </a:solidFill>
              </a:rPr>
              <a:t>Process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42" y="2544126"/>
            <a:ext cx="7626515" cy="4009073"/>
          </a:xfr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914400" y="759023"/>
            <a:ext cx="3733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24/7 CDFW/OSPR dispatch receives </a:t>
            </a:r>
            <a:r>
              <a:rPr lang="en-US" sz="2200" dirty="0" smtClean="0"/>
              <a:t>all </a:t>
            </a:r>
            <a:r>
              <a:rPr lang="en-US" sz="2200" dirty="0"/>
              <a:t>Cal OES reports as well as direct reports from the public and other agencies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6800" y="759023"/>
            <a:ext cx="3733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Dispatch reviews reports for </a:t>
            </a:r>
            <a:r>
              <a:rPr lang="en-US" sz="2200" dirty="0" smtClean="0"/>
              <a:t>state </a:t>
            </a:r>
            <a:r>
              <a:rPr lang="en-US" sz="2200" dirty="0"/>
              <a:t>water </a:t>
            </a:r>
            <a:r>
              <a:rPr lang="en-US" sz="2200" dirty="0" smtClean="0"/>
              <a:t>nexus and makes notifications to Field Response Team (FRT) or local warden for non-oil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4622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CDFW/OSPR Notification Process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47800"/>
            <a:ext cx="3670300" cy="2438400"/>
          </a:xfr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85800" y="1828800"/>
            <a:ext cx="3977640" cy="475932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2014 – 7470 statewide Cal </a:t>
            </a:r>
            <a:r>
              <a:rPr lang="en-US" dirty="0" smtClean="0"/>
              <a:t>OES reports</a:t>
            </a: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Approximately half were </a:t>
            </a:r>
            <a:r>
              <a:rPr lang="en-US" dirty="0" smtClean="0"/>
              <a:t>inland</a:t>
            </a: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1148 of these involved petroleum</a:t>
            </a:r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038600"/>
            <a:ext cx="3657600" cy="2438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079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94675" cy="6858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CDFW/OSPR Notification </a:t>
            </a:r>
            <a:r>
              <a:rPr lang="en-US" dirty="0" smtClean="0">
                <a:solidFill>
                  <a:srgbClr val="00B050"/>
                </a:solidFill>
              </a:rPr>
              <a:t>Process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" y="1066800"/>
            <a:ext cx="3587750" cy="5181600"/>
          </a:xfr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724400" y="990601"/>
            <a:ext cx="4267200" cy="52657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Responsible Party is required to make OES notification…</a:t>
            </a:r>
            <a:r>
              <a:rPr lang="en-US" dirty="0" smtClean="0">
                <a:solidFill>
                  <a:srgbClr val="FF0000"/>
                </a:solidFill>
              </a:rPr>
              <a:t>but this doesn’t always happen!</a:t>
            </a:r>
          </a:p>
          <a:p>
            <a:r>
              <a:rPr lang="en-US" dirty="0" smtClean="0"/>
              <a:t>If a report hasn’t been made…</a:t>
            </a:r>
            <a:r>
              <a:rPr lang="en-US" dirty="0" smtClean="0">
                <a:solidFill>
                  <a:srgbClr val="FF0000"/>
                </a:solidFill>
              </a:rPr>
              <a:t>make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it!</a:t>
            </a:r>
          </a:p>
          <a:p>
            <a:r>
              <a:rPr lang="en-US" dirty="0" smtClean="0"/>
              <a:t>And don’t forget non- hazardous deleterious substances such as: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milk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potable water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corn syrup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sediment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11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619999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>
                <a:solidFill>
                  <a:srgbClr val="00B050"/>
                </a:solidFill>
              </a:rPr>
              <a:t>   Roles and Responsibilities</a:t>
            </a:r>
            <a:endParaRPr lang="en-US" altLang="en-US" b="1" dirty="0"/>
          </a:p>
        </p:txBody>
      </p:sp>
      <p:grpSp>
        <p:nvGrpSpPr>
          <p:cNvPr id="2" name="Content Placeholder 499714"/>
          <p:cNvGrpSpPr>
            <a:grpSpLocks/>
          </p:cNvGrpSpPr>
          <p:nvPr/>
        </p:nvGrpSpPr>
        <p:grpSpPr bwMode="auto">
          <a:xfrm>
            <a:off x="655366" y="1877989"/>
            <a:ext cx="8336233" cy="4281161"/>
            <a:chOff x="-204" y="1022"/>
            <a:chExt cx="3643" cy="1805"/>
          </a:xfrm>
        </p:grpSpPr>
        <p:sp>
          <p:nvSpPr>
            <p:cNvPr id="3" name="_s1028"/>
            <p:cNvSpPr>
              <a:spLocks noChangeArrowheads="1" noTextEdit="1"/>
            </p:cNvSpPr>
            <p:nvPr/>
          </p:nvSpPr>
          <p:spPr bwMode="auto">
            <a:xfrm>
              <a:off x="1113" y="1271"/>
              <a:ext cx="991" cy="991"/>
            </a:xfrm>
            <a:prstGeom prst="ellipse">
              <a:avLst/>
            </a:prstGeom>
            <a:solidFill>
              <a:schemeClr val="hlink">
                <a:alpha val="89999"/>
              </a:schemeClr>
            </a:solidFill>
            <a:ln w="4699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_s1029"/>
            <p:cNvSpPr>
              <a:spLocks noChangeArrowheads="1"/>
            </p:cNvSpPr>
            <p:nvPr/>
          </p:nvSpPr>
          <p:spPr bwMode="auto">
            <a:xfrm>
              <a:off x="1113" y="1022"/>
              <a:ext cx="99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Wildlife Officers</a:t>
              </a:r>
            </a:p>
          </p:txBody>
        </p:sp>
        <p:sp>
          <p:nvSpPr>
            <p:cNvPr id="5" name="_s1030"/>
            <p:cNvSpPr>
              <a:spLocks noChangeArrowheads="1" noTextEdit="1"/>
            </p:cNvSpPr>
            <p:nvPr/>
          </p:nvSpPr>
          <p:spPr bwMode="auto">
            <a:xfrm>
              <a:off x="1439" y="1836"/>
              <a:ext cx="991" cy="991"/>
            </a:xfrm>
            <a:prstGeom prst="ellipse">
              <a:avLst/>
            </a:prstGeom>
            <a:solidFill>
              <a:srgbClr val="669900">
                <a:alpha val="80000"/>
              </a:srgbClr>
            </a:solidFill>
            <a:ln w="4699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_s1031"/>
            <p:cNvSpPr>
              <a:spLocks noChangeArrowheads="1"/>
            </p:cNvSpPr>
            <p:nvPr/>
          </p:nvSpPr>
          <p:spPr bwMode="auto">
            <a:xfrm>
              <a:off x="2448" y="2551"/>
              <a:ext cx="99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Environmental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Scientists (ES)</a:t>
              </a:r>
            </a:p>
          </p:txBody>
        </p:sp>
        <p:sp>
          <p:nvSpPr>
            <p:cNvPr id="7" name="_s1032"/>
            <p:cNvSpPr>
              <a:spLocks noChangeArrowheads="1" noTextEdit="1"/>
            </p:cNvSpPr>
            <p:nvPr/>
          </p:nvSpPr>
          <p:spPr bwMode="auto">
            <a:xfrm>
              <a:off x="787" y="1836"/>
              <a:ext cx="991" cy="991"/>
            </a:xfrm>
            <a:prstGeom prst="ellipse">
              <a:avLst/>
            </a:prstGeom>
            <a:solidFill>
              <a:srgbClr val="FFFF00">
                <a:alpha val="75000"/>
              </a:srgbClr>
            </a:solidFill>
            <a:ln w="4699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_s1033"/>
            <p:cNvSpPr>
              <a:spLocks noChangeArrowheads="1"/>
            </p:cNvSpPr>
            <p:nvPr/>
          </p:nvSpPr>
          <p:spPr bwMode="auto">
            <a:xfrm>
              <a:off x="-204" y="2551"/>
              <a:ext cx="99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Oil Spill Prevention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Specialists (OSPS)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1200" y="1778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</a:endParaRPr>
            </a:p>
          </p:txBody>
        </p:sp>
      </p:grpSp>
      <p:sp>
        <p:nvSpPr>
          <p:cNvPr id="499724" name="Text Box 12"/>
          <p:cNvSpPr txBox="1">
            <a:spLocks noChangeArrowheads="1"/>
          </p:cNvSpPr>
          <p:nvPr/>
        </p:nvSpPr>
        <p:spPr bwMode="auto">
          <a:xfrm>
            <a:off x="3924248" y="3808662"/>
            <a:ext cx="43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000000"/>
                </a:solidFill>
                <a:latin typeface="Tahoma" charset="0"/>
              </a:rPr>
              <a:t>F</a:t>
            </a:r>
          </a:p>
        </p:txBody>
      </p:sp>
      <p:sp>
        <p:nvSpPr>
          <p:cNvPr id="499725" name="Text Box 13"/>
          <p:cNvSpPr txBox="1">
            <a:spLocks noChangeArrowheads="1"/>
          </p:cNvSpPr>
          <p:nvPr/>
        </p:nvSpPr>
        <p:spPr bwMode="auto">
          <a:xfrm>
            <a:off x="4490536" y="4159499"/>
            <a:ext cx="5762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000000"/>
                </a:solidFill>
                <a:latin typeface="Tahoma" charset="0"/>
              </a:rPr>
              <a:t>R</a:t>
            </a:r>
          </a:p>
        </p:txBody>
      </p:sp>
      <p:sp>
        <p:nvSpPr>
          <p:cNvPr id="499726" name="Text Box 14"/>
          <p:cNvSpPr txBox="1">
            <a:spLocks noChangeArrowheads="1"/>
          </p:cNvSpPr>
          <p:nvPr/>
        </p:nvSpPr>
        <p:spPr bwMode="auto">
          <a:xfrm>
            <a:off x="5190752" y="3842366"/>
            <a:ext cx="4481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000000"/>
                </a:solidFill>
                <a:latin typeface="Tahoma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9906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  <a:t>Field Response </a:t>
            </a:r>
            <a:r>
              <a:rPr lang="en-US" sz="4000" dirty="0" smtClean="0">
                <a:solidFill>
                  <a:prstClr val="black"/>
                </a:solidFill>
                <a:ea typeface="+mj-ea"/>
                <a:cs typeface="+mj-cs"/>
              </a:rPr>
              <a:t>Teams (24/7 On-call</a:t>
            </a:r>
            <a:r>
              <a:rPr lang="en-US" sz="4400" dirty="0" smtClean="0">
                <a:solidFill>
                  <a:prstClr val="black"/>
                </a:solidFill>
                <a:ea typeface="+mj-ea"/>
                <a:cs typeface="+mj-cs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32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28600"/>
            <a:ext cx="8194675" cy="6858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Roles </a:t>
            </a:r>
            <a:r>
              <a:rPr lang="en-US" dirty="0">
                <a:solidFill>
                  <a:srgbClr val="00B050"/>
                </a:solidFill>
              </a:rPr>
              <a:t>and Responsibilities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1066800"/>
            <a:ext cx="4356100" cy="5091483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105400" y="1143001"/>
            <a:ext cx="3962400" cy="5113338"/>
          </a:xfrm>
        </p:spPr>
        <p:txBody>
          <a:bodyPr/>
          <a:lstStyle/>
          <a:p>
            <a:r>
              <a:rPr lang="en-US" dirty="0" smtClean="0"/>
              <a:t>Southern FRT Counties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Imperial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Inyo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Los Angeles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Mono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Orange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Riverside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San Bernardino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San Diego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4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OKFAmQ6LnTdkKqqzhwoa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PQogmzKvTp1YV9ymQ2Z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Cm1higbyIl35Abad2Rjv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BBC8FAA-EEEF-4048-9536-A7C4512102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1128</Words>
  <Application>Microsoft Office PowerPoint</Application>
  <PresentationFormat>On-screen Show (4:3)</PresentationFormat>
  <Paragraphs>223</Paragraphs>
  <Slides>26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Training</vt:lpstr>
      <vt:lpstr>Tradeshow</vt:lpstr>
      <vt:lpstr>California Department of Fish &amp; Wildlife: Office of Spill Prevention and Response</vt:lpstr>
      <vt:lpstr>California Fish &amp; Wildlife’s Role in Pollution Response </vt:lpstr>
      <vt:lpstr>California Fish &amp; Wildlife’s Role in Pollution Response </vt:lpstr>
      <vt:lpstr>CDFW/OSPR Notification Process</vt:lpstr>
      <vt:lpstr>CDFW/OSPR Notification Process</vt:lpstr>
      <vt:lpstr>CDFW/OSPR Notification Process</vt:lpstr>
      <vt:lpstr>CDFW/OSPR Notification Process</vt:lpstr>
      <vt:lpstr>   Roles and Responsibilities</vt:lpstr>
      <vt:lpstr>Roles and Responsibilities</vt:lpstr>
      <vt:lpstr>  Roles and Responsibilities </vt:lpstr>
      <vt:lpstr> Roles and Responsibilities </vt:lpstr>
      <vt:lpstr>  Roles and Responsibilities </vt:lpstr>
      <vt:lpstr>Incident Command</vt:lpstr>
      <vt:lpstr>Incident Command</vt:lpstr>
      <vt:lpstr>Incident Command</vt:lpstr>
      <vt:lpstr>Incident Command</vt:lpstr>
      <vt:lpstr>Initial Response</vt:lpstr>
      <vt:lpstr>Initial Response</vt:lpstr>
      <vt:lpstr>Pollution Response and Cleanup</vt:lpstr>
      <vt:lpstr>Pollution Response and Cleanup</vt:lpstr>
      <vt:lpstr>Response Conclusion</vt:lpstr>
      <vt:lpstr>After the Response</vt:lpstr>
      <vt:lpstr>Investigation</vt:lpstr>
      <vt:lpstr>Investigation</vt:lpstr>
      <vt:lpstr>Resources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2014-10-01T17:58:07Z</dcterms:created>
  <dcterms:modified xsi:type="dcterms:W3CDTF">2016-03-21T20:41:26Z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