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42" r:id="rId2"/>
    <p:sldId id="256" r:id="rId3"/>
    <p:sldId id="259" r:id="rId4"/>
    <p:sldId id="316" r:id="rId5"/>
    <p:sldId id="257" r:id="rId6"/>
    <p:sldId id="314" r:id="rId7"/>
    <p:sldId id="315" r:id="rId8"/>
    <p:sldId id="260" r:id="rId9"/>
    <p:sldId id="338" r:id="rId10"/>
    <p:sldId id="339" r:id="rId11"/>
    <p:sldId id="285" r:id="rId12"/>
    <p:sldId id="286" r:id="rId13"/>
    <p:sldId id="287" r:id="rId14"/>
    <p:sldId id="317" r:id="rId15"/>
    <p:sldId id="318" r:id="rId16"/>
    <p:sldId id="326" r:id="rId17"/>
    <p:sldId id="322" r:id="rId18"/>
    <p:sldId id="323" r:id="rId19"/>
    <p:sldId id="296" r:id="rId20"/>
    <p:sldId id="288" r:id="rId21"/>
    <p:sldId id="333" r:id="rId22"/>
    <p:sldId id="334" r:id="rId23"/>
    <p:sldId id="335" r:id="rId24"/>
    <p:sldId id="336" r:id="rId25"/>
    <p:sldId id="290" r:id="rId26"/>
    <p:sldId id="320" r:id="rId27"/>
    <p:sldId id="321" r:id="rId28"/>
    <p:sldId id="324" r:id="rId29"/>
    <p:sldId id="325" r:id="rId30"/>
    <p:sldId id="327" r:id="rId31"/>
    <p:sldId id="328" r:id="rId32"/>
    <p:sldId id="329" r:id="rId33"/>
    <p:sldId id="330" r:id="rId34"/>
    <p:sldId id="331" r:id="rId35"/>
    <p:sldId id="291" r:id="rId36"/>
    <p:sldId id="292" r:id="rId37"/>
    <p:sldId id="297" r:id="rId38"/>
    <p:sldId id="298" r:id="rId39"/>
    <p:sldId id="332" r:id="rId40"/>
    <p:sldId id="302" r:id="rId41"/>
    <p:sldId id="341" r:id="rId42"/>
    <p:sldId id="299" r:id="rId43"/>
    <p:sldId id="300" r:id="rId44"/>
    <p:sldId id="301" r:id="rId45"/>
    <p:sldId id="304" r:id="rId46"/>
    <p:sldId id="306" r:id="rId47"/>
    <p:sldId id="307" r:id="rId48"/>
    <p:sldId id="308" r:id="rId49"/>
    <p:sldId id="309" r:id="rId50"/>
    <p:sldId id="310" r:id="rId51"/>
    <p:sldId id="311" r:id="rId52"/>
    <p:sldId id="313" r:id="rId53"/>
    <p:sldId id="312" r:id="rId54"/>
    <p:sldId id="294" r:id="rId55"/>
    <p:sldId id="337" r:id="rId56"/>
    <p:sldId id="343" r:id="rId5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0" autoAdjust="0"/>
  </p:normalViewPr>
  <p:slideViewPr>
    <p:cSldViewPr>
      <p:cViewPr varScale="1">
        <p:scale>
          <a:sx n="73" d="100"/>
          <a:sy n="73" d="100"/>
        </p:scale>
        <p:origin x="-10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22DB7-E59A-4944-A2DC-F35FB3CBE82F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1404F-1270-4D53-98D8-DE3DC9700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44ACB67-A507-40E2-A0C5-00DF076E2C93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64F47D5-6FAD-4B05-A04F-B64CF8E076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benefits of pre-planning:</a:t>
            </a:r>
          </a:p>
          <a:p>
            <a:r>
              <a:rPr lang="en-US" dirty="0" smtClean="0"/>
              <a:t>	1) A more rapid response - rapid response will mitigate the amount</a:t>
            </a:r>
            <a:r>
              <a:rPr lang="en-US" baseline="0" dirty="0" smtClean="0"/>
              <a:t> of damage done </a:t>
            </a:r>
            <a:r>
              <a:rPr lang="en-US" dirty="0" smtClean="0"/>
              <a:t> </a:t>
            </a:r>
          </a:p>
          <a:p>
            <a:r>
              <a:rPr lang="en-US" dirty="0" smtClean="0"/>
              <a:t>	2) Less indecision</a:t>
            </a:r>
            <a:r>
              <a:rPr lang="en-US" baseline="0" dirty="0" smtClean="0"/>
              <a:t> – decisive steps taken quickly will reduce downtime</a:t>
            </a:r>
          </a:p>
          <a:p>
            <a:r>
              <a:rPr lang="en-US" baseline="0" dirty="0" smtClean="0"/>
              <a:t>	3) Directly address other agencies concerns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47D5-6FAD-4B05-A04F-B64CF8E076E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i="1" dirty="0" smtClean="0"/>
              <a:t>Provide a quick summary on the </a:t>
            </a:r>
            <a:r>
              <a:rPr lang="en-US" i="1" dirty="0" err="1" smtClean="0"/>
              <a:t>Flexviewer</a:t>
            </a:r>
            <a:r>
              <a:rPr lang="en-US" i="1" dirty="0" smtClean="0"/>
              <a:t> (Planning &amp; Response) per user interface environment for Responders and/or GRP Field Data Collection.  Also, request comments and feedback for follow-up demo on the </a:t>
            </a:r>
            <a:r>
              <a:rPr lang="en-US" i="1" dirty="0" err="1" smtClean="0"/>
              <a:t>GeoViewer</a:t>
            </a:r>
            <a:r>
              <a:rPr lang="en-US" i="1" dirty="0" smtClean="0"/>
              <a:t> by Innovate!.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Planning View</a:t>
            </a:r>
            <a:r>
              <a:rPr lang="en-US" dirty="0" smtClean="0"/>
              <a:t>:  Allows user to view area plans, access maps and data, zoom to areas of interest and generate custom maps.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1. Click on the Planning View icon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 Once you are in the Planning View, you can select a specific GRP (Geographic Resource Plan) area.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3. For example Lower Colorado River.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Also, other GRPs you can choose from within the Planning View :</a:t>
            </a:r>
          </a:p>
          <a:p>
            <a:r>
              <a:rPr lang="en-US" dirty="0" smtClean="0"/>
              <a:t>Truckee River, Upper Sac River, East and West Walker River, etc.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4. You can view a PDF of the GRP and other related GRP contacts/notifications.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F1EF6F-0EA5-4F92-A2E2-785569832D6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012DC-7D21-4306-B27B-C68407197481}" type="datetimeFigureOut">
              <a:rPr lang="en-US" smtClean="0"/>
              <a:pPr/>
              <a:t>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EAEB-3BA9-4F3F-AF4F-9C5B04F94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hane\Desktop\Shane's Data\ERS_062407\Lower Colorado River GRP\Powerpoint Presentations\LCR Area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318" y="0"/>
            <a:ext cx="52993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Pre-Planning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Better understand hazards &amp; vulnerabilities and be prepared to protect and respond</a:t>
            </a:r>
          </a:p>
          <a:p>
            <a:r>
              <a:rPr lang="en-US" dirty="0" smtClean="0"/>
              <a:t>Identify and geo-locate natural and cultural resources</a:t>
            </a:r>
          </a:p>
          <a:p>
            <a:r>
              <a:rPr lang="en-US" dirty="0" smtClean="0"/>
              <a:t>What do you want to protect and how do you want to protect it (site strategies)</a:t>
            </a:r>
          </a:p>
          <a:p>
            <a:r>
              <a:rPr lang="en-US" dirty="0" smtClean="0"/>
              <a:t>Locate spill response resources</a:t>
            </a:r>
          </a:p>
          <a:p>
            <a:r>
              <a:rPr lang="en-US" dirty="0" smtClean="0"/>
              <a:t>Who needs to be notified and who notifies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WORKGROUPS </a:t>
            </a:r>
          </a:p>
          <a:p>
            <a:pPr lvl="1"/>
            <a:r>
              <a:rPr lang="en-US" dirty="0" smtClean="0"/>
              <a:t>Notification &amp; Dispatch </a:t>
            </a:r>
          </a:p>
          <a:p>
            <a:pPr lvl="1"/>
            <a:r>
              <a:rPr lang="en-US" dirty="0" smtClean="0"/>
              <a:t>Hazard &amp; Vulnerability Analysis</a:t>
            </a:r>
          </a:p>
          <a:p>
            <a:pPr lvl="1"/>
            <a:r>
              <a:rPr lang="en-US" dirty="0" smtClean="0"/>
              <a:t>Natural Resources &amp; Cultural Inventory</a:t>
            </a:r>
          </a:p>
          <a:p>
            <a:pPr lvl="1"/>
            <a:r>
              <a:rPr lang="en-US" dirty="0" smtClean="0"/>
              <a:t>River Assessment &amp; Response Strategies</a:t>
            </a:r>
          </a:p>
          <a:p>
            <a:pPr lvl="1"/>
            <a:r>
              <a:rPr lang="en-US" dirty="0" smtClean="0"/>
              <a:t>Spill Response Resources</a:t>
            </a:r>
          </a:p>
          <a:p>
            <a:pPr lvl="1"/>
            <a:r>
              <a:rPr lang="en-US" dirty="0" smtClean="0"/>
              <a:t>Mapping</a:t>
            </a:r>
          </a:p>
          <a:p>
            <a:pPr lvl="1"/>
            <a:r>
              <a:rPr lang="en-US" dirty="0" smtClean="0"/>
              <a:t>Spill Response Training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Notification &amp; Dispatch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Emergency Notification Guide</a:t>
            </a:r>
          </a:p>
          <a:p>
            <a:pPr lvl="1"/>
            <a:r>
              <a:rPr lang="en-US" dirty="0" smtClean="0"/>
              <a:t>Mandatory Notifications</a:t>
            </a:r>
          </a:p>
          <a:p>
            <a:pPr lvl="1"/>
            <a:r>
              <a:rPr lang="en-US" dirty="0" smtClean="0"/>
              <a:t>Emergency 24-hr Agency Contact Lists</a:t>
            </a:r>
          </a:p>
          <a:p>
            <a:pPr lvl="1"/>
            <a:r>
              <a:rPr lang="en-US" dirty="0" smtClean="0"/>
              <a:t>Downstream Notifications</a:t>
            </a:r>
          </a:p>
          <a:p>
            <a:r>
              <a:rPr lang="en-US" dirty="0" smtClean="0"/>
              <a:t>Immediate Action Guide and Checklists</a:t>
            </a:r>
          </a:p>
          <a:p>
            <a:pPr lvl="1"/>
            <a:r>
              <a:rPr lang="en-US" dirty="0" smtClean="0"/>
              <a:t>Incident Information Checklist </a:t>
            </a:r>
          </a:p>
          <a:p>
            <a:pPr lvl="1"/>
            <a:r>
              <a:rPr lang="en-US" dirty="0" smtClean="0"/>
              <a:t>Immediate Action Checklist for Incident Command </a:t>
            </a:r>
          </a:p>
          <a:p>
            <a:pPr lvl="1"/>
            <a:r>
              <a:rPr lang="en-US" dirty="0" smtClean="0"/>
              <a:t>General Information Regarding </a:t>
            </a:r>
            <a:r>
              <a:rPr lang="en-US" dirty="0" err="1" smtClean="0"/>
              <a:t>HazMat</a:t>
            </a:r>
            <a:r>
              <a:rPr lang="en-US" dirty="0" smtClean="0"/>
              <a:t> Response</a:t>
            </a:r>
          </a:p>
          <a:p>
            <a:pPr lvl="1"/>
            <a:r>
              <a:rPr lang="en-US" dirty="0" smtClean="0"/>
              <a:t>Public Information/Press Release</a:t>
            </a:r>
          </a:p>
          <a:p>
            <a:r>
              <a:rPr lang="en-US" dirty="0" smtClean="0"/>
              <a:t>Dispatch Center Meetings (Zones 1/2 &amp; 3)</a:t>
            </a:r>
          </a:p>
          <a:p>
            <a:pPr lvl="1"/>
            <a:r>
              <a:rPr lang="en-US" dirty="0" smtClean="0"/>
              <a:t>List of all Dispatch Centers</a:t>
            </a:r>
          </a:p>
          <a:p>
            <a:pPr lvl="1"/>
            <a:r>
              <a:rPr lang="en-US" dirty="0" smtClean="0"/>
              <a:t>Dispatcher and IC Responsibilities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Hazards &amp; Vulnerabilities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Questionnaires Sent to Stakeholders</a:t>
            </a:r>
          </a:p>
          <a:p>
            <a:r>
              <a:rPr lang="en-US" dirty="0" smtClean="0"/>
              <a:t>High Risk Facilities</a:t>
            </a:r>
          </a:p>
          <a:p>
            <a:pPr lvl="1"/>
            <a:r>
              <a:rPr lang="en-US" dirty="0" smtClean="0"/>
              <a:t>BNSF Railroad Crossing and I-40 (</a:t>
            </a:r>
            <a:r>
              <a:rPr lang="en-US" dirty="0" err="1" smtClean="0"/>
              <a:t>Topock</a:t>
            </a:r>
            <a:r>
              <a:rPr lang="en-US" dirty="0" smtClean="0"/>
              <a:t>/Needles)</a:t>
            </a:r>
          </a:p>
          <a:p>
            <a:pPr lvl="1"/>
            <a:r>
              <a:rPr lang="en-US" dirty="0" smtClean="0"/>
              <a:t>Union Pacific Railroad Crossing and I-8 (Yuma/</a:t>
            </a:r>
            <a:r>
              <a:rPr lang="en-US" dirty="0" err="1" smtClean="0"/>
              <a:t>Winterhaven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Kinder Morgan Liquid Hazardous Materials Pipeline Crossing (E-NE of Downtown Yuma)</a:t>
            </a:r>
          </a:p>
          <a:p>
            <a:pPr lvl="1"/>
            <a:r>
              <a:rPr lang="en-US" dirty="0" smtClean="0"/>
              <a:t>I-95 Bridge over Bill Williams River</a:t>
            </a:r>
          </a:p>
          <a:p>
            <a:pPr lvl="1"/>
            <a:r>
              <a:rPr lang="en-US" dirty="0" smtClean="0"/>
              <a:t>Marinas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TOPOCK I-40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I-40 Highway and BNSF Railroad Crossings</a:t>
            </a:r>
            <a:endParaRPr lang="en-US" dirty="0"/>
          </a:p>
        </p:txBody>
      </p:sp>
      <p:pic>
        <p:nvPicPr>
          <p:cNvPr id="3074" name="Picture 2" descr="C:\Users\dshane\Pictures\Lower Colorado River Review 100509\RIMG0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RAILROAD TANK CARS</a:t>
            </a:r>
            <a:endParaRPr lang="en-US" dirty="0"/>
          </a:p>
        </p:txBody>
      </p:sp>
      <p:pic>
        <p:nvPicPr>
          <p:cNvPr id="4098" name="Picture 2" descr="C:\Users\dshane\Pictures\Lower Colorado River Review 100509\RIMG0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CROSSINGS</a:t>
            </a:r>
            <a:endParaRPr lang="en-US" dirty="0"/>
          </a:p>
        </p:txBody>
      </p:sp>
      <p:pic>
        <p:nvPicPr>
          <p:cNvPr id="12290" name="Picture 2" descr="C:\Users\dshane\Pictures\Lower Colorado River Review 100509\RIMG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TOPOCK GORGE</a:t>
            </a:r>
            <a:endParaRPr lang="en-US" dirty="0"/>
          </a:p>
        </p:txBody>
      </p:sp>
      <p:pic>
        <p:nvPicPr>
          <p:cNvPr id="5122" name="Picture 2" descr="C:\Users\dshane\Pictures\Lower Colorado River Review 100509\RIMG0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SPILLS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Reviewed NRC incident reports for past 20 yrs</a:t>
            </a:r>
          </a:p>
          <a:p>
            <a:r>
              <a:rPr lang="en-US" dirty="0" smtClean="0"/>
              <a:t>In 2006, Overturn Tank Truck on I-95, Bill Williams Bridge, Spilled 7600 Gallons Diesel. Diesel Ignited and Spilled into Bill Williams River, Bill Williams NWR</a:t>
            </a:r>
          </a:p>
          <a:p>
            <a:r>
              <a:rPr lang="en-US" dirty="0" smtClean="0"/>
              <a:t>In 2008, Overturn Tank Truck on I-40 Spilled 7300 Gallons Diesel into a Drainage near </a:t>
            </a:r>
            <a:r>
              <a:rPr lang="en-US" dirty="0" err="1" smtClean="0"/>
              <a:t>Topock</a:t>
            </a:r>
            <a:r>
              <a:rPr lang="en-US" dirty="0" smtClean="0"/>
              <a:t>, Havasu NWR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LOWER COLORADO RIVER GEOGRAPHIC RESPONSE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 </a:t>
            </a:r>
          </a:p>
          <a:p>
            <a:pPr lvl="1"/>
            <a:r>
              <a:rPr lang="en-US" dirty="0" smtClean="0"/>
              <a:t>Improve  multi-agency coordination and effectiveness of spill response operations</a:t>
            </a:r>
          </a:p>
          <a:p>
            <a:pPr lvl="1"/>
            <a:r>
              <a:rPr lang="en-US" dirty="0" smtClean="0"/>
              <a:t>Identify agency roles &amp; responsibilities, capabilities and limitations </a:t>
            </a:r>
          </a:p>
          <a:p>
            <a:pPr lvl="1"/>
            <a:r>
              <a:rPr lang="en-US" dirty="0" smtClean="0"/>
              <a:t>Pre-plan key elements of a response prior to the emergency </a:t>
            </a:r>
          </a:p>
          <a:p>
            <a:pPr lvl="1"/>
            <a:r>
              <a:rPr lang="en-US" dirty="0" smtClean="0"/>
              <a:t>Develop good working relationships among participating agencies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NATURAL RESOURCES &amp; CULTURAL INVENTORY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Sensitive Ecological Populations or Habitat</a:t>
            </a:r>
          </a:p>
          <a:p>
            <a:pPr lvl="1"/>
            <a:r>
              <a:rPr lang="en-US" dirty="0" smtClean="0"/>
              <a:t>Wetland areas, wildlife refuges, fish hatcheries</a:t>
            </a:r>
          </a:p>
          <a:p>
            <a:r>
              <a:rPr lang="en-US" dirty="0" smtClean="0"/>
              <a:t>Threatened and Endangered Species Habitat</a:t>
            </a:r>
          </a:p>
          <a:p>
            <a:r>
              <a:rPr lang="en-US" dirty="0" smtClean="0"/>
              <a:t>Recreational and Scenic Resources</a:t>
            </a:r>
          </a:p>
          <a:p>
            <a:r>
              <a:rPr lang="en-US" dirty="0" smtClean="0"/>
              <a:t>Water Intakes </a:t>
            </a:r>
          </a:p>
          <a:p>
            <a:r>
              <a:rPr lang="en-US" dirty="0" smtClean="0"/>
              <a:t>Cultural Resources (historic, archaeological or tribal cultural significance)</a:t>
            </a:r>
          </a:p>
          <a:p>
            <a:r>
              <a:rPr lang="en-US" dirty="0" smtClean="0"/>
              <a:t>Sensitive Human Populations (Schools, hospitals)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INTAKES FOR CRIT</a:t>
            </a:r>
            <a:endParaRPr lang="en-US" dirty="0"/>
          </a:p>
        </p:txBody>
      </p:sp>
      <p:pic>
        <p:nvPicPr>
          <p:cNvPr id="13314" name="Picture 2" descr="C:\Users\dshane\Pictures\Lower Colorado River Review 100509\RIMG03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USBR BACKWATER RECLAMATION PROJECT</a:t>
            </a:r>
            <a:endParaRPr lang="en-US" dirty="0"/>
          </a:p>
        </p:txBody>
      </p:sp>
      <p:pic>
        <p:nvPicPr>
          <p:cNvPr id="15362" name="Picture 2" descr="C:\Users\dshane\Pictures\Lower Colorado River Review 100509\RIMG0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RIVER/RIPARIAN HABITAT</a:t>
            </a:r>
            <a:endParaRPr lang="en-US" dirty="0"/>
          </a:p>
        </p:txBody>
      </p:sp>
      <p:pic>
        <p:nvPicPr>
          <p:cNvPr id="17410" name="Picture 2" descr="C:\Users\dshane\Pictures\Lower Colorado River Review 100509\RIMG0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SNOWY EGRET</a:t>
            </a:r>
            <a:endParaRPr lang="en-US" dirty="0"/>
          </a:p>
        </p:txBody>
      </p:sp>
      <p:pic>
        <p:nvPicPr>
          <p:cNvPr id="18434" name="Picture 2" descr="C:\Users\dshane\Pictures\Lower Colorado River Review 100509\RIMG0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RIVER ASSESSMENT &amp; RESPONSE STRATEGIES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Dow Car Oil Containment and Recovery Sites</a:t>
            </a:r>
          </a:p>
          <a:p>
            <a:r>
              <a:rPr lang="en-US" dirty="0" smtClean="0"/>
              <a:t>Oil Recovery and Protection Booming Strategies</a:t>
            </a:r>
          </a:p>
          <a:p>
            <a:r>
              <a:rPr lang="en-US" dirty="0" smtClean="0"/>
              <a:t>Field Data Collection </a:t>
            </a:r>
          </a:p>
          <a:p>
            <a:pPr lvl="1"/>
            <a:r>
              <a:rPr lang="en-US" dirty="0" smtClean="0"/>
              <a:t>Directions and Access</a:t>
            </a:r>
          </a:p>
          <a:p>
            <a:pPr lvl="1"/>
            <a:r>
              <a:rPr lang="en-US" dirty="0" smtClean="0"/>
              <a:t>Equipment Staging Area</a:t>
            </a:r>
          </a:p>
          <a:p>
            <a:pPr lvl="1"/>
            <a:r>
              <a:rPr lang="en-US" dirty="0" smtClean="0"/>
              <a:t>Booming Equipment/Deployment Strategies</a:t>
            </a:r>
          </a:p>
          <a:p>
            <a:pPr lvl="1"/>
            <a:r>
              <a:rPr lang="en-US" dirty="0" smtClean="0"/>
              <a:t>Boom Anchoring Points</a:t>
            </a:r>
          </a:p>
          <a:p>
            <a:pPr lvl="1"/>
            <a:r>
              <a:rPr lang="en-US" dirty="0" smtClean="0"/>
              <a:t>Geo-Tagged Photos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Veteran’s Memorial Bridge </a:t>
            </a:r>
            <a:br>
              <a:rPr lang="en-US" dirty="0" smtClean="0"/>
            </a:br>
            <a:r>
              <a:rPr lang="en-US" dirty="0" smtClean="0"/>
              <a:t>Booming Site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18" y="2057401"/>
            <a:ext cx="7915282" cy="440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Veterans Memorial Bridge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876" y="1600200"/>
            <a:ext cx="67462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AHA QUINN RESORT BOOMING SITE BELOW PARKER and I-95</a:t>
            </a:r>
            <a:endParaRPr lang="en-US" dirty="0"/>
          </a:p>
        </p:txBody>
      </p:sp>
      <p:pic>
        <p:nvPicPr>
          <p:cNvPr id="14338" name="Picture 2" descr="C:\Users\dshane\Pictures\Lower Colorado River Review 100509\RIMG0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WHEEL RESORT BOOMING SITE</a:t>
            </a:r>
            <a:endParaRPr lang="en-US" dirty="0"/>
          </a:p>
        </p:txBody>
      </p:sp>
      <p:pic>
        <p:nvPicPr>
          <p:cNvPr id="19458" name="Picture 2" descr="C:\Users\dshane\Pictures\Lower Colorado River Review 100509\RIMG0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Hoover Dam to Morales Dam (320 river miles) </a:t>
            </a:r>
          </a:p>
          <a:p>
            <a:r>
              <a:rPr lang="en-US" dirty="0" smtClean="0"/>
              <a:t>3 States:  AZ, NV, CA</a:t>
            </a:r>
          </a:p>
          <a:p>
            <a:r>
              <a:rPr lang="en-US" dirty="0" smtClean="0"/>
              <a:t>7 Counties:  Clark Co., Mohave Co., Yuma Co., La Paz Co., San Bernardino Co, Riverside Co., Imperial Co.</a:t>
            </a:r>
          </a:p>
          <a:p>
            <a:r>
              <a:rPr lang="en-US" dirty="0" smtClean="0"/>
              <a:t>5 Tribes:  Colorado River Indian Tribe, Cocopah Indian Tribe, Fort Mohave Indian Tribe,  Quechan Indian Tribe, Chemehuevi Indian Tribe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DAVIS DAM</a:t>
            </a:r>
            <a:endParaRPr lang="en-US" dirty="0"/>
          </a:p>
        </p:txBody>
      </p:sp>
      <p:pic>
        <p:nvPicPr>
          <p:cNvPr id="7170" name="Picture 2" descr="C:\Users\dshane\Pictures\Lower Colorado River Review 100509\RIMG04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TURBINE SHAFTS</a:t>
            </a:r>
            <a:endParaRPr lang="en-US" dirty="0"/>
          </a:p>
        </p:txBody>
      </p:sp>
      <p:pic>
        <p:nvPicPr>
          <p:cNvPr id="9218" name="Picture 2" descr="C:\Users\dshane\Pictures\Lower Colorado River Review 100509\RIMG0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BANK OF TRANSFORMERS</a:t>
            </a:r>
            <a:endParaRPr lang="en-US" dirty="0"/>
          </a:p>
        </p:txBody>
      </p:sp>
      <p:pic>
        <p:nvPicPr>
          <p:cNvPr id="10242" name="Picture 2" descr="C:\Users\dshane\Pictures\Lower Colorado River Review 100509\RIMG0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PALO VERDE DIVERSION DAM</a:t>
            </a:r>
            <a:endParaRPr lang="en-US" dirty="0"/>
          </a:p>
        </p:txBody>
      </p:sp>
      <p:pic>
        <p:nvPicPr>
          <p:cNvPr id="11266" name="Picture 2" descr="C:\Users\dshane\Pictures\Lower Colorado River Review 100509\RIMG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IMPERIAL DIVERSION DAM</a:t>
            </a:r>
            <a:endParaRPr lang="en-US" dirty="0"/>
          </a:p>
        </p:txBody>
      </p:sp>
      <p:pic>
        <p:nvPicPr>
          <p:cNvPr id="16386" name="Picture 2" descr="C:\Users\dshane\Pictures\Lower Colorado River Review 100509\RIMG0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RESPONSE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Significant Resources of Equipment and Personnel Information from Questionnaires</a:t>
            </a:r>
          </a:p>
          <a:p>
            <a:r>
              <a:rPr lang="en-US" dirty="0" smtClean="0"/>
              <a:t>Hazardous Materials Teams</a:t>
            </a:r>
          </a:p>
          <a:p>
            <a:pPr lvl="1"/>
            <a:r>
              <a:rPr lang="en-US" dirty="0" smtClean="0"/>
              <a:t>Bullhead City FD and Lake Havasu City FD</a:t>
            </a:r>
          </a:p>
          <a:p>
            <a:r>
              <a:rPr lang="en-US" dirty="0" smtClean="0"/>
              <a:t>Other Specialized Teams</a:t>
            </a:r>
          </a:p>
          <a:p>
            <a:pPr lvl="1"/>
            <a:r>
              <a:rPr lang="en-US" dirty="0" smtClean="0"/>
              <a:t>EPA, USBR, BLM, USFWS, NPS</a:t>
            </a:r>
          </a:p>
          <a:p>
            <a:pPr lvl="1"/>
            <a:r>
              <a:rPr lang="en-US" dirty="0" smtClean="0"/>
              <a:t>ADEQ, AG&amp;F, ASP, CF&amp;G OSPR, NDEP, NDW</a:t>
            </a:r>
          </a:p>
          <a:p>
            <a:pPr lvl="1"/>
            <a:r>
              <a:rPr lang="en-US" dirty="0" smtClean="0"/>
              <a:t>Local and Tribal Fire and Police Departments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SPILL RESPONSE RESOURCES,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Private and Commercial </a:t>
            </a:r>
          </a:p>
          <a:p>
            <a:pPr lvl="1"/>
            <a:r>
              <a:rPr lang="en-US" dirty="0" smtClean="0"/>
              <a:t>BNSF &amp; UP Railroads and Kinder Morgan Pipeline  have in-house emergency teams </a:t>
            </a:r>
          </a:p>
          <a:p>
            <a:pPr lvl="1"/>
            <a:r>
              <a:rPr lang="en-US" dirty="0" smtClean="0"/>
              <a:t>Resorts and Marinas </a:t>
            </a:r>
          </a:p>
          <a:p>
            <a:r>
              <a:rPr lang="en-US" dirty="0" smtClean="0"/>
              <a:t>Spill Response and Vessel Salvage Contractors</a:t>
            </a:r>
          </a:p>
          <a:p>
            <a:pPr lvl="1"/>
            <a:r>
              <a:rPr lang="en-US" dirty="0" smtClean="0"/>
              <a:t>H2O Environmental, Inc, Las Vegas</a:t>
            </a:r>
          </a:p>
          <a:p>
            <a:pPr lvl="2"/>
            <a:r>
              <a:rPr lang="en-US" dirty="0" smtClean="0"/>
              <a:t>USCG OSRO Rated for Oil Spills </a:t>
            </a:r>
          </a:p>
          <a:p>
            <a:pPr lvl="1"/>
            <a:r>
              <a:rPr lang="en-US" dirty="0" smtClean="0"/>
              <a:t>Metropolitan Marine Solutions, Vessel Assist, Lake Mohave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SPILL RESPONSE RESOURCES,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USBR</a:t>
            </a:r>
          </a:p>
          <a:p>
            <a:pPr lvl="1"/>
            <a:r>
              <a:rPr lang="en-US" dirty="0" smtClean="0"/>
              <a:t>Boats (Boulder City and Yuma)</a:t>
            </a:r>
          </a:p>
          <a:p>
            <a:pPr lvl="1"/>
            <a:r>
              <a:rPr lang="en-US" dirty="0" smtClean="0"/>
              <a:t>Two trailers with boom and spill response equip.</a:t>
            </a:r>
          </a:p>
          <a:p>
            <a:pPr lvl="1"/>
            <a:r>
              <a:rPr lang="en-US" dirty="0" smtClean="0"/>
              <a:t>600 feet soft boom at Hoover Dam</a:t>
            </a:r>
          </a:p>
          <a:p>
            <a:pPr lvl="1"/>
            <a:r>
              <a:rPr lang="en-US" dirty="0" smtClean="0"/>
              <a:t>1,000 feet hard boom at Hoover Dam </a:t>
            </a:r>
          </a:p>
          <a:p>
            <a:pPr lvl="1"/>
            <a:r>
              <a:rPr lang="en-US" dirty="0" smtClean="0"/>
              <a:t>1,700 feet hard boom at Willow Beach </a:t>
            </a:r>
          </a:p>
          <a:p>
            <a:pPr lvl="1"/>
            <a:r>
              <a:rPr lang="en-US" dirty="0" smtClean="0"/>
              <a:t>Aircraft 6-seater at Boulder City Airport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SPILL RESPONSE RESOURCES,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USFWS  (Parker Dam)</a:t>
            </a:r>
          </a:p>
          <a:p>
            <a:pPr lvl="1"/>
            <a:r>
              <a:rPr lang="en-US" dirty="0" smtClean="0"/>
              <a:t>Two 18-foot pontoon boats, 18-foot whaler, 17-foot </a:t>
            </a:r>
            <a:r>
              <a:rPr lang="en-US" dirty="0" err="1" smtClean="0"/>
              <a:t>SeaArk</a:t>
            </a:r>
            <a:endParaRPr lang="en-US" dirty="0" smtClean="0"/>
          </a:p>
          <a:p>
            <a:r>
              <a:rPr lang="en-US" dirty="0" smtClean="0"/>
              <a:t>La Paz County Sheriff’s Office (Parker)</a:t>
            </a:r>
          </a:p>
          <a:p>
            <a:pPr lvl="1"/>
            <a:r>
              <a:rPr lang="en-US" dirty="0" smtClean="0"/>
              <a:t>Two 20 foot water jet powered utility/patrol boats</a:t>
            </a:r>
          </a:p>
          <a:p>
            <a:pPr lvl="1"/>
            <a:r>
              <a:rPr lang="en-US" dirty="0" smtClean="0"/>
              <a:t>Two 21 foot outboard utility/patrol boat</a:t>
            </a:r>
          </a:p>
          <a:p>
            <a:pPr lvl="1"/>
            <a:r>
              <a:rPr lang="en-US" dirty="0" smtClean="0"/>
              <a:t>One 27 foot pontoon boat</a:t>
            </a:r>
          </a:p>
          <a:p>
            <a:pPr lvl="1"/>
            <a:r>
              <a:rPr lang="en-US" dirty="0" smtClean="0"/>
              <a:t>Two 16 foot shallow water response boats</a:t>
            </a:r>
          </a:p>
          <a:p>
            <a:pPr lvl="1"/>
            <a:r>
              <a:rPr lang="en-US" dirty="0" smtClean="0"/>
              <a:t>One mobile command post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FLOAT PLANE</a:t>
            </a:r>
            <a:endParaRPr lang="en-US" dirty="0"/>
          </a:p>
        </p:txBody>
      </p:sp>
      <p:pic>
        <p:nvPicPr>
          <p:cNvPr id="1026" name="Picture 2" descr="C:\Users\dshane\Pictures\Lower Colorado River Review 100509\RIMG0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HOOVER DAM</a:t>
            </a:r>
            <a:endParaRPr lang="en-US" dirty="0"/>
          </a:p>
        </p:txBody>
      </p:sp>
      <p:pic>
        <p:nvPicPr>
          <p:cNvPr id="2050" name="Picture 2" descr="C:\Users\dshane\Pictures\Lower Colorado River Review 100509\Hoover Dam Pictur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020" y="1600200"/>
            <a:ext cx="603596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EPA is building a </a:t>
            </a:r>
            <a:r>
              <a:rPr lang="en-US" dirty="0" err="1" smtClean="0"/>
              <a:t>Geoviewer</a:t>
            </a:r>
            <a:r>
              <a:rPr lang="en-US" dirty="0" smtClean="0"/>
              <a:t> which is a web-based mapping application </a:t>
            </a:r>
          </a:p>
          <a:p>
            <a:r>
              <a:rPr lang="en-US" dirty="0" smtClean="0"/>
              <a:t>Numerous EPA map data layers display important information for responders</a:t>
            </a:r>
          </a:p>
          <a:p>
            <a:r>
              <a:rPr lang="en-US" dirty="0" smtClean="0"/>
              <a:t>The user can view area plans, maps and data, zoom to areas of interest and generate custom maps</a:t>
            </a:r>
          </a:p>
          <a:p>
            <a:r>
              <a:rPr lang="en-US" dirty="0" smtClean="0"/>
              <a:t>Mobile devices can be used to collect field data (i.e., notes, observations, photos, video)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3400" y="381000"/>
            <a:ext cx="8001000" cy="6096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sz="400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066800"/>
            <a:ext cx="7543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6713" lvl="1" indent="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2000" dirty="0" smtClean="0"/>
          </a:p>
          <a:p>
            <a:pPr marL="366713" lvl="1" indent="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2000" dirty="0" smtClean="0"/>
          </a:p>
          <a:p>
            <a:pPr lvl="2" eaLnBrk="1" hangingPunct="1">
              <a:lnSpc>
                <a:spcPct val="80000"/>
              </a:lnSpc>
              <a:defRPr/>
            </a:pPr>
            <a:endParaRPr lang="en-US" sz="1700" dirty="0"/>
          </a:p>
          <a:p>
            <a:pPr lvl="1" eaLnBrk="1" hangingPunct="1">
              <a:lnSpc>
                <a:spcPct val="80000"/>
              </a:lnSpc>
              <a:buFontTx/>
              <a:buChar char="-"/>
              <a:defRPr/>
            </a:pPr>
            <a:endParaRPr lang="en-US" sz="20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533400"/>
            <a:ext cx="8001000" cy="6096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sz="4000" b="1" dirty="0" smtClean="0">
                <a:solidFill>
                  <a:schemeClr val="tx1"/>
                </a:solidFill>
              </a:rPr>
              <a:t>Region 9 </a:t>
            </a:r>
            <a:r>
              <a:rPr sz="4000" b="1" dirty="0" err="1" smtClean="0">
                <a:solidFill>
                  <a:schemeClr val="tx1"/>
                </a:solidFill>
              </a:rPr>
              <a:t>Geoviewer</a:t>
            </a:r>
            <a:r>
              <a:rPr sz="4000" b="1" dirty="0">
                <a:solidFill>
                  <a:schemeClr val="tx1"/>
                </a:solidFill>
              </a:rPr>
              <a:t> </a:t>
            </a:r>
            <a:r>
              <a:rPr sz="4000" b="1" dirty="0" smtClean="0">
                <a:solidFill>
                  <a:schemeClr val="tx1"/>
                </a:solidFill>
              </a:rPr>
              <a:t>(Planning)</a:t>
            </a:r>
            <a:endParaRPr sz="4000" b="1" dirty="0">
              <a:solidFill>
                <a:schemeClr val="tx1"/>
              </a:solidFill>
            </a:endParaRPr>
          </a:p>
        </p:txBody>
      </p:sp>
      <p:pic>
        <p:nvPicPr>
          <p:cNvPr id="23557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2677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3" y="4800600"/>
            <a:ext cx="39258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252663"/>
            <a:ext cx="28924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RESPONSE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ERT’s Fast Water Booming Class held at Willow Beach for USBR and NPS in 2010</a:t>
            </a:r>
          </a:p>
          <a:p>
            <a:r>
              <a:rPr lang="en-US" dirty="0" smtClean="0"/>
              <a:t>ERT’s Fast Water Booming  Classes held in Mohave Valley (Zone 2) and Yuma (Zone 3) in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RESPONSE TRAINING,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Mohave Valley Class</a:t>
            </a:r>
          </a:p>
          <a:p>
            <a:pPr lvl="1"/>
            <a:r>
              <a:rPr lang="en-US" dirty="0" smtClean="0"/>
              <a:t>16-Mohave Valley Fire Department</a:t>
            </a:r>
          </a:p>
          <a:p>
            <a:pPr lvl="1"/>
            <a:r>
              <a:rPr lang="en-US" dirty="0" smtClean="0"/>
              <a:t>4-Lake Havasu Fire Department</a:t>
            </a:r>
          </a:p>
          <a:p>
            <a:pPr lvl="1"/>
            <a:r>
              <a:rPr lang="en-US" dirty="0" smtClean="0"/>
              <a:t>2-Fort Mohave Indian Tribe</a:t>
            </a:r>
          </a:p>
          <a:p>
            <a:pPr lvl="1"/>
            <a:r>
              <a:rPr lang="en-US" dirty="0" smtClean="0"/>
              <a:t>Arizona Central Arizona Project</a:t>
            </a:r>
          </a:p>
          <a:p>
            <a:pPr lvl="1"/>
            <a:r>
              <a:rPr lang="en-US" dirty="0" smtClean="0"/>
              <a:t>U.S. Fish &amp; Wildlife Service</a:t>
            </a:r>
          </a:p>
          <a:p>
            <a:pPr lvl="1"/>
            <a:r>
              <a:rPr lang="en-US" dirty="0" smtClean="0"/>
              <a:t>Bureau of Land Management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 RESPONSE TRAINING,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Yuma Class</a:t>
            </a:r>
          </a:p>
          <a:p>
            <a:pPr lvl="1"/>
            <a:r>
              <a:rPr lang="en-US" dirty="0" smtClean="0"/>
              <a:t>23 – U.S. Bureau of Reclamation</a:t>
            </a:r>
          </a:p>
          <a:p>
            <a:pPr lvl="1"/>
            <a:r>
              <a:rPr lang="en-US" dirty="0" smtClean="0"/>
              <a:t>7 - Fire Departments (Ehrenberg Fire District, Rural Metro Fire Department)</a:t>
            </a:r>
          </a:p>
          <a:p>
            <a:pPr lvl="1"/>
            <a:r>
              <a:rPr lang="en-US" dirty="0" smtClean="0"/>
              <a:t>Yuma County Sheriff’s Office</a:t>
            </a:r>
          </a:p>
          <a:p>
            <a:pPr lvl="1"/>
            <a:r>
              <a:rPr lang="en-US" dirty="0" smtClean="0"/>
              <a:t>Arizona Game &amp; Fish Department</a:t>
            </a:r>
          </a:p>
          <a:p>
            <a:pPr lvl="1"/>
            <a:r>
              <a:rPr lang="en-US" dirty="0" smtClean="0"/>
              <a:t>California Department of Fish &amp; Game</a:t>
            </a:r>
          </a:p>
          <a:p>
            <a:pPr lvl="1"/>
            <a:r>
              <a:rPr lang="en-US" dirty="0" smtClean="0"/>
              <a:t>Quechan Indian Tribe</a:t>
            </a:r>
          </a:p>
          <a:p>
            <a:pPr lvl="1"/>
            <a:r>
              <a:rPr lang="en-US" dirty="0" smtClean="0"/>
              <a:t>Coachella Valley Water District 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Yuma Training Class</a:t>
            </a:r>
            <a:endParaRPr lang="en-US" dirty="0"/>
          </a:p>
        </p:txBody>
      </p:sp>
      <p:pic>
        <p:nvPicPr>
          <p:cNvPr id="1026" name="Picture 2" descr="C:\Users\dshane\Pictures\Yuma Training Photos\SAM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Deployment Exercise</a:t>
            </a:r>
            <a:endParaRPr lang="en-US" dirty="0"/>
          </a:p>
        </p:txBody>
      </p:sp>
      <p:pic>
        <p:nvPicPr>
          <p:cNvPr id="2050" name="Picture 2" descr="C:\Users\dshane\Pictures\Yuma Training Photos\SAM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Deployment Exercise</a:t>
            </a:r>
            <a:endParaRPr lang="en-US" dirty="0"/>
          </a:p>
        </p:txBody>
      </p:sp>
      <p:pic>
        <p:nvPicPr>
          <p:cNvPr id="3074" name="Picture 2" descr="C:\Users\dshane\Pictures\Yuma Training Photos\SAM_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Deployment Exercise</a:t>
            </a:r>
            <a:endParaRPr lang="en-US" dirty="0"/>
          </a:p>
        </p:txBody>
      </p:sp>
      <p:pic>
        <p:nvPicPr>
          <p:cNvPr id="4098" name="Picture 2" descr="C:\Users\dshane\Pictures\Yuma Training Photos\SAM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Willow Beach  Training Class</a:t>
            </a:r>
            <a:endParaRPr lang="en-US" dirty="0"/>
          </a:p>
        </p:txBody>
      </p:sp>
      <p:pic>
        <p:nvPicPr>
          <p:cNvPr id="5122" name="Picture 2" descr="C:\Users\dshane\Pictures\Willow Beach Training Photos\Fast water training 4-1-10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64" y="1600200"/>
            <a:ext cx="80618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STEERING COMMITTEE</a:t>
            </a:r>
          </a:p>
          <a:p>
            <a:pPr lvl="1"/>
            <a:r>
              <a:rPr lang="en-US" dirty="0" smtClean="0"/>
              <a:t>Federal </a:t>
            </a:r>
          </a:p>
          <a:p>
            <a:pPr lvl="2"/>
            <a:r>
              <a:rPr lang="en-US" dirty="0" smtClean="0"/>
              <a:t>EPA, START, ERT, DOI, USBR, NPS, USGS, USFWS,  BLM</a:t>
            </a:r>
          </a:p>
          <a:p>
            <a:pPr lvl="1"/>
            <a:r>
              <a:rPr lang="en-US" dirty="0" smtClean="0"/>
              <a:t>State </a:t>
            </a:r>
          </a:p>
          <a:p>
            <a:pPr lvl="2"/>
            <a:r>
              <a:rPr lang="en-US" dirty="0" smtClean="0"/>
              <a:t>AZDEQ, AZDEMA, NDEP, CAF&amp;G OSPR, AZG&amp;F</a:t>
            </a:r>
          </a:p>
          <a:p>
            <a:pPr lvl="1"/>
            <a:r>
              <a:rPr lang="en-US" dirty="0" smtClean="0"/>
              <a:t>Local </a:t>
            </a:r>
          </a:p>
          <a:p>
            <a:pPr lvl="2"/>
            <a:r>
              <a:rPr lang="en-US" dirty="0" smtClean="0"/>
              <a:t>Clark County Fire, Mohave County Emergency Management, Yuma County Emergency Management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USBR Oil Spill Response Trailers</a:t>
            </a:r>
            <a:endParaRPr lang="en-US" dirty="0"/>
          </a:p>
        </p:txBody>
      </p:sp>
      <p:pic>
        <p:nvPicPr>
          <p:cNvPr id="6146" name="Picture 2" descr="C:\Users\dshane\Pictures\Willow Beach Training Photos\Fast water training 4-1-10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64" y="1600200"/>
            <a:ext cx="80618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 Deployment Exercise</a:t>
            </a:r>
            <a:endParaRPr lang="en-US" dirty="0"/>
          </a:p>
        </p:txBody>
      </p:sp>
      <p:pic>
        <p:nvPicPr>
          <p:cNvPr id="7170" name="Picture 2" descr="C:\Users\dshane\Pictures\Willow Beach Training Photos\Fast water training 4-1-10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64" y="1600200"/>
            <a:ext cx="80618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USBR Boat Towing Boom</a:t>
            </a:r>
            <a:endParaRPr lang="en-US" dirty="0"/>
          </a:p>
        </p:txBody>
      </p:sp>
      <p:pic>
        <p:nvPicPr>
          <p:cNvPr id="9218" name="Picture 2" descr="C:\Users\dshane\Pictures\Willow Beach Training Photos\Fast water training 4-1-10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64" y="1600200"/>
            <a:ext cx="80618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Training Emphasized Teamwork</a:t>
            </a:r>
            <a:endParaRPr lang="en-US" dirty="0"/>
          </a:p>
        </p:txBody>
      </p:sp>
      <p:pic>
        <p:nvPicPr>
          <p:cNvPr id="8194" name="Picture 2" descr="C:\Users\dshane\Pictures\Willow Beach Training Photos\Fast water training 4-1-10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64" y="1600200"/>
            <a:ext cx="80618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Finish the plan in FY 13</a:t>
            </a:r>
          </a:p>
          <a:p>
            <a:r>
              <a:rPr lang="en-US" sz="2800" dirty="0" smtClean="0"/>
              <a:t>Complete mapping applications for </a:t>
            </a:r>
            <a:r>
              <a:rPr lang="en-US" sz="2800" dirty="0" err="1" smtClean="0"/>
              <a:t>Geoviewer</a:t>
            </a:r>
            <a:endParaRPr lang="en-US" sz="2800" dirty="0" smtClean="0"/>
          </a:p>
          <a:p>
            <a:r>
              <a:rPr lang="en-US" sz="2800" dirty="0" smtClean="0"/>
              <a:t>Recon Dow Car booming sites and collect photos and site information for maps</a:t>
            </a:r>
          </a:p>
          <a:p>
            <a:r>
              <a:rPr lang="en-US" sz="2800" dirty="0" smtClean="0"/>
              <a:t>Meet with Area Committees to review the plan</a:t>
            </a:r>
          </a:p>
          <a:p>
            <a:r>
              <a:rPr lang="en-US" sz="2800" dirty="0" smtClean="0"/>
              <a:t>Conduct table top exercise to test notification and other emergency response procedures</a:t>
            </a:r>
          </a:p>
          <a:p>
            <a:r>
              <a:rPr lang="en-US" sz="2800" dirty="0" smtClean="0"/>
              <a:t>Improve tribal agency participation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Review Boat 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USBR Yuma Area Office sponsors a 3-day boat trip (Yuma River Tours) from Imperial Dam to Hoover Dam</a:t>
            </a:r>
          </a:p>
          <a:p>
            <a:r>
              <a:rPr lang="en-US" dirty="0" smtClean="0"/>
              <a:t>The trip provides an overview of the river ecology, environmental issues, backwater restoration, fish habitat and riparian work, wildlife refuges, dam operations, etc.</a:t>
            </a:r>
          </a:p>
          <a:p>
            <a:r>
              <a:rPr lang="en-US" dirty="0" smtClean="0"/>
              <a:t>Ms. </a:t>
            </a:r>
            <a:r>
              <a:rPr lang="en-US" dirty="0" err="1" smtClean="0"/>
              <a:t>Dedina</a:t>
            </a:r>
            <a:r>
              <a:rPr lang="en-US" dirty="0" smtClean="0"/>
              <a:t> Williams is the River Review Coordinator,  928-343-8139.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15427"/>
            <a:ext cx="5434978" cy="649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COMMITTEE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EPA – Dan Shane, Jason </a:t>
            </a:r>
            <a:r>
              <a:rPr lang="en-US" dirty="0" err="1" smtClean="0"/>
              <a:t>Musante</a:t>
            </a:r>
            <a:r>
              <a:rPr lang="en-US" dirty="0" smtClean="0"/>
              <a:t>, Bill </a:t>
            </a:r>
            <a:r>
              <a:rPr lang="en-US" dirty="0" err="1" smtClean="0"/>
              <a:t>Robberson</a:t>
            </a:r>
            <a:r>
              <a:rPr lang="en-US" dirty="0" smtClean="0"/>
              <a:t>, Barbara Lee, Tom </a:t>
            </a:r>
            <a:r>
              <a:rPr lang="en-US" dirty="0" err="1" smtClean="0"/>
              <a:t>Dunkelman</a:t>
            </a:r>
            <a:endParaRPr lang="en-US" dirty="0" smtClean="0"/>
          </a:p>
          <a:p>
            <a:r>
              <a:rPr lang="en-US" dirty="0" smtClean="0"/>
              <a:t>START – Robin Clemens, Ecology &amp; Environment</a:t>
            </a:r>
          </a:p>
          <a:p>
            <a:r>
              <a:rPr lang="en-US" dirty="0" smtClean="0"/>
              <a:t>ERT – Fred Stroud</a:t>
            </a:r>
          </a:p>
          <a:p>
            <a:r>
              <a:rPr lang="en-US" dirty="0" smtClean="0"/>
              <a:t>USBR – Jeff Smith</a:t>
            </a:r>
          </a:p>
          <a:p>
            <a:r>
              <a:rPr lang="en-US" dirty="0" smtClean="0"/>
              <a:t>DOI – Pat Port</a:t>
            </a:r>
          </a:p>
          <a:p>
            <a:r>
              <a:rPr lang="en-US" dirty="0" smtClean="0"/>
              <a:t>NPS – Chris </a:t>
            </a:r>
            <a:r>
              <a:rPr lang="en-US" dirty="0" err="1" smtClean="0"/>
              <a:t>Raynolds</a:t>
            </a:r>
            <a:endParaRPr lang="en-US" dirty="0" smtClean="0"/>
          </a:p>
          <a:p>
            <a:r>
              <a:rPr lang="en-US" dirty="0" smtClean="0"/>
              <a:t>USGS – Drew Decker</a:t>
            </a:r>
          </a:p>
          <a:p>
            <a:r>
              <a:rPr lang="en-US" dirty="0" smtClean="0"/>
              <a:t>USFWS – Carrie Marr</a:t>
            </a:r>
          </a:p>
          <a:p>
            <a:r>
              <a:rPr lang="en-US" dirty="0" smtClean="0"/>
              <a:t>BLM – Michael Moran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COMMITTEE,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ADEQ – Mike Malone</a:t>
            </a:r>
          </a:p>
          <a:p>
            <a:r>
              <a:rPr lang="en-US" dirty="0" smtClean="0"/>
              <a:t>AZDEMA – Mark Howard</a:t>
            </a:r>
          </a:p>
          <a:p>
            <a:r>
              <a:rPr lang="en-US" dirty="0" smtClean="0"/>
              <a:t>NDEP – Rob Palmer</a:t>
            </a:r>
          </a:p>
          <a:p>
            <a:r>
              <a:rPr lang="en-US" dirty="0" smtClean="0"/>
              <a:t>CAF&amp;G – Jana </a:t>
            </a:r>
            <a:r>
              <a:rPr lang="en-US" dirty="0" err="1" smtClean="0"/>
              <a:t>Rinderneck</a:t>
            </a:r>
            <a:endParaRPr lang="en-US" dirty="0" smtClean="0"/>
          </a:p>
          <a:p>
            <a:r>
              <a:rPr lang="en-US" dirty="0" smtClean="0"/>
              <a:t>Clark County Fire – Richard Brenner</a:t>
            </a:r>
          </a:p>
          <a:p>
            <a:r>
              <a:rPr lang="en-US" dirty="0" smtClean="0"/>
              <a:t>Mohave County EM – Byron Steward</a:t>
            </a:r>
          </a:p>
          <a:p>
            <a:r>
              <a:rPr lang="en-US" dirty="0" smtClean="0"/>
              <a:t>Yuma County EM – Gretchen </a:t>
            </a:r>
            <a:r>
              <a:rPr lang="en-US" dirty="0" err="1" smtClean="0"/>
              <a:t>Robbinson</a:t>
            </a:r>
            <a:endParaRPr lang="en-US" dirty="0" smtClean="0"/>
          </a:p>
          <a:p>
            <a:r>
              <a:rPr lang="en-US" dirty="0" smtClean="0"/>
              <a:t>ITERC of Nevada – Terry </a:t>
            </a:r>
            <a:r>
              <a:rPr lang="en-US" dirty="0" err="1" smtClean="0"/>
              <a:t>Bohl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ORGANIZATION, CON’T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PLANNING ZONES</a:t>
            </a:r>
          </a:p>
          <a:p>
            <a:pPr lvl="1"/>
            <a:r>
              <a:rPr lang="en-US" dirty="0" smtClean="0"/>
              <a:t>Zone 1:  Hoover Dam to Davis Dam </a:t>
            </a:r>
          </a:p>
          <a:p>
            <a:pPr lvl="1"/>
            <a:r>
              <a:rPr lang="en-US" dirty="0" smtClean="0"/>
              <a:t>Zone 2:  Davis Dam to Parker Dam</a:t>
            </a:r>
          </a:p>
          <a:p>
            <a:pPr lvl="1"/>
            <a:r>
              <a:rPr lang="en-US" dirty="0" smtClean="0"/>
              <a:t>Zone 3:  Parker Dam to Morales Dam </a:t>
            </a:r>
          </a:p>
          <a:p>
            <a:r>
              <a:rPr lang="en-US" dirty="0" smtClean="0"/>
              <a:t>AREA COMMITTEES</a:t>
            </a:r>
          </a:p>
          <a:p>
            <a:pPr lvl="1"/>
            <a:r>
              <a:rPr lang="en-US" dirty="0" smtClean="0"/>
              <a:t>Area Committee for each zone</a:t>
            </a:r>
          </a:p>
          <a:p>
            <a:pPr lvl="1"/>
            <a:r>
              <a:rPr lang="en-US" dirty="0" smtClean="0"/>
              <a:t>Area Committee meetings held in all 3 zones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hane\Desktop\Shane's Data\ERS_062407\Lower Colorado River GRP\Powerpoint Presentations\LCR Area 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318" y="0"/>
            <a:ext cx="52993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4805</TotalTime>
  <Words>1395</Words>
  <Application>Microsoft Office PowerPoint</Application>
  <PresentationFormat>On-screen Show (4:3)</PresentationFormat>
  <Paragraphs>235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Slide 1</vt:lpstr>
      <vt:lpstr>LOWER COLORADO RIVER GEOGRAPHIC RESPONSE PLAN</vt:lpstr>
      <vt:lpstr>SCOPE</vt:lpstr>
      <vt:lpstr>HOOVER DAM</vt:lpstr>
      <vt:lpstr>ORGANIZATION </vt:lpstr>
      <vt:lpstr>STEERING COMMITTEE MEMBERS</vt:lpstr>
      <vt:lpstr>STEERING COMMITTEE, CON’T</vt:lpstr>
      <vt:lpstr>ORGANIZATION, CON’T</vt:lpstr>
      <vt:lpstr>Slide 9</vt:lpstr>
      <vt:lpstr>Pre-Planning Objectives</vt:lpstr>
      <vt:lpstr>Workgroups</vt:lpstr>
      <vt:lpstr>Notification &amp; Dispatch</vt:lpstr>
      <vt:lpstr>Hazards &amp; Vulnerabilities</vt:lpstr>
      <vt:lpstr>TOPOCK I-40</vt:lpstr>
      <vt:lpstr>I-40 Highway and BNSF Railroad Crossings</vt:lpstr>
      <vt:lpstr>RAILROAD TANK CARS</vt:lpstr>
      <vt:lpstr>PIPELINE CROSSINGS</vt:lpstr>
      <vt:lpstr>TOPOCK GORGE</vt:lpstr>
      <vt:lpstr>PAST SPILLS</vt:lpstr>
      <vt:lpstr>NATURAL RESOURCES &amp; CULTURAL INVENTORY</vt:lpstr>
      <vt:lpstr>WATER INTAKES FOR CRIT</vt:lpstr>
      <vt:lpstr>USBR BACKWATER RECLAMATION PROJECT</vt:lpstr>
      <vt:lpstr>RIVER/RIPARIAN HABITAT</vt:lpstr>
      <vt:lpstr>SNOWY EGRET</vt:lpstr>
      <vt:lpstr>RIVER ASSESSMENT &amp; RESPONSE STRATEGIES</vt:lpstr>
      <vt:lpstr>Veteran’s Memorial Bridge  Booming Site</vt:lpstr>
      <vt:lpstr>Veterans Memorial Bridge</vt:lpstr>
      <vt:lpstr>AHA QUINN RESORT BOOMING SITE BELOW PARKER and I-95</vt:lpstr>
      <vt:lpstr>WATER WHEEL RESORT BOOMING SITE</vt:lpstr>
      <vt:lpstr>DAVIS DAM</vt:lpstr>
      <vt:lpstr>LARGE TURBINE SHAFTS</vt:lpstr>
      <vt:lpstr>LARGE BANK OF TRANSFORMERS</vt:lpstr>
      <vt:lpstr>PALO VERDE DIVERSION DAM</vt:lpstr>
      <vt:lpstr>IMPERIAL DIVERSION DAM</vt:lpstr>
      <vt:lpstr>SPILL RESPONSE RESOURCES</vt:lpstr>
      <vt:lpstr>SPILL RESPONSE RESOURCES, CON’T</vt:lpstr>
      <vt:lpstr>SPILL RESPONSE RESOURCES, CON’T</vt:lpstr>
      <vt:lpstr>SPILL RESPONSE RESOURCES, CON’T</vt:lpstr>
      <vt:lpstr>FLOAT PLANE</vt:lpstr>
      <vt:lpstr>MAPPING</vt:lpstr>
      <vt:lpstr>Slide 41</vt:lpstr>
      <vt:lpstr>SPILL RESPONSE TRAINING</vt:lpstr>
      <vt:lpstr>SPILL RESPONSE TRAINING, CON’T</vt:lpstr>
      <vt:lpstr>SPILL RESPONSE TRAINING, CON’T</vt:lpstr>
      <vt:lpstr>Yuma Training Class</vt:lpstr>
      <vt:lpstr>Boom Deployment Exercise</vt:lpstr>
      <vt:lpstr>Boom Deployment Exercise</vt:lpstr>
      <vt:lpstr>Boom Deployment Exercise</vt:lpstr>
      <vt:lpstr>Willow Beach  Training Class</vt:lpstr>
      <vt:lpstr>USBR Oil Spill Response Trailers</vt:lpstr>
      <vt:lpstr>Boom Deployment Exercise</vt:lpstr>
      <vt:lpstr>USBR Boat Towing Boom</vt:lpstr>
      <vt:lpstr>Training Emphasized Teamwork</vt:lpstr>
      <vt:lpstr>NEXT STEPS</vt:lpstr>
      <vt:lpstr>Colorado River Review Boat Trip</vt:lpstr>
      <vt:lpstr>Slide 56</vt:lpstr>
    </vt:vector>
  </TitlesOfParts>
  <Company>US-EPA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COLORADO RIVER GEOGRAPHIC RESPONSE PLAN</dc:title>
  <dc:creator>DSHANE</dc:creator>
  <cp:lastModifiedBy>DSHANE</cp:lastModifiedBy>
  <cp:revision>290</cp:revision>
  <dcterms:created xsi:type="dcterms:W3CDTF">2012-09-14T22:14:48Z</dcterms:created>
  <dcterms:modified xsi:type="dcterms:W3CDTF">2014-01-17T17:07:07Z</dcterms:modified>
</cp:coreProperties>
</file>