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sldIdLst>
    <p:sldId id="256" r:id="rId2"/>
    <p:sldId id="278" r:id="rId3"/>
    <p:sldId id="280" r:id="rId4"/>
    <p:sldId id="258" r:id="rId5"/>
    <p:sldId id="259" r:id="rId6"/>
    <p:sldId id="260" r:id="rId7"/>
    <p:sldId id="257" r:id="rId8"/>
    <p:sldId id="262" r:id="rId9"/>
    <p:sldId id="263" r:id="rId10"/>
    <p:sldId id="264" r:id="rId11"/>
    <p:sldId id="268" r:id="rId12"/>
    <p:sldId id="270" r:id="rId13"/>
    <p:sldId id="271" r:id="rId14"/>
    <p:sldId id="293" r:id="rId15"/>
    <p:sldId id="272" r:id="rId16"/>
    <p:sldId id="283" r:id="rId17"/>
    <p:sldId id="273" r:id="rId18"/>
    <p:sldId id="274" r:id="rId19"/>
    <p:sldId id="277" r:id="rId20"/>
    <p:sldId id="275" r:id="rId21"/>
    <p:sldId id="261" r:id="rId22"/>
    <p:sldId id="295" r:id="rId23"/>
    <p:sldId id="289" r:id="rId24"/>
    <p:sldId id="281" r:id="rId25"/>
    <p:sldId id="298" r:id="rId26"/>
    <p:sldId id="296" r:id="rId27"/>
    <p:sldId id="297" r:id="rId28"/>
    <p:sldId id="282" r:id="rId29"/>
    <p:sldId id="284" r:id="rId30"/>
    <p:sldId id="285" r:id="rId31"/>
    <p:sldId id="286" r:id="rId32"/>
    <p:sldId id="287" r:id="rId33"/>
    <p:sldId id="294" r:id="rId34"/>
    <p:sldId id="290" r:id="rId35"/>
    <p:sldId id="291" r:id="rId36"/>
    <p:sldId id="288" r:id="rId37"/>
    <p:sldId id="292"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9F5B"/>
    <a:srgbClr val="244A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95" autoAdjust="0"/>
    <p:restoredTop sz="81061" autoAdjust="0"/>
  </p:normalViewPr>
  <p:slideViewPr>
    <p:cSldViewPr>
      <p:cViewPr varScale="1">
        <p:scale>
          <a:sx n="87" d="100"/>
          <a:sy n="87" d="100"/>
        </p:scale>
        <p:origin x="-390" y="-90"/>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notesViewPr>
    <p:cSldViewPr>
      <p:cViewPr>
        <p:scale>
          <a:sx n="100" d="100"/>
          <a:sy n="100" d="100"/>
        </p:scale>
        <p:origin x="-864" y="3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AE599F9-EE33-4563-AC3B-7099B184CA55}" type="slidenum">
              <a:rPr lang="en-US"/>
              <a:pPr>
                <a:defRPr/>
              </a:pPr>
              <a:t>‹#›</a:t>
            </a:fld>
            <a:endParaRPr lang="en-US"/>
          </a:p>
        </p:txBody>
      </p:sp>
    </p:spTree>
    <p:extLst>
      <p:ext uri="{BB962C8B-B14F-4D97-AF65-F5344CB8AC3E}">
        <p14:creationId xmlns:p14="http://schemas.microsoft.com/office/powerpoint/2010/main" xmlns="" val="161259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United_States" TargetMode="External"/><Relationship Id="rId3" Type="http://schemas.openxmlformats.org/officeDocument/2006/relationships/hyperlink" Target="http://en.wikipedia.org/wiki/Colorado_River" TargetMode="External"/><Relationship Id="rId7" Type="http://schemas.openxmlformats.org/officeDocument/2006/relationships/hyperlink" Target="http://en.wikipedia.org/wiki/Yuma_County,_Arizona"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Mexico" TargetMode="External"/><Relationship Id="rId5" Type="http://schemas.openxmlformats.org/officeDocument/2006/relationships/hyperlink" Target="http://en.wikipedia.org/wiki/Los_Algodones,_Baja_California" TargetMode="External"/><Relationship Id="rId4" Type="http://schemas.openxmlformats.org/officeDocument/2006/relationships/hyperlink" Target="http://en.wikipedia.org/wiki/195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Reservoir"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n.wikipedia.org/wiki/United_Stat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photius.com/energ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29C9F2D-5C08-4E64-98B8-62BBBF53A4E0}"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Although the volume of an inland oil spill is usually small compared to that of an ocean oil spill, the frequency of inland oil spills is far greater than that of ocean oil spills, Thus, the cumulative volume of inland oil spills can still cause significant environmental impacts on the receiving waters.</a:t>
            </a:r>
          </a:p>
          <a:p>
            <a:pPr eaLnBrk="1" hangingPunct="1"/>
            <a:endParaRPr lang="en-US" dirty="0" smtClean="0"/>
          </a:p>
          <a:p>
            <a:pPr eaLnBrk="1" hangingPunct="1"/>
            <a:r>
              <a:rPr lang="en-US" dirty="0" smtClean="0"/>
              <a:t>In a report to congress EPA stated that from 1980 to 2003, one study reported more than 280 million gallons of oil (about 12 million gallons/year) were discharged to the inland waters of the U.S. or its adjoining shorelines in about 52,000 spill incidents.</a:t>
            </a:r>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6ADE3DCA-35D3-44EB-BD8A-57086CD430F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266EE9C-EA5B-4928-A090-C29EB61C58C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RCP must follow the same format as the NCP and be coordinated with state emergency response plans</a:t>
            </a:r>
          </a:p>
          <a:p>
            <a:pPr eaLnBrk="1" hangingPunct="1"/>
            <a:r>
              <a:rPr lang="en-US" smtClean="0"/>
              <a:t>The RCP shall contain lines of demarcation between coastal and inland zones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41400" y="533400"/>
            <a:ext cx="4775200" cy="3581400"/>
          </a:xfrm>
          <a:ln/>
        </p:spPr>
      </p:sp>
      <p:sp>
        <p:nvSpPr>
          <p:cNvPr id="51203" name="Notes Placeholder 2"/>
          <p:cNvSpPr>
            <a:spLocks noGrp="1"/>
          </p:cNvSpPr>
          <p:nvPr>
            <p:ph type="body" idx="1"/>
          </p:nvPr>
        </p:nvSpPr>
        <p:spPr>
          <a:noFill/>
          <a:ln/>
        </p:spPr>
        <p:txBody>
          <a:bodyPr/>
          <a:lstStyle/>
          <a:p>
            <a:pPr eaLnBrk="1" hangingPunct="1"/>
            <a:r>
              <a:rPr lang="en-US" smtClean="0"/>
              <a:t>There are 13 RRT’s in the U.S. each representing a particular geographic region</a:t>
            </a:r>
          </a:p>
          <a:p>
            <a:pPr eaLnBrk="1" hangingPunct="1"/>
            <a:endParaRPr lang="en-US" smtClean="0"/>
          </a:p>
          <a:p>
            <a:pPr eaLnBrk="1" hangingPunct="1"/>
            <a:r>
              <a:rPr lang="en-US" smtClean="0"/>
              <a:t>RRT’s are composed of representative from regional, area, and field offices of federal and state agencies and representatives </a:t>
            </a:r>
          </a:p>
          <a:p>
            <a:pPr eaLnBrk="1" hangingPunct="1"/>
            <a:endParaRPr lang="en-US" smtClean="0"/>
          </a:p>
          <a:p>
            <a:pPr eaLnBrk="1" hangingPunct="1"/>
            <a:r>
              <a:rPr lang="en-US" smtClean="0"/>
              <a:t>RRT’s are required to hold meetings quarterly</a:t>
            </a:r>
          </a:p>
          <a:p>
            <a:endParaRPr lang="en-US" smtClean="0"/>
          </a:p>
        </p:txBody>
      </p:sp>
      <p:sp>
        <p:nvSpPr>
          <p:cNvPr id="51204" name="Slide Number Placeholder 3"/>
          <p:cNvSpPr>
            <a:spLocks noGrp="1"/>
          </p:cNvSpPr>
          <p:nvPr>
            <p:ph type="sldNum" sz="quarter" idx="5"/>
          </p:nvPr>
        </p:nvSpPr>
        <p:spPr>
          <a:noFill/>
        </p:spPr>
        <p:txBody>
          <a:bodyPr/>
          <a:lstStyle/>
          <a:p>
            <a:fld id="{E5EE43CB-655A-4CBB-9A7E-A8BC448A55A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C4314389-B6A7-492C-8534-ED4A4D45057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The RRT agency membership parallels the NRT but also includes state and local representatives</a:t>
            </a:r>
          </a:p>
          <a:p>
            <a:endParaRPr lang="en-US" smtClean="0"/>
          </a:p>
        </p:txBody>
      </p:sp>
      <p:sp>
        <p:nvSpPr>
          <p:cNvPr id="53252" name="Slide Number Placeholder 3"/>
          <p:cNvSpPr>
            <a:spLocks noGrp="1"/>
          </p:cNvSpPr>
          <p:nvPr>
            <p:ph type="sldNum" sz="quarter" idx="5"/>
          </p:nvPr>
        </p:nvSpPr>
        <p:spPr>
          <a:noFill/>
        </p:spPr>
        <p:txBody>
          <a:bodyPr/>
          <a:lstStyle/>
          <a:p>
            <a:fld id="{274F638A-2C3D-4B01-A1C3-B253F1C8FC7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D8B50624-5131-404A-BDFF-7A2C57970A5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A78F5AF0-6E79-433E-85E0-90C3A85F334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F5ADB3B-B597-413F-A5DF-4EA6169B6D91}"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The NRC is operated by the U. S. Cost Guard 24 hours a day.</a:t>
            </a:r>
          </a:p>
          <a:p>
            <a:pPr eaLnBrk="1" hangingPunct="1"/>
            <a:r>
              <a:rPr lang="en-US" smtClean="0"/>
              <a:t>The NRC acts as the single point of contact for all pollution incidents reporting and NRT communication center</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30C76D2-9844-4395-B40E-164D608E536D}"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The Colorado River rises in the snowcapped mountains of north central Colorado and zigzags southwest for more than 1,400 miles before reaching the Gulf of California. </a:t>
            </a:r>
            <a:r>
              <a:rPr lang="en-US" dirty="0" smtClean="0"/>
              <a:t>The river and its tributaries - the Green, the Gunnison, the San Juan, the Virgin, the Little Colorado, and the Gila Rivers - are called the "Colorado River Basin." These rivers drain 242,000 square miles in the United States, or one-twelfth of the country's continental land area, and 2,000 square miles in Mexico. Seven western states and Mexico have beneficial interests in the Colorado River Basin. </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FC025CA-0A36-4C83-A754-56B708817766}"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0" y="4343400"/>
            <a:ext cx="6858000" cy="4800600"/>
          </a:xfrm>
          <a:noFill/>
          <a:ln/>
        </p:spPr>
        <p:txBody>
          <a:bodyPr/>
          <a:lstStyle/>
          <a:p>
            <a:pPr eaLnBrk="1" hangingPunct="1">
              <a:lnSpc>
                <a:spcPct val="90000"/>
              </a:lnSpc>
            </a:pPr>
            <a:r>
              <a:rPr lang="en-US" sz="1100" b="1" smtClean="0">
                <a:latin typeface="Times New Roman" pitchFamily="18" charset="0"/>
                <a:cs typeface="Times New Roman" pitchFamily="18" charset="0"/>
              </a:rPr>
              <a:t>Mapping</a:t>
            </a:r>
            <a:r>
              <a:rPr lang="en-US" sz="1100" smtClean="0">
                <a:latin typeface="Times New Roman" pitchFamily="18" charset="0"/>
                <a:cs typeface="Times New Roman" pitchFamily="18" charset="0"/>
              </a:rPr>
              <a:t> The Oil Pollution Act of 1990 requires the Area Committee identify areas of environmental and economic importance. The Area Committee relies on the Natural Resource Trustees, State Trustees and local officials to designate sensitive areas for inclusion in the ACP. Collection of sensitive areas information falls into two main efforts: first, raw data collection and database development; second, use of existing EPA Geographic Information System (GIS) environmental and economic coverage's (map data layers). The information was gathered and organized into a Sensitive Areas Database that identifies locations of fish, wildlife, their habitats, and other sensitive environments. The database also provides a mechanism to be used during a spill response for timely identification of sensitive areas and prompt implementation of protection measures.</a:t>
            </a:r>
            <a:endParaRPr lang="en-US" sz="1100" smtClean="0"/>
          </a:p>
          <a:p>
            <a:pPr eaLnBrk="1" hangingPunct="1">
              <a:lnSpc>
                <a:spcPct val="90000"/>
              </a:lnSpc>
            </a:pPr>
            <a:r>
              <a:rPr lang="en-US" sz="1100" b="1" smtClean="0"/>
              <a:t>Notification and Dispatch: </a:t>
            </a:r>
            <a:r>
              <a:rPr lang="en-US" sz="1100" smtClean="0"/>
              <a:t>Due to the remoteness of some of the areas along the Colorado River and due to the fact that when there is an incident that incident will affect multi-states, counties and cities. It is important to notify the appropriate authorities and organizations so that they are aware of the situation and can take the appropriate actions to protect their resources. Dispatch among the response agencies is another area of concern during an incident and will be addresses in the Area Plan.</a:t>
            </a:r>
            <a:endParaRPr lang="en-US" sz="1100" b="1" smtClean="0"/>
          </a:p>
          <a:p>
            <a:pPr eaLnBrk="1" hangingPunct="1">
              <a:lnSpc>
                <a:spcPct val="90000"/>
              </a:lnSpc>
            </a:pPr>
            <a:r>
              <a:rPr lang="en-US" sz="1100" b="1" smtClean="0"/>
              <a:t>Hazard and Vulnerability Analysis</a:t>
            </a:r>
            <a:r>
              <a:rPr lang="en-US" sz="1100" smtClean="0"/>
              <a:t>: Essentially, a hazards analysis provides you with maps that indicate which areas in your community are most susceptible to hazards. To effectively narrow the focus of your vulnerability assessment, you must first identify the risk areas within your community. In order to obtain the most complete and comprehensive results, it is advisable that you consider all hazards facing your community. If there are data limitations, it is possible to focus your analysis on only one hazard of particular concern. Keep in mind, however, that the more risk data included in your analysis, the more opportunity there will be to focus your assessment activities in your highest-risk areas.</a:t>
            </a:r>
          </a:p>
          <a:p>
            <a:pPr eaLnBrk="1" hangingPunct="1">
              <a:lnSpc>
                <a:spcPct val="90000"/>
              </a:lnSpc>
            </a:pPr>
            <a:r>
              <a:rPr lang="en-US" sz="1100" b="1" smtClean="0"/>
              <a:t>Spill Response Resources: </a:t>
            </a:r>
            <a:r>
              <a:rPr lang="en-US" sz="1100" smtClean="0"/>
              <a:t>Due to the remoteness of the Colorado river it could take a spill contractor anywhere from 3 to 8 hours to respond to a spill. So it is important to locate and map the location of spill equipment and resources so that response times can be greatly reduced.</a:t>
            </a:r>
          </a:p>
          <a:p>
            <a:pPr eaLnBrk="1" hangingPunct="1">
              <a:lnSpc>
                <a:spcPct val="90000"/>
              </a:lnSpc>
            </a:pPr>
            <a:endParaRPr lang="en-US" sz="1100" smtClean="0"/>
          </a:p>
          <a:p>
            <a:pPr eaLnBrk="1" hangingPunct="1">
              <a:lnSpc>
                <a:spcPct val="90000"/>
              </a:lnSpc>
            </a:pPr>
            <a:r>
              <a:rPr lang="en-US" sz="1100" b="1" smtClean="0"/>
              <a:t>River Assessment and Response Strategies: </a:t>
            </a:r>
            <a:r>
              <a:rPr lang="en-US" sz="1100" smtClean="0"/>
              <a:t>The Area Committee has broken the lower Colorado river down into three zones Hoover Dam to Davis Dam, Davis Dam to Parker Dam and Parker Dam to Morelos Dam</a:t>
            </a:r>
          </a:p>
          <a:p>
            <a:pPr eaLnBrk="1" hangingPunct="1">
              <a:lnSpc>
                <a:spcPct val="90000"/>
              </a:lnSpc>
            </a:pPr>
            <a:endParaRPr lang="en-U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5D6619E-66C8-4F50-88E5-F723B7F5DE1E}" type="slidenum">
              <a:rPr lang="en-US" smtClean="0"/>
              <a:pPr/>
              <a:t>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304800" y="4343400"/>
            <a:ext cx="6248400" cy="4648200"/>
          </a:xfrm>
          <a:noFill/>
          <a:ln/>
        </p:spPr>
        <p:txBody>
          <a:bodyPr/>
          <a:lstStyle/>
          <a:p>
            <a:pPr eaLnBrk="1" hangingPunct="1"/>
            <a:r>
              <a:rPr lang="en-US" dirty="0" smtClean="0"/>
              <a:t>At approximately 3 pm on Friday, July 28, 2006 a tanker truck over-turned in the middle of the Bill Williams River bridge and spilled its load of diesel fuel, which caught on fire. All that remained of the truck after the fire was extinguished was the steel frame of the cab and the axles. The melted aluminum tank was reduced to a layer about 3 inches thick.  The Bill Williams Refuge Manager along with the USBR LC Regional Hazmat Coordinator and an EPA Region 9 FOSC estimated that less than 10% of the 7600 gallon load entered the Bill Williams River. The other 90% of the fuel was burned in the ensuing fire. The fire spread east of the bridge and burned for two and a half weeks, affecting 385 acres of the Bill Williams National Wildlife Refuge </a:t>
            </a:r>
          </a:p>
          <a:p>
            <a:pPr eaLnBrk="1" hangingPunct="1"/>
            <a:r>
              <a:rPr lang="en-US" dirty="0" smtClean="0"/>
              <a:t>A Consent Decree, United States v. the trucking company on July 20, 2007, was issued for the amount of $1,217,382.91 as settlement for damages to natural resources on the Bill Williams River National Wildlife Refuge. The initial response cost was covered by the Oil Liability Trust fund.   The Oil Liability Trust fund is handled by the National Pollution Fund Center who administer the disbursement and ensure proper use of the Emergency Fund, 24 hours a day, every day, so that the FOSC can immediately respond to a discharge or monitor prompt and effective cleanup activities by the responsible party (RP). </a:t>
            </a:r>
          </a:p>
          <a:p>
            <a:pPr eaLnBrk="1" hangingPunct="1"/>
            <a:r>
              <a:rPr lang="en-US" dirty="0" smtClean="0"/>
              <a:t>The Emergency Fund can be used by FOSCs to cover expenses associated with mitigating the threat of an oil spill, as well as the costs of oil spill containment, countermeasures, cleanup, and disposal activities.  While the use of the OSLTF is most closely associated with discharges from ships, it has increasingly been used for discharges at industrial or onshore oil storage and production facilities</a:t>
            </a:r>
            <a:r>
              <a:rPr lang="en-US" sz="1400"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91C4435-3EE8-4D4B-B92D-E03A48038E0C}"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In describing areas of special economic and environmental importance, several factors should be considered. The factors include, but are not limited to: the presence and proximity of natural resources, cultural resources, environmentally sensitive areas, endangered species habitats, population concentrations, drainage basins and appropriate geographic and/or topographic features, water supplies intakes, beaches, ports, recreational areas, areas of seasonal significance, and migratory bird flyways.</a:t>
            </a:r>
          </a:p>
          <a:p>
            <a:pPr eaLnBrk="1" hangingPunct="1"/>
            <a:endParaRPr lang="en-US" smtClean="0"/>
          </a:p>
          <a:p>
            <a:pPr eaLnBrk="1" hangingPunct="1"/>
            <a:r>
              <a:rPr lang="en-US" smtClean="0"/>
              <a:t>Environmentally sensitive areas refers to environments that may be considered habitat to fish and wildlife or contain significant biological resources other than fish and wildlife. Environmentally sensitive areas are broken down into three separate categories: wildlife  habitat, management areas and biological resource areas.</a:t>
            </a:r>
          </a:p>
          <a:p>
            <a:pPr eaLnBrk="1" hangingPunct="1"/>
            <a:endParaRPr lang="en-US" smtClean="0"/>
          </a:p>
          <a:p>
            <a:pPr eaLnBrk="1" hangingPunct="1"/>
            <a:r>
              <a:rPr lang="en-US" smtClean="0"/>
              <a:t>Economically sensitive areas refers to environments that are susceptible to the direct impacts of oil due to the economic value of the natural resources (e.g., from both a recreational and/or commercial perspective). Economically sensitive areas are broken down into three separate categories: water dependent commercial areas, water dependent recreational areas and anthropological areas.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4E2305E-8DEE-4BE2-B57D-884A6F61AEBA}"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lnSpc>
                <a:spcPct val="80000"/>
              </a:lnSpc>
            </a:pPr>
            <a:r>
              <a:rPr lang="en-US" sz="900" b="1" smtClean="0"/>
              <a:t>Hoover Dam's</a:t>
            </a:r>
            <a:r>
              <a:rPr lang="en-US" sz="900" smtClean="0"/>
              <a:t> authorized purposes is for: "flood control; improvement of navigation and regulation of the Colorado River; storage and delivery of Colorado River waters for reclamation of public lands and other beneficial uses exclusively within the United States; and hydroelectric power production.</a:t>
            </a:r>
          </a:p>
          <a:p>
            <a:pPr eaLnBrk="1" hangingPunct="1">
              <a:lnSpc>
                <a:spcPct val="80000"/>
              </a:lnSpc>
            </a:pPr>
            <a:r>
              <a:rPr lang="en-US" sz="900" smtClean="0"/>
              <a:t>The water storage and river control Hoover and subsequent downstream dams and water delivery projects provide enables modern man to use the waters of the lower Colorado River for many purposes:  Irrigation of more than one million acres of land in the United States and nearly half a million acres in Mexico. These croplands, some of America's richest, grow a wide variety of fruits, vegetables, cotton, wheat, and hay throughout the year, generating millions of dollars for local economies.  Meeting the domestic water needs of more than 20 million people in homes and businesses in Las Vegas, Los Angeles, San Diego, Phoenix, Tucson, and other southwestern cities, towns and Indian communities in Arizona, Nevada, and California.</a:t>
            </a:r>
          </a:p>
          <a:p>
            <a:pPr eaLnBrk="1" hangingPunct="1">
              <a:lnSpc>
                <a:spcPct val="80000"/>
              </a:lnSpc>
            </a:pPr>
            <a:endParaRPr lang="en-US" sz="900" smtClean="0"/>
          </a:p>
          <a:p>
            <a:pPr eaLnBrk="1" hangingPunct="1">
              <a:lnSpc>
                <a:spcPct val="80000"/>
              </a:lnSpc>
            </a:pPr>
            <a:r>
              <a:rPr lang="en-US" sz="900" b="1" smtClean="0"/>
              <a:t>The primary purpose of Davis Dam</a:t>
            </a:r>
            <a:r>
              <a:rPr lang="en-US" sz="900" smtClean="0"/>
              <a:t> is to re-regulate Hoover Dam releases to meet downstream needs. Behind the dam lies Lake Mohave which is confined for most of its length between the steep walls of Pyramid, Painted, Eldorado and Black Canyons. The lake is comparatively narrow, not more than 4 miles across at its widest point. </a:t>
            </a:r>
          </a:p>
          <a:p>
            <a:pPr eaLnBrk="1" hangingPunct="1">
              <a:lnSpc>
                <a:spcPct val="80000"/>
              </a:lnSpc>
            </a:pPr>
            <a:endParaRPr lang="en-US" sz="900" smtClean="0"/>
          </a:p>
          <a:p>
            <a:pPr eaLnBrk="1" hangingPunct="1">
              <a:lnSpc>
                <a:spcPct val="80000"/>
              </a:lnSpc>
            </a:pPr>
            <a:r>
              <a:rPr lang="en-US" sz="900" b="1" smtClean="0"/>
              <a:t>Parker Dam's</a:t>
            </a:r>
            <a:r>
              <a:rPr lang="en-US" sz="900" smtClean="0"/>
              <a:t> primary purpose is to provide reservoir storage from which water can be pumped into the Colorado River. There are tow major water intakes they are Central Arizona Project Aqueduct which feeds water to cities in Arizona and then there is the Southern California Metropolitan Water District intake that feeds water to Southern California. Lake Havasu, the reservoir behind Parker Dam, is about 45 miles long and covers nearly 20,390 acres. It can store 648,000 acre-feet or nearly 211 billion gallons of water. Parker Dam is the deepest dam in the world; 73 percent of its structural height of 320 feet is below the original riverbed. Men and machines excavated 235 feet into the Colorado riverbed before concrete was placed for the dam's foundation. About 85 feet of the dam are visible. However, the dam's superstructure rises another 62 feet above the roadway across the top of the dam. </a:t>
            </a:r>
          </a:p>
          <a:p>
            <a:pPr eaLnBrk="1" hangingPunct="1">
              <a:lnSpc>
                <a:spcPct val="80000"/>
              </a:lnSpc>
            </a:pPr>
            <a:endParaRPr lang="en-US" sz="900" smtClean="0"/>
          </a:p>
          <a:p>
            <a:pPr eaLnBrk="1" hangingPunct="1">
              <a:lnSpc>
                <a:spcPct val="80000"/>
              </a:lnSpc>
            </a:pPr>
            <a:r>
              <a:rPr lang="en-US" sz="900" smtClean="0"/>
              <a:t>The </a:t>
            </a:r>
            <a:r>
              <a:rPr lang="en-US" sz="900" b="1" smtClean="0"/>
              <a:t>Morelos Dam</a:t>
            </a:r>
            <a:r>
              <a:rPr lang="en-US" sz="900" smtClean="0"/>
              <a:t> is the final dam on the </a:t>
            </a:r>
            <a:r>
              <a:rPr lang="en-US" sz="900" smtClean="0">
                <a:hlinkClick r:id="rId3" tooltip="Colorado River"/>
              </a:rPr>
              <a:t>Colorado River</a:t>
            </a:r>
            <a:r>
              <a:rPr lang="en-US" sz="900" smtClean="0"/>
              <a:t>. It was built in </a:t>
            </a:r>
            <a:r>
              <a:rPr lang="en-US" sz="900" smtClean="0">
                <a:hlinkClick r:id="rId4" tooltip="1950"/>
              </a:rPr>
              <a:t>1950</a:t>
            </a:r>
            <a:r>
              <a:rPr lang="en-US" sz="900" smtClean="0"/>
              <a:t> between the town of </a:t>
            </a:r>
            <a:r>
              <a:rPr lang="en-US" sz="900" smtClean="0">
                <a:hlinkClick r:id="rId5" tooltip="Los Algodones, Baja California"/>
              </a:rPr>
              <a:t>Los Algodones, Baja California</a:t>
            </a:r>
            <a:r>
              <a:rPr lang="en-US" sz="900" smtClean="0"/>
              <a:t>, in northwestern </a:t>
            </a:r>
            <a:r>
              <a:rPr lang="en-US" sz="900" smtClean="0">
                <a:hlinkClick r:id="rId6" tooltip="Mexico"/>
              </a:rPr>
              <a:t>Mexico</a:t>
            </a:r>
            <a:r>
              <a:rPr lang="en-US" sz="900" smtClean="0"/>
              <a:t> and </a:t>
            </a:r>
            <a:r>
              <a:rPr lang="en-US" sz="900" smtClean="0">
                <a:hlinkClick r:id="rId7" tooltip="Yuma County, Arizona"/>
              </a:rPr>
              <a:t>Yuma County, Arizona</a:t>
            </a:r>
            <a:r>
              <a:rPr lang="en-US" sz="900" smtClean="0"/>
              <a:t> in the southwestern </a:t>
            </a:r>
            <a:r>
              <a:rPr lang="en-US" sz="900" smtClean="0">
                <a:hlinkClick r:id="rId8" tooltip="United States"/>
              </a:rPr>
              <a:t>United States</a:t>
            </a:r>
            <a:r>
              <a:rPr lang="en-US" sz="900" smtClean="0"/>
              <a:t>.  The 1944 Water Treaty between the US and Mexico relating to the Colorado River provides  a guaranteed annual quantity of 1,500,000 acre-feet and any other quantities arriving at the Mexican points of diversion with certain conditions stipulated in the 1944 Treaty. </a:t>
            </a:r>
          </a:p>
          <a:p>
            <a:pPr eaLnBrk="1" hangingPunct="1">
              <a:lnSpc>
                <a:spcPct val="80000"/>
              </a:lnSpc>
            </a:pPr>
            <a:endParaRPr lang="en-US"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9FEF0653-8F8A-4BC9-923B-D9E7400451E7}"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171EC4BB-CCC7-484D-8DAC-E92F2F7809A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472A116E-5AF3-4BBC-B0DC-A5AF21FFD0B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0B2F41B-A112-4171-BAFD-AA2EDD3FD4A4}"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As the Colorado River exits the Grand Canyon it enters the massive Lake Mead created by the Hoover Dam. </a:t>
            </a:r>
            <a:r>
              <a:rPr lang="en-US" b="1" smtClean="0"/>
              <a:t>Lake Mead</a:t>
            </a:r>
            <a:r>
              <a:rPr lang="en-US" smtClean="0"/>
              <a:t> is the largest </a:t>
            </a:r>
            <a:r>
              <a:rPr lang="en-US" smtClean="0">
                <a:hlinkClick r:id="rId3" tooltip="Reservoir"/>
              </a:rPr>
              <a:t>reservoir</a:t>
            </a:r>
            <a:r>
              <a:rPr lang="en-US" smtClean="0"/>
              <a:t> in the </a:t>
            </a:r>
            <a:r>
              <a:rPr lang="en-US" smtClean="0">
                <a:hlinkClick r:id="rId4" tooltip="United States"/>
              </a:rPr>
              <a:t>United States</a:t>
            </a:r>
            <a:r>
              <a:rPr lang="en-US" smtClean="0"/>
              <a:t> The river line through Lake Mead is about 70 miles to the dam.</a:t>
            </a:r>
          </a:p>
          <a:p>
            <a:pPr eaLnBrk="1" hangingPunct="1"/>
            <a:endParaRPr lang="en-US" smtClean="0"/>
          </a:p>
          <a:p>
            <a:pPr eaLnBrk="1" hangingPunct="1"/>
            <a:r>
              <a:rPr lang="en-US" smtClean="0"/>
              <a:t>Once below Hoover Dam, it flows through canyons for some 45 miles before reaching Lake Mohave. The Lake Mead NRA boundary is at the south end of Lake Mohave at Davis Dam, just north of Bullhead City.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Petroleum Pipelines in the US carry 69% of all transported oil in the US </a:t>
            </a:r>
          </a:p>
          <a:p>
            <a:endParaRPr lang="en-US" smtClean="0"/>
          </a:p>
          <a:p>
            <a:r>
              <a:rPr lang="en-US" smtClean="0"/>
              <a:t>Pipeline label codes are colored green for </a:t>
            </a:r>
            <a:r>
              <a:rPr lang="en-US" smtClean="0">
                <a:hlinkClick r:id="rId3"/>
              </a:rPr>
              <a:t>oil</a:t>
            </a:r>
            <a:r>
              <a:rPr lang="en-US" smtClean="0"/>
              <a:t>, red for gas and blue for products, such as gasoline, propane and ethylene</a:t>
            </a:r>
          </a:p>
        </p:txBody>
      </p:sp>
      <p:sp>
        <p:nvSpPr>
          <p:cNvPr id="65540" name="Slide Number Placeholder 3"/>
          <p:cNvSpPr>
            <a:spLocks noGrp="1"/>
          </p:cNvSpPr>
          <p:nvPr>
            <p:ph type="sldNum" sz="quarter" idx="5"/>
          </p:nvPr>
        </p:nvSpPr>
        <p:spPr>
          <a:noFill/>
        </p:spPr>
        <p:txBody>
          <a:bodyPr/>
          <a:lstStyle/>
          <a:p>
            <a:fld id="{3B6E8EE6-FD74-4469-B401-223B968FF895}"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78236C57-4739-41EE-83B9-247384F81339}" type="slidenum">
              <a:rPr lang="en-US" smtClean="0"/>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6F0408D4-E0C4-4699-B59B-A673736EDB44}" type="slidenum">
              <a:rPr lang="en-US" smtClean="0"/>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Major Interstate Freeways in the LC Region</a:t>
            </a:r>
          </a:p>
          <a:p>
            <a:endParaRPr lang="en-US" smtClean="0"/>
          </a:p>
        </p:txBody>
      </p:sp>
      <p:sp>
        <p:nvSpPr>
          <p:cNvPr id="68612" name="Slide Number Placeholder 3"/>
          <p:cNvSpPr>
            <a:spLocks noGrp="1"/>
          </p:cNvSpPr>
          <p:nvPr>
            <p:ph type="sldNum" sz="quarter" idx="5"/>
          </p:nvPr>
        </p:nvSpPr>
        <p:spPr>
          <a:noFill/>
        </p:spPr>
        <p:txBody>
          <a:bodyPr/>
          <a:lstStyle/>
          <a:p>
            <a:fld id="{01801934-8F2A-4624-A7A0-0127F1DFCBAB}"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277D3FC-1661-4566-BFC8-24513F569FCF}" type="slidenum">
              <a:rPr lang="en-US" smtClean="0"/>
              <a:pPr/>
              <a:t>3</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The outline of the prime mover and the 7600 gallon fuel tank on the Bill Williams</a:t>
            </a:r>
            <a:r>
              <a:rPr lang="en-US" baseline="0" dirty="0" smtClean="0"/>
              <a:t> River Bridge</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E599F9-EE33-4563-AC3B-7099B184CA55}"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a:p>
            <a:r>
              <a:rPr lang="en-US" smtClean="0"/>
              <a:t>We with in DOI need to help plan and protect our lands, water air and resources. There is help out there all we have to do is ask.</a:t>
            </a:r>
          </a:p>
          <a:p>
            <a:endParaRPr lang="en-US" smtClean="0"/>
          </a:p>
          <a:p>
            <a:r>
              <a:rPr lang="en-US" smtClean="0"/>
              <a:t>In conclusion I would like to leave you a quote from Robert Redford.</a:t>
            </a:r>
          </a:p>
          <a:p>
            <a:endParaRPr lang="en-US" smtClean="0"/>
          </a:p>
        </p:txBody>
      </p:sp>
      <p:sp>
        <p:nvSpPr>
          <p:cNvPr id="69636" name="Slide Number Placeholder 3"/>
          <p:cNvSpPr>
            <a:spLocks noGrp="1"/>
          </p:cNvSpPr>
          <p:nvPr>
            <p:ph type="sldNum" sz="quarter" idx="5"/>
          </p:nvPr>
        </p:nvSpPr>
        <p:spPr>
          <a:noFill/>
        </p:spPr>
        <p:txBody>
          <a:bodyPr/>
          <a:lstStyle/>
          <a:p>
            <a:fld id="{E3E60568-1265-4929-8FE7-BC4031F2E399}"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281C3520-FB12-4DD2-86A9-A38C508714C2}"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05AE08E2-26BE-419C-856A-2AFF872BAD2A}"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Congress passed the Comprehensive Environmental Response, Compensation, and Liability Act of 1980 (CERCLA, also known as "Superfund") in response to a growing national concern about the release of hazardous substances from abandoned waste sites. Under CERCLA, Congress gave the federal government broad authority to regulate hazardous substances, to respond to hazardous substance emergencies, and to develop long-term solutions for the Nation's most serious hazardous waste problems. CERCLA also created a $1.6 billion Hazardous Substance Response Trust Fund which is supported by an excise tax on feedstock chemicals and petroleum to pay for cleanup activities at abandoned waste sites.</a:t>
            </a:r>
          </a:p>
        </p:txBody>
      </p:sp>
      <p:sp>
        <p:nvSpPr>
          <p:cNvPr id="43012" name="Slide Number Placeholder 3"/>
          <p:cNvSpPr>
            <a:spLocks noGrp="1"/>
          </p:cNvSpPr>
          <p:nvPr>
            <p:ph type="sldNum" sz="quarter" idx="5"/>
          </p:nvPr>
        </p:nvSpPr>
        <p:spPr>
          <a:noFill/>
        </p:spPr>
        <p:txBody>
          <a:bodyPr/>
          <a:lstStyle/>
          <a:p>
            <a:fld id="{1BC76F14-AD4F-4711-AF76-235A58C8FAD9}"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p>
        </p:txBody>
      </p:sp>
      <p:sp>
        <p:nvSpPr>
          <p:cNvPr id="44036" name="Slide Number Placeholder 3"/>
          <p:cNvSpPr>
            <a:spLocks noGrp="1"/>
          </p:cNvSpPr>
          <p:nvPr>
            <p:ph type="sldNum" sz="quarter" idx="5"/>
          </p:nvPr>
        </p:nvSpPr>
        <p:spPr>
          <a:noFill/>
        </p:spPr>
        <p:txBody>
          <a:bodyPr/>
          <a:lstStyle/>
          <a:p>
            <a:fld id="{FB2CB597-4233-49CD-A3A4-E2210A72B831}"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F824963-D2B5-4AC3-B47F-29A74332D996}" type="slidenum">
              <a:rPr lang="en-US" smtClean="0"/>
              <a:pPr/>
              <a:t>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Times New Roman" pitchFamily="18" charset="0"/>
                <a:cs typeface="Times New Roman" pitchFamily="18" charset="0"/>
              </a:rPr>
              <a:t>On March 18,1967 more then 31 </a:t>
            </a:r>
            <a:r>
              <a:rPr lang="en-US" dirty="0" err="1" smtClean="0">
                <a:latin typeface="Times New Roman" pitchFamily="18" charset="0"/>
                <a:cs typeface="Times New Roman" pitchFamily="18" charset="0"/>
              </a:rPr>
              <a:t>millons</a:t>
            </a:r>
            <a:r>
              <a:rPr lang="en-US" dirty="0" smtClean="0">
                <a:latin typeface="Times New Roman" pitchFamily="18" charset="0"/>
                <a:cs typeface="Times New Roman" pitchFamily="18" charset="0"/>
              </a:rPr>
              <a:t> gallons of crude oil spilled into the water causing massive environmental damage off the coast of England. To avoid the same problems that faced response officials in England, the U.S. developed a coordinated approach to cope with  potential spills in U.S. Waters  The 1968  plan provided the first comprehensive system of accident reporting, spill containment and cleanup, and established a response headquarters (National Response Center), a national reaction Team (National Response Team), and regional reaction team (Regional Response Team)</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With the passage of the Superfund Legislation in 1980 the NCP was broadened to cover releases at HW Sites requiring emergency removal actions.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Over the years these plans have been updated several times to better protect human health and the environment.</a:t>
            </a:r>
          </a:p>
          <a:p>
            <a:pPr eaLnBrk="1" hangingPunct="1"/>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EF747F0C-3D89-40E8-98BB-52A006C0A38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NRT is responsible for distributing technical, financial, and operational information about hazardous substance releases and oil spills to all members of the NRT</a:t>
            </a:r>
          </a:p>
          <a:p>
            <a:pPr eaLnBrk="1" hangingPunct="1">
              <a:defRPr/>
            </a:pPr>
            <a:r>
              <a:rPr lang="en-US" dirty="0" smtClean="0"/>
              <a:t>Three Standing Committee of the NRT are:</a:t>
            </a:r>
          </a:p>
          <a:p>
            <a:pPr eaLnBrk="1" hangingPunct="1">
              <a:defRPr/>
            </a:pPr>
            <a:r>
              <a:rPr lang="en-US" dirty="0" smtClean="0"/>
              <a:t>	1) Response Committee</a:t>
            </a:r>
          </a:p>
          <a:p>
            <a:pPr eaLnBrk="1" hangingPunct="1">
              <a:defRPr/>
            </a:pPr>
            <a:r>
              <a:rPr lang="en-US" dirty="0" smtClean="0"/>
              <a:t>	2) Preparedness Committee</a:t>
            </a:r>
          </a:p>
          <a:p>
            <a:pPr eaLnBrk="1" hangingPunct="1">
              <a:defRPr/>
            </a:pPr>
            <a:r>
              <a:rPr lang="en-US" dirty="0" smtClean="0"/>
              <a:t>	3) Science and Technology Committee</a:t>
            </a:r>
          </a:p>
          <a:p>
            <a:pPr eaLnBrk="1" hangingPunct="1">
              <a:defRPr/>
            </a:pPr>
            <a:endParaRPr lang="en-US" dirty="0" smtClean="0"/>
          </a:p>
          <a:p>
            <a:pPr eaLnBrk="1" hangingPunct="1">
              <a:defRPr/>
            </a:pPr>
            <a:r>
              <a:rPr lang="en-US" dirty="0" smtClean="0"/>
              <a:t>Planning: The NRT ensures that the role of federal agencies in the NRT for emergency response are clearly outlined in the NCP ---- Gather information to form assessments and recommendations to improve the NCP and the National Response System ---- NRT may be asked by the RRT in developing contingency plans ----- NRT reviews plans to determine compliance with federal policy and emergency response</a:t>
            </a:r>
          </a:p>
          <a:p>
            <a:pPr eaLnBrk="1" hangingPunct="1">
              <a:defRPr/>
            </a:pPr>
            <a:endParaRPr lang="en-US" dirty="0" smtClean="0"/>
          </a:p>
          <a:p>
            <a:pPr eaLnBrk="1" hangingPunct="1">
              <a:defRPr/>
            </a:pPr>
            <a:r>
              <a:rPr lang="en-US" dirty="0" smtClean="0"/>
              <a:t>Training is the key to the federal strategy for preparing for oil spills or hazardous substance releases -----  The NRT is responsible for developing training courses and programs, coordinates federal training efforts and provide information to regional, state and local officials about training needs</a:t>
            </a:r>
          </a:p>
          <a:p>
            <a:pPr eaLnBrk="1" hangingPunct="1">
              <a:defRPr/>
            </a:pPr>
            <a:endParaRPr lang="en-US" dirty="0" smtClean="0"/>
          </a:p>
          <a:p>
            <a:pPr eaLnBrk="1" hangingPunct="1">
              <a:defRPr/>
            </a:pPr>
            <a:endParaRPr lang="en-US" dirty="0" smtClean="0"/>
          </a:p>
          <a:p>
            <a:pPr>
              <a:defRPr/>
            </a:pPr>
            <a:endParaRPr lang="en-US" dirty="0"/>
          </a:p>
        </p:txBody>
      </p:sp>
      <p:sp>
        <p:nvSpPr>
          <p:cNvPr id="47108" name="Slide Number Placeholder 3"/>
          <p:cNvSpPr>
            <a:spLocks noGrp="1"/>
          </p:cNvSpPr>
          <p:nvPr>
            <p:ph type="sldNum" sz="quarter" idx="5"/>
          </p:nvPr>
        </p:nvSpPr>
        <p:spPr>
          <a:noFill/>
        </p:spPr>
        <p:txBody>
          <a:bodyPr/>
          <a:lstStyle/>
          <a:p>
            <a:fld id="{7B4BF6A6-AB7C-41E9-A120-5C7550AEB2D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2E5E4D8-EF56-4553-86AA-BBDA76010427}" type="slidenum">
              <a:rPr lang="en-US" smtClean="0"/>
              <a:pPr/>
              <a:t>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Depending on the location of the incident EPA or the Cost Guard will provide a Federal On Scene Coordinator (FOSC) to direct response activities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nrt.org/Production/NRT/RRTHome.nsf/Nrtbkg.gif?OpenImageResourc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nrt.org/Production/NRT/RRTHome.nsf/a022627dabbe0a1685256c30006bd47c?OpenNavigato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ideo" Target="http://www.rrt9.org/external/content/document/2763/1951274/1/GermanCoastGuard.mpg"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odora.com/pipelines/united_states_pipelines_map.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file:///C:\Documents%20and%20Settings\jefferysmith\Desktop\Information\2009\Region_MXD_ibr3lcrwb00418540202329.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www.rrt9.org/external/content/document/2763/1951274/1/TheFrontFellOff.wmv"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66" name="Text Box 18"/>
          <p:cNvSpPr txBox="1">
            <a:spLocks noChangeArrowheads="1"/>
          </p:cNvSpPr>
          <p:nvPr/>
        </p:nvSpPr>
        <p:spPr bwMode="auto">
          <a:xfrm>
            <a:off x="0" y="2362200"/>
            <a:ext cx="9144000" cy="4894263"/>
          </a:xfrm>
          <a:prstGeom prst="rect">
            <a:avLst/>
          </a:prstGeom>
          <a:noFill/>
          <a:ln w="9525">
            <a:noFill/>
            <a:miter lim="800000"/>
            <a:headEnd/>
            <a:tailEnd/>
          </a:ln>
          <a:effectLst/>
        </p:spPr>
        <p:txBody>
          <a:bodyPr>
            <a:spAutoFit/>
          </a:bodyPr>
          <a:lstStyle/>
          <a:p>
            <a:pPr algn="ctr">
              <a:defRPr/>
            </a:pPr>
            <a:r>
              <a:rPr lang="en-US" sz="4400" b="1" dirty="0">
                <a:solidFill>
                  <a:schemeClr val="tx2"/>
                </a:solidFill>
                <a:effectLst>
                  <a:outerShdw blurRad="38100" dist="38100" dir="2700000" algn="tl">
                    <a:srgbClr val="C0C0C0"/>
                  </a:outerShdw>
                </a:effectLst>
              </a:rPr>
              <a:t>Oil and Hazardous Substance Contingency Planning</a:t>
            </a:r>
          </a:p>
          <a:p>
            <a:pPr algn="r">
              <a:defRPr/>
            </a:pPr>
            <a:endParaRPr lang="en-US" sz="1400"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endParaRPr lang="en-US"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endParaRPr lang="en-US" sz="1400" b="1" dirty="0">
              <a:effectLst>
                <a:outerShdw blurRad="38100" dist="38100" dir="2700000" algn="tl">
                  <a:srgbClr val="C0C0C0"/>
                </a:outerShdw>
              </a:effectLst>
            </a:endParaRPr>
          </a:p>
          <a:p>
            <a:pPr algn="r">
              <a:defRPr/>
            </a:pPr>
            <a:r>
              <a:rPr lang="en-US" sz="1600" b="1" dirty="0">
                <a:effectLst>
                  <a:outerShdw blurRad="38100" dist="38100" dir="2700000" algn="tl">
                    <a:srgbClr val="C0C0C0"/>
                  </a:outerShdw>
                </a:effectLst>
              </a:rPr>
              <a:t>Presented By</a:t>
            </a:r>
          </a:p>
          <a:p>
            <a:pPr algn="r">
              <a:defRPr/>
            </a:pPr>
            <a:r>
              <a:rPr lang="en-US" sz="1600" b="1" dirty="0">
                <a:effectLst>
                  <a:outerShdw blurRad="38100" dist="38100" dir="2700000" algn="tl">
                    <a:srgbClr val="C0C0C0"/>
                  </a:outerShdw>
                </a:effectLst>
              </a:rPr>
              <a:t>Jeffery Smith</a:t>
            </a:r>
          </a:p>
          <a:p>
            <a:pPr algn="r">
              <a:defRPr/>
            </a:pPr>
            <a:r>
              <a:rPr lang="en-US" sz="1600" b="1" dirty="0">
                <a:effectLst>
                  <a:outerShdw blurRad="38100" dist="38100" dir="2700000" algn="tl">
                    <a:srgbClr val="C0C0C0"/>
                  </a:outerShdw>
                </a:effectLst>
              </a:rPr>
              <a:t>Regional Hazmat Coordinator</a:t>
            </a:r>
          </a:p>
          <a:p>
            <a:pPr algn="r">
              <a:defRPr/>
            </a:pPr>
            <a:r>
              <a:rPr lang="en-US" sz="1600" b="1" dirty="0">
                <a:effectLst>
                  <a:outerShdw blurRad="38100" dist="38100" dir="2700000" algn="tl">
                    <a:srgbClr val="C0C0C0"/>
                  </a:outerShdw>
                </a:effectLst>
              </a:rPr>
              <a:t>Bureau of Reclamation</a:t>
            </a:r>
          </a:p>
          <a:p>
            <a:pPr algn="r">
              <a:defRPr/>
            </a:pPr>
            <a:r>
              <a:rPr lang="en-US" sz="1600" b="1" dirty="0">
                <a:effectLst>
                  <a:outerShdw blurRad="38100" dist="38100" dir="2700000" algn="tl">
                    <a:srgbClr val="C0C0C0"/>
                  </a:outerShdw>
                </a:effectLst>
              </a:rPr>
              <a:t>Lower Colorado River Region </a:t>
            </a:r>
          </a:p>
          <a:p>
            <a:pPr algn="r">
              <a:defRPr/>
            </a:pPr>
            <a:r>
              <a:rPr lang="en-US" sz="1400" b="1" dirty="0">
                <a:effectLst>
                  <a:outerShdw blurRad="38100" dist="38100" dir="2700000" algn="tl">
                    <a:srgbClr val="C0C0C0"/>
                  </a:outerShdw>
                </a:effectLst>
              </a:rPr>
              <a:t> </a:t>
            </a:r>
          </a:p>
          <a:p>
            <a:pPr>
              <a:defRPr/>
            </a:pPr>
            <a:endParaRPr lang="en-US" sz="1400" b="1" dirty="0">
              <a:solidFill>
                <a:schemeClr val="tx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066800"/>
          </a:xfrm>
        </p:spPr>
        <p:txBody>
          <a:bodyPr/>
          <a:lstStyle/>
          <a:p>
            <a:pPr algn="ctr" eaLnBrk="1" hangingPunct="1"/>
            <a:r>
              <a:rPr lang="en-US" u="sng" smtClean="0"/>
              <a:t>NRT Members</a:t>
            </a:r>
          </a:p>
        </p:txBody>
      </p:sp>
      <p:sp>
        <p:nvSpPr>
          <p:cNvPr id="12291" name="Rectangle 4"/>
          <p:cNvSpPr>
            <a:spLocks noGrp="1" noChangeArrowheads="1"/>
          </p:cNvSpPr>
          <p:nvPr>
            <p:ph type="body" sz="half" idx="1"/>
          </p:nvPr>
        </p:nvSpPr>
        <p:spPr>
          <a:xfrm>
            <a:off x="1219200" y="1066800"/>
            <a:ext cx="3505200" cy="5059363"/>
          </a:xfrm>
        </p:spPr>
        <p:txBody>
          <a:bodyPr/>
          <a:lstStyle/>
          <a:p>
            <a:pPr eaLnBrk="1" hangingPunct="1"/>
            <a:r>
              <a:rPr lang="en-US" sz="2400" b="0" smtClean="0"/>
              <a:t>EPA</a:t>
            </a:r>
          </a:p>
          <a:p>
            <a:pPr eaLnBrk="1" hangingPunct="1"/>
            <a:r>
              <a:rPr lang="en-US" sz="2400" b="0" smtClean="0"/>
              <a:t>U.S. Coast Guard</a:t>
            </a:r>
          </a:p>
          <a:p>
            <a:pPr eaLnBrk="1" hangingPunct="1"/>
            <a:r>
              <a:rPr lang="en-US" sz="2400" b="0" smtClean="0"/>
              <a:t>FEMA</a:t>
            </a:r>
          </a:p>
          <a:p>
            <a:pPr eaLnBrk="1" hangingPunct="1"/>
            <a:r>
              <a:rPr lang="en-US" sz="2400" b="0" smtClean="0"/>
              <a:t>DOD</a:t>
            </a:r>
          </a:p>
          <a:p>
            <a:pPr eaLnBrk="1" hangingPunct="1"/>
            <a:r>
              <a:rPr lang="en-US" sz="2400" b="0" smtClean="0"/>
              <a:t>DOE</a:t>
            </a:r>
          </a:p>
          <a:p>
            <a:pPr eaLnBrk="1" hangingPunct="1"/>
            <a:r>
              <a:rPr lang="en-US" sz="2400" b="0" smtClean="0"/>
              <a:t>NRC</a:t>
            </a:r>
          </a:p>
          <a:p>
            <a:pPr eaLnBrk="1" hangingPunct="1"/>
            <a:r>
              <a:rPr lang="en-US" sz="2400" b="0" smtClean="0"/>
              <a:t>Dept. of  State</a:t>
            </a:r>
          </a:p>
          <a:p>
            <a:pPr eaLnBrk="1" hangingPunct="1"/>
            <a:r>
              <a:rPr lang="en-US" sz="2400" b="0" smtClean="0"/>
              <a:t>Treasury</a:t>
            </a:r>
          </a:p>
          <a:p>
            <a:pPr eaLnBrk="1" hangingPunct="1"/>
            <a:r>
              <a:rPr lang="en-US" sz="2400" b="0" smtClean="0"/>
              <a:t>NOAA</a:t>
            </a:r>
          </a:p>
          <a:p>
            <a:pPr eaLnBrk="1" hangingPunct="1"/>
            <a:r>
              <a:rPr lang="en-US" sz="2400" b="0" smtClean="0"/>
              <a:t>ASTDR</a:t>
            </a:r>
          </a:p>
          <a:p>
            <a:pPr eaLnBrk="1" hangingPunct="1"/>
            <a:r>
              <a:rPr lang="en-US" sz="2400" b="0" smtClean="0"/>
              <a:t>DHS</a:t>
            </a:r>
          </a:p>
        </p:txBody>
      </p:sp>
      <p:sp>
        <p:nvSpPr>
          <p:cNvPr id="12292" name="Rectangle 5"/>
          <p:cNvSpPr>
            <a:spLocks noGrp="1" noChangeArrowheads="1"/>
          </p:cNvSpPr>
          <p:nvPr>
            <p:ph type="body" sz="half" idx="2"/>
          </p:nvPr>
        </p:nvSpPr>
        <p:spPr>
          <a:xfrm>
            <a:off x="5791200" y="1143000"/>
            <a:ext cx="3352800" cy="4983163"/>
          </a:xfrm>
        </p:spPr>
        <p:txBody>
          <a:bodyPr/>
          <a:lstStyle/>
          <a:p>
            <a:pPr eaLnBrk="1" hangingPunct="1"/>
            <a:r>
              <a:rPr lang="en-US" sz="2400" b="0" smtClean="0"/>
              <a:t>USDA</a:t>
            </a:r>
          </a:p>
          <a:p>
            <a:pPr eaLnBrk="1" hangingPunct="1"/>
            <a:r>
              <a:rPr lang="en-US" sz="2400" b="0" smtClean="0"/>
              <a:t>DOC</a:t>
            </a:r>
          </a:p>
          <a:p>
            <a:pPr eaLnBrk="1" hangingPunct="1"/>
            <a:r>
              <a:rPr lang="en-US" sz="2400" b="0" smtClean="0"/>
              <a:t>DOI </a:t>
            </a:r>
          </a:p>
          <a:p>
            <a:pPr eaLnBrk="1" hangingPunct="1"/>
            <a:r>
              <a:rPr lang="en-US" sz="2400" b="0" smtClean="0"/>
              <a:t>DOJ</a:t>
            </a:r>
          </a:p>
          <a:p>
            <a:pPr eaLnBrk="1" hangingPunct="1"/>
            <a:r>
              <a:rPr lang="en-US" sz="2400" b="0" smtClean="0"/>
              <a:t>DOL</a:t>
            </a:r>
          </a:p>
          <a:p>
            <a:pPr eaLnBrk="1" hangingPunct="1"/>
            <a:r>
              <a:rPr lang="en-US" sz="2400" b="0" smtClean="0"/>
              <a:t>DOT</a:t>
            </a:r>
          </a:p>
          <a:p>
            <a:pPr eaLnBrk="1" hangingPunct="1"/>
            <a:r>
              <a:rPr lang="en-US" sz="2400" b="0" smtClean="0"/>
              <a:t>GSA</a:t>
            </a:r>
          </a:p>
          <a:p>
            <a:pPr eaLnBrk="1" hangingPunct="1"/>
            <a:r>
              <a:rPr lang="en-US" sz="2400" b="0" smtClean="0"/>
              <a:t>HHS</a:t>
            </a:r>
          </a:p>
          <a:p>
            <a:pPr eaLnBrk="1" hangingPunct="1"/>
            <a:r>
              <a:rPr lang="en-US" sz="2400" b="0" smtClean="0"/>
              <a:t>CDC</a:t>
            </a:r>
          </a:p>
          <a:p>
            <a:pPr eaLnBrk="1" hangingPunct="1"/>
            <a:r>
              <a:rPr lang="en-US" sz="2400" b="0" smtClean="0"/>
              <a:t>NIOSH</a:t>
            </a:r>
          </a:p>
          <a:p>
            <a:pPr eaLnBrk="1" hangingPunct="1"/>
            <a:r>
              <a:rPr lang="en-US" sz="2400" b="0" smtClean="0"/>
              <a:t>OSHA</a:t>
            </a:r>
          </a:p>
          <a:p>
            <a:pPr eaLnBrk="1" hangingPunct="1"/>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mtClean="0"/>
              <a:t>Regional Contingency Plans (RCP)</a:t>
            </a:r>
          </a:p>
        </p:txBody>
      </p:sp>
      <p:sp>
        <p:nvSpPr>
          <p:cNvPr id="13315" name="Rectangle 3"/>
          <p:cNvSpPr>
            <a:spLocks noGrp="1" noChangeArrowheads="1"/>
          </p:cNvSpPr>
          <p:nvPr>
            <p:ph type="body" idx="1"/>
          </p:nvPr>
        </p:nvSpPr>
        <p:spPr/>
        <p:txBody>
          <a:bodyPr/>
          <a:lstStyle/>
          <a:p>
            <a:pPr eaLnBrk="1" hangingPunct="1"/>
            <a:r>
              <a:rPr lang="en-US" smtClean="0"/>
              <a:t>The Regional Response Team  (RRT) will work with federal, states and tribal organizations in developing response strategies</a:t>
            </a:r>
          </a:p>
          <a:p>
            <a:pPr eaLnBrk="1" hangingPunct="1"/>
            <a:endParaRPr lang="en-US" smtClean="0"/>
          </a:p>
          <a:p>
            <a:pPr eaLnBrk="1" hangingPunct="1">
              <a:buFontTx/>
              <a:buNone/>
            </a:pPr>
            <a:endParaRPr lang="en-US" smtClean="0"/>
          </a:p>
          <a:p>
            <a:pPr eaLnBrk="1" hangingPunct="1"/>
            <a:r>
              <a:rPr lang="en-US" smtClean="0"/>
              <a:t>The RCP shall include information on all useful facilities and resources in the region, from government, commercial, academic, and other resources</a:t>
            </a:r>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pic>
        <p:nvPicPr>
          <p:cNvPr id="14338" name="Picture 5" descr="0">
            <a:hlinkClick r:id="rId4"/>
          </p:cNvPr>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mtClean="0"/>
              <a:t>Regional Response Team (RRT)</a:t>
            </a:r>
          </a:p>
        </p:txBody>
      </p:sp>
      <p:sp>
        <p:nvSpPr>
          <p:cNvPr id="15363" name="Rectangle 3"/>
          <p:cNvSpPr>
            <a:spLocks noGrp="1" noChangeArrowheads="1"/>
          </p:cNvSpPr>
          <p:nvPr>
            <p:ph type="body" idx="1"/>
          </p:nvPr>
        </p:nvSpPr>
        <p:spPr>
          <a:xfrm>
            <a:off x="228600" y="1600200"/>
            <a:ext cx="8686800" cy="4525963"/>
          </a:xfrm>
        </p:spPr>
        <p:txBody>
          <a:bodyPr/>
          <a:lstStyle/>
          <a:p>
            <a:pPr eaLnBrk="1" hangingPunct="1"/>
            <a:r>
              <a:rPr lang="en-US" smtClean="0"/>
              <a:t>The  RRT is co-chaired by the Environmental Protection Agency and the U.S. Coast Guard</a:t>
            </a:r>
          </a:p>
          <a:p>
            <a:pPr eaLnBrk="1" hangingPunct="1"/>
            <a:r>
              <a:rPr lang="en-US" smtClean="0"/>
              <a:t>The RRT major rolls are:</a:t>
            </a:r>
          </a:p>
          <a:p>
            <a:pPr eaLnBrk="1" hangingPunct="1">
              <a:buFontTx/>
              <a:buNone/>
            </a:pPr>
            <a:r>
              <a:rPr lang="en-US" smtClean="0"/>
              <a:t>	1) Regional Planning and Coordination</a:t>
            </a:r>
          </a:p>
          <a:p>
            <a:pPr eaLnBrk="1" hangingPunct="1">
              <a:buFontTx/>
              <a:buNone/>
            </a:pPr>
            <a:r>
              <a:rPr lang="en-US" smtClean="0"/>
              <a:t>	2) Preparedness </a:t>
            </a:r>
          </a:p>
          <a:p>
            <a:pPr eaLnBrk="1" hangingPunct="1">
              <a:buFontTx/>
              <a:buNone/>
            </a:pPr>
            <a:r>
              <a:rPr lang="en-US" smtClean="0"/>
              <a:t>	3) Response</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457200" y="0"/>
            <a:ext cx="8229600" cy="990600"/>
          </a:xfrm>
        </p:spPr>
        <p:txBody>
          <a:bodyPr/>
          <a:lstStyle/>
          <a:p>
            <a:pPr algn="ctr"/>
            <a:r>
              <a:rPr lang="en-US" u="sng" smtClean="0"/>
              <a:t>RRT Members</a:t>
            </a:r>
          </a:p>
        </p:txBody>
      </p:sp>
      <p:sp>
        <p:nvSpPr>
          <p:cNvPr id="16387" name="Content Placeholder 5"/>
          <p:cNvSpPr>
            <a:spLocks noGrp="1"/>
          </p:cNvSpPr>
          <p:nvPr>
            <p:ph sz="half" idx="1"/>
          </p:nvPr>
        </p:nvSpPr>
        <p:spPr>
          <a:xfrm>
            <a:off x="0" y="914400"/>
            <a:ext cx="4495800" cy="5943600"/>
          </a:xfrm>
        </p:spPr>
        <p:txBody>
          <a:bodyPr/>
          <a:lstStyle/>
          <a:p>
            <a:pPr eaLnBrk="1" hangingPunct="1"/>
            <a:r>
              <a:rPr lang="en-US" b="0" smtClean="0"/>
              <a:t>EPA</a:t>
            </a:r>
          </a:p>
          <a:p>
            <a:pPr eaLnBrk="1" hangingPunct="1"/>
            <a:r>
              <a:rPr lang="en-US" b="0" smtClean="0"/>
              <a:t>U.S. Coast Guard</a:t>
            </a:r>
          </a:p>
          <a:p>
            <a:pPr eaLnBrk="1" hangingPunct="1"/>
            <a:r>
              <a:rPr lang="en-US" b="0" smtClean="0"/>
              <a:t>DOD</a:t>
            </a:r>
          </a:p>
          <a:p>
            <a:pPr eaLnBrk="1" hangingPunct="1"/>
            <a:r>
              <a:rPr lang="en-US" b="0" smtClean="0"/>
              <a:t>DOE</a:t>
            </a:r>
          </a:p>
          <a:p>
            <a:pPr eaLnBrk="1" hangingPunct="1"/>
            <a:r>
              <a:rPr lang="en-US" b="0" smtClean="0"/>
              <a:t>NRC</a:t>
            </a:r>
          </a:p>
          <a:p>
            <a:pPr eaLnBrk="1" hangingPunct="1"/>
            <a:r>
              <a:rPr lang="en-US" b="0" smtClean="0"/>
              <a:t>Dept. of  State</a:t>
            </a:r>
          </a:p>
          <a:p>
            <a:pPr eaLnBrk="1" hangingPunct="1"/>
            <a:r>
              <a:rPr lang="en-US" b="0" smtClean="0"/>
              <a:t>Treasury</a:t>
            </a:r>
          </a:p>
          <a:p>
            <a:pPr eaLnBrk="1" hangingPunct="1"/>
            <a:r>
              <a:rPr lang="en-US" b="0" smtClean="0"/>
              <a:t>NOAA</a:t>
            </a:r>
          </a:p>
          <a:p>
            <a:pPr eaLnBrk="1" hangingPunct="1"/>
            <a:r>
              <a:rPr lang="en-US" b="0" smtClean="0"/>
              <a:t>ASTDR</a:t>
            </a:r>
          </a:p>
          <a:p>
            <a:pPr eaLnBrk="1" hangingPunct="1"/>
            <a:r>
              <a:rPr lang="en-US" b="0" smtClean="0"/>
              <a:t>DHS (Bureaus &amp; Offices)</a:t>
            </a:r>
          </a:p>
          <a:p>
            <a:pPr eaLnBrk="1" hangingPunct="1"/>
            <a:r>
              <a:rPr lang="en-US" b="0" smtClean="0"/>
              <a:t>States and Tribes</a:t>
            </a:r>
          </a:p>
          <a:p>
            <a:endParaRPr lang="en-US" smtClean="0"/>
          </a:p>
        </p:txBody>
      </p:sp>
      <p:sp>
        <p:nvSpPr>
          <p:cNvPr id="16388" name="Content Placeholder 6"/>
          <p:cNvSpPr>
            <a:spLocks noGrp="1"/>
          </p:cNvSpPr>
          <p:nvPr>
            <p:ph sz="half" idx="2"/>
          </p:nvPr>
        </p:nvSpPr>
        <p:spPr>
          <a:xfrm>
            <a:off x="4648200" y="990600"/>
            <a:ext cx="4495800" cy="5867400"/>
          </a:xfrm>
        </p:spPr>
        <p:txBody>
          <a:bodyPr/>
          <a:lstStyle/>
          <a:p>
            <a:pPr eaLnBrk="1" hangingPunct="1"/>
            <a:r>
              <a:rPr lang="en-US" b="0" smtClean="0"/>
              <a:t>USDA</a:t>
            </a:r>
          </a:p>
          <a:p>
            <a:pPr eaLnBrk="1" hangingPunct="1"/>
            <a:r>
              <a:rPr lang="en-US" b="0" smtClean="0"/>
              <a:t>DOC</a:t>
            </a:r>
          </a:p>
          <a:p>
            <a:pPr eaLnBrk="1" hangingPunct="1"/>
            <a:r>
              <a:rPr lang="en-US" b="0" smtClean="0"/>
              <a:t>DOI  (Bureaus &amp; Offices)</a:t>
            </a:r>
          </a:p>
          <a:p>
            <a:pPr eaLnBrk="1" hangingPunct="1"/>
            <a:r>
              <a:rPr lang="en-US" b="0" smtClean="0"/>
              <a:t>DOJ</a:t>
            </a:r>
          </a:p>
          <a:p>
            <a:pPr eaLnBrk="1" hangingPunct="1"/>
            <a:r>
              <a:rPr lang="en-US" b="0" smtClean="0"/>
              <a:t>DOL</a:t>
            </a:r>
          </a:p>
          <a:p>
            <a:pPr eaLnBrk="1" hangingPunct="1"/>
            <a:r>
              <a:rPr lang="en-US" b="0" smtClean="0"/>
              <a:t>DOT</a:t>
            </a:r>
          </a:p>
          <a:p>
            <a:pPr eaLnBrk="1" hangingPunct="1"/>
            <a:r>
              <a:rPr lang="en-US" b="0" smtClean="0"/>
              <a:t>GSA</a:t>
            </a:r>
          </a:p>
          <a:p>
            <a:pPr eaLnBrk="1" hangingPunct="1"/>
            <a:r>
              <a:rPr lang="en-US" b="0" smtClean="0"/>
              <a:t>HHS</a:t>
            </a:r>
          </a:p>
          <a:p>
            <a:pPr eaLnBrk="1" hangingPunct="1"/>
            <a:r>
              <a:rPr lang="en-US" b="0" smtClean="0"/>
              <a:t>CDC</a:t>
            </a:r>
          </a:p>
          <a:p>
            <a:pPr eaLnBrk="1" hangingPunct="1"/>
            <a:r>
              <a:rPr lang="en-US" b="0" smtClean="0"/>
              <a:t>OSHA &amp; NIOSH</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Area Contingency Planning (ACP)</a:t>
            </a:r>
          </a:p>
        </p:txBody>
      </p:sp>
      <p:sp>
        <p:nvSpPr>
          <p:cNvPr id="17411" name="Rectangle 3"/>
          <p:cNvSpPr>
            <a:spLocks noGrp="1" noChangeArrowheads="1"/>
          </p:cNvSpPr>
          <p:nvPr>
            <p:ph type="body" idx="1"/>
          </p:nvPr>
        </p:nvSpPr>
        <p:spPr>
          <a:xfrm>
            <a:off x="0" y="1600200"/>
            <a:ext cx="9144000" cy="4525963"/>
          </a:xfrm>
        </p:spPr>
        <p:txBody>
          <a:bodyPr/>
          <a:lstStyle/>
          <a:p>
            <a:pPr eaLnBrk="1" hangingPunct="1"/>
            <a:r>
              <a:rPr lang="en-US" smtClean="0"/>
              <a:t>ACP’s are developed under the direction of an On Scene Coordinator (OSC) from EPA or the Coast Guard</a:t>
            </a:r>
          </a:p>
          <a:p>
            <a:pPr eaLnBrk="1" hangingPunct="1">
              <a:buFontTx/>
              <a:buNone/>
            </a:pPr>
            <a:endParaRPr lang="en-US" smtClean="0"/>
          </a:p>
          <a:p>
            <a:pPr eaLnBrk="1" hangingPunct="1"/>
            <a:r>
              <a:rPr lang="en-US" smtClean="0"/>
              <a:t>An Area Committee is formed to plan and address the removal of a worst case discharge of oil or hazardous substances</a:t>
            </a:r>
          </a:p>
          <a:p>
            <a:pPr eaLnBrk="1" hangingPunct="1">
              <a:buFontTx/>
              <a:buNone/>
            </a:pPr>
            <a:endParaRPr lang="en-US" smtClean="0"/>
          </a:p>
          <a:p>
            <a:pPr eaLnBrk="1" hangingPunct="1"/>
            <a:r>
              <a:rPr lang="en-US" smtClean="0"/>
              <a:t>The OSC shall coordinate with the affected State Emergency Response Commissions (SERC), Local Emergency Planning Committees (LEPC), industries, federal and state agencies, and Tribes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ermanCoastGuard.mpg">
            <a:hlinkClick r:id="" action="ppaction://media"/>
          </p:cNvPr>
          <p:cNvPicPr>
            <a:picLocks noGrp="1" noRot="1" noChangeAspect="1"/>
          </p:cNvPicPr>
          <p:nvPr>
            <p:ph/>
            <a:videoFile r:link="rId1"/>
          </p:nvPr>
        </p:nvPicPr>
        <p:blipFill>
          <a:blip r:embed="rId4"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
          <p:cNvSpPr>
            <a:spLocks noGrp="1" noChangeArrowheads="1"/>
          </p:cNvSpPr>
          <p:nvPr>
            <p:ph type="title"/>
          </p:nvPr>
        </p:nvSpPr>
        <p:spPr>
          <a:xfrm>
            <a:off x="457200" y="0"/>
            <a:ext cx="8229600" cy="1066800"/>
          </a:xfrm>
        </p:spPr>
        <p:txBody>
          <a:bodyPr/>
          <a:lstStyle/>
          <a:p>
            <a:pPr algn="ctr" eaLnBrk="1" hangingPunct="1"/>
            <a:r>
              <a:rPr lang="en-US" smtClean="0"/>
              <a:t>Notification of an Incident</a:t>
            </a:r>
          </a:p>
        </p:txBody>
      </p:sp>
      <p:sp>
        <p:nvSpPr>
          <p:cNvPr id="19459" name="Rectangle 5"/>
          <p:cNvSpPr>
            <a:spLocks noGrp="1" noChangeArrowheads="1"/>
          </p:cNvSpPr>
          <p:nvPr>
            <p:ph type="body" sz="half" idx="1"/>
          </p:nvPr>
        </p:nvSpPr>
        <p:spPr>
          <a:xfrm>
            <a:off x="0" y="1600200"/>
            <a:ext cx="4038600" cy="4525963"/>
          </a:xfrm>
        </p:spPr>
        <p:txBody>
          <a:bodyPr/>
          <a:lstStyle/>
          <a:p>
            <a:pPr eaLnBrk="1" hangingPunct="1"/>
            <a:r>
              <a:rPr lang="en-US" sz="2400" dirty="0" smtClean="0"/>
              <a:t>The NCP, RCP and ACP requires that any incident involving a release of oil or hazardous substance above the reportable quantity be reported to the National Response Center (NRC) immediately at               1-800-424-8802</a:t>
            </a:r>
          </a:p>
          <a:p>
            <a:pPr eaLnBrk="1" hangingPunct="1"/>
            <a:endParaRPr lang="en-US" sz="2400" dirty="0" smtClean="0"/>
          </a:p>
        </p:txBody>
      </p:sp>
      <p:sp>
        <p:nvSpPr>
          <p:cNvPr id="19460" name="Rectangle 20"/>
          <p:cNvSpPr>
            <a:spLocks noGrp="1" noChangeArrowheads="1"/>
          </p:cNvSpPr>
          <p:nvPr>
            <p:ph type="body" sz="half" idx="2"/>
          </p:nvPr>
        </p:nvSpPr>
        <p:spPr/>
        <p:txBody>
          <a:bodyPr/>
          <a:lstStyle/>
          <a:p>
            <a:pPr eaLnBrk="1" hangingPunct="1"/>
            <a:endParaRPr lang="en-US" sz="1800" smtClean="0"/>
          </a:p>
        </p:txBody>
      </p:sp>
      <p:pic>
        <p:nvPicPr>
          <p:cNvPr id="19461" name="Picture 18" descr="NRC"/>
          <p:cNvPicPr>
            <a:picLocks noGrp="1" noChangeAspect="1" noChangeArrowheads="1"/>
          </p:cNvPicPr>
          <p:nvPr>
            <p:ph sz="half" idx="4294967295"/>
          </p:nvPr>
        </p:nvPicPr>
        <p:blipFill>
          <a:blip r:embed="rId3" cstate="print"/>
          <a:srcRect/>
          <a:stretch>
            <a:fillRect/>
          </a:stretch>
        </p:blipFill>
        <p:spPr>
          <a:xfrm>
            <a:off x="4343400" y="1600200"/>
            <a:ext cx="4800600" cy="4495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algn="ctr" eaLnBrk="1" hangingPunct="1"/>
            <a:r>
              <a:rPr lang="en-US" dirty="0" smtClean="0"/>
              <a:t>Reclamation Lower Colorado      River Region</a:t>
            </a:r>
          </a:p>
        </p:txBody>
      </p:sp>
      <p:sp>
        <p:nvSpPr>
          <p:cNvPr id="20483" name="Rectangle 3"/>
          <p:cNvSpPr>
            <a:spLocks noGrp="1" noChangeArrowheads="1"/>
          </p:cNvSpPr>
          <p:nvPr>
            <p:ph type="body" sz="half" idx="1"/>
          </p:nvPr>
        </p:nvSpPr>
        <p:spPr>
          <a:xfrm>
            <a:off x="0" y="1447800"/>
            <a:ext cx="3657600" cy="4678363"/>
          </a:xfrm>
        </p:spPr>
        <p:txBody>
          <a:bodyPr/>
          <a:lstStyle/>
          <a:p>
            <a:pPr eaLnBrk="1" hangingPunct="1"/>
            <a:r>
              <a:rPr lang="en-US" sz="2400" dirty="0" smtClean="0"/>
              <a:t>Covers the Colorado River from Lee’s Ferry to the United States / Mexican Boarder approximately 688 River Miles</a:t>
            </a:r>
          </a:p>
          <a:p>
            <a:pPr eaLnBrk="1" hangingPunct="1"/>
            <a:r>
              <a:rPr lang="en-US" sz="2400" dirty="0" smtClean="0"/>
              <a:t>Covers five states California, Nevada, Arizona, Utah, &amp; New Mexico</a:t>
            </a:r>
          </a:p>
          <a:p>
            <a:pPr eaLnBrk="1" hangingPunct="1">
              <a:buFontTx/>
              <a:buNone/>
            </a:pPr>
            <a:endParaRPr lang="en-US" sz="2400" dirty="0" smtClean="0"/>
          </a:p>
        </p:txBody>
      </p:sp>
      <p:sp>
        <p:nvSpPr>
          <p:cNvPr id="20484" name="Rectangle 4"/>
          <p:cNvSpPr>
            <a:spLocks noGrp="1" noChangeArrowheads="1"/>
          </p:cNvSpPr>
          <p:nvPr>
            <p:ph type="body" sz="half" idx="2"/>
          </p:nvPr>
        </p:nvSpPr>
        <p:spPr/>
        <p:txBody>
          <a:bodyPr/>
          <a:lstStyle/>
          <a:p>
            <a:pPr eaLnBrk="1" hangingPunct="1"/>
            <a:endParaRPr lang="en-US" sz="2000" smtClean="0"/>
          </a:p>
        </p:txBody>
      </p:sp>
      <p:pic>
        <p:nvPicPr>
          <p:cNvPr id="20485" name="Picture 6" descr="lcrmap"/>
          <p:cNvPicPr>
            <a:picLocks noChangeAspect="1" noChangeArrowheads="1"/>
          </p:cNvPicPr>
          <p:nvPr/>
        </p:nvPicPr>
        <p:blipFill>
          <a:blip r:embed="rId3" cstate="print"/>
          <a:srcRect/>
          <a:stretch>
            <a:fillRect/>
          </a:stretch>
        </p:blipFill>
        <p:spPr bwMode="auto">
          <a:xfrm>
            <a:off x="3733800" y="1295400"/>
            <a:ext cx="5410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z="3200" smtClean="0"/>
              <a:t>Lower Colorado River Area Committee Workgroups</a:t>
            </a:r>
          </a:p>
        </p:txBody>
      </p:sp>
      <p:sp>
        <p:nvSpPr>
          <p:cNvPr id="21507" name="Rectangle 3"/>
          <p:cNvSpPr>
            <a:spLocks noGrp="1" noChangeArrowheads="1"/>
          </p:cNvSpPr>
          <p:nvPr>
            <p:ph type="body" idx="1"/>
          </p:nvPr>
        </p:nvSpPr>
        <p:spPr>
          <a:xfrm>
            <a:off x="457200" y="1752600"/>
            <a:ext cx="8229600" cy="4373563"/>
          </a:xfrm>
        </p:spPr>
        <p:txBody>
          <a:bodyPr/>
          <a:lstStyle/>
          <a:p>
            <a:pPr eaLnBrk="1" hangingPunct="1"/>
            <a:r>
              <a:rPr lang="en-US" smtClean="0"/>
              <a:t>Mapping</a:t>
            </a:r>
          </a:p>
          <a:p>
            <a:pPr eaLnBrk="1" hangingPunct="1"/>
            <a:r>
              <a:rPr lang="en-US" smtClean="0"/>
              <a:t>Notification and Dispatch</a:t>
            </a:r>
          </a:p>
          <a:p>
            <a:pPr eaLnBrk="1" hangingPunct="1"/>
            <a:r>
              <a:rPr lang="en-US" smtClean="0"/>
              <a:t>Natural and Cultural Resources </a:t>
            </a:r>
          </a:p>
          <a:p>
            <a:pPr eaLnBrk="1" hangingPunct="1"/>
            <a:r>
              <a:rPr lang="en-US" smtClean="0"/>
              <a:t>Hazard and Vulnerability Analysis</a:t>
            </a:r>
          </a:p>
          <a:p>
            <a:pPr eaLnBrk="1" hangingPunct="1"/>
            <a:r>
              <a:rPr lang="en-US" smtClean="0"/>
              <a:t>Spill Response Resources</a:t>
            </a:r>
          </a:p>
          <a:p>
            <a:pPr eaLnBrk="1" hangingPunct="1"/>
            <a:r>
              <a:rPr lang="en-US" smtClean="0"/>
              <a:t>River Assessment and Response Strategies</a:t>
            </a:r>
          </a:p>
          <a:p>
            <a:pPr eaLnBrk="1" hangingPunct="1"/>
            <a:r>
              <a:rPr lang="en-US" smtClean="0"/>
              <a:t>Oil Spill Response Training</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0708-SF-1-intro"/>
          <p:cNvPicPr>
            <a:picLocks noChangeAspect="1" noChangeArrowheads="1"/>
          </p:cNvPicPr>
          <p:nvPr/>
        </p:nvPicPr>
        <p:blipFill>
          <a:blip r:embed="rId3" cstate="print"/>
          <a:srcRect/>
          <a:stretch>
            <a:fillRect/>
          </a:stretch>
        </p:blipFill>
        <p:spPr bwMode="auto">
          <a:xfrm>
            <a:off x="0" y="1143000"/>
            <a:ext cx="9144000" cy="5135563"/>
          </a:xfrm>
          <a:prstGeom prst="rect">
            <a:avLst/>
          </a:prstGeom>
          <a:noFill/>
          <a:ln w="9525">
            <a:noFill/>
            <a:miter lim="800000"/>
            <a:headEnd/>
            <a:tailEnd/>
          </a:ln>
        </p:spPr>
      </p:pic>
      <p:sp>
        <p:nvSpPr>
          <p:cNvPr id="4099" name="Rectangle 6"/>
          <p:cNvSpPr>
            <a:spLocks noGrp="1" noChangeArrowheads="1"/>
          </p:cNvSpPr>
          <p:nvPr>
            <p:ph type="title"/>
          </p:nvPr>
        </p:nvSpPr>
        <p:spPr>
          <a:xfrm>
            <a:off x="457200" y="0"/>
            <a:ext cx="8229600" cy="1219200"/>
          </a:xfrm>
        </p:spPr>
        <p:txBody>
          <a:bodyPr/>
          <a:lstStyle/>
          <a:p>
            <a:pPr algn="ctr" eaLnBrk="1" hangingPunct="1"/>
            <a:r>
              <a:rPr lang="en-US" sz="3200" dirty="0" smtClean="0"/>
              <a:t>Bill Williams River Bridge Tanker Truck Spill and Fire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3200" smtClean="0"/>
              <a:t>Planning for Areas of Special Economic and Environmental Importance</a:t>
            </a:r>
          </a:p>
        </p:txBody>
      </p:sp>
      <p:sp>
        <p:nvSpPr>
          <p:cNvPr id="22531" name="Rectangle 3"/>
          <p:cNvSpPr>
            <a:spLocks noGrp="1" noChangeArrowheads="1"/>
          </p:cNvSpPr>
          <p:nvPr>
            <p:ph type="body" idx="1"/>
          </p:nvPr>
        </p:nvSpPr>
        <p:spPr/>
        <p:txBody>
          <a:bodyPr/>
          <a:lstStyle/>
          <a:p>
            <a:pPr eaLnBrk="1" hangingPunct="1"/>
            <a:r>
              <a:rPr lang="en-US" smtClean="0"/>
              <a:t>Environmentally Sensitive Areas </a:t>
            </a:r>
          </a:p>
          <a:p>
            <a:pPr eaLnBrk="1" hangingPunct="1"/>
            <a:r>
              <a:rPr lang="en-US" smtClean="0"/>
              <a:t>Economically Sensitive Areas</a:t>
            </a:r>
          </a:p>
          <a:p>
            <a:pPr eaLnBrk="1" hangingPunct="1"/>
            <a:r>
              <a:rPr lang="en-US" smtClean="0"/>
              <a:t>Natural Resources</a:t>
            </a:r>
          </a:p>
          <a:p>
            <a:pPr eaLnBrk="1" hangingPunct="1"/>
            <a:r>
              <a:rPr lang="en-US" smtClean="0"/>
              <a:t>Population Concentrations</a:t>
            </a:r>
          </a:p>
          <a:p>
            <a:pPr eaLnBrk="1" hangingPunct="1"/>
            <a:r>
              <a:rPr lang="en-US" smtClean="0"/>
              <a:t>Recreational Areas</a:t>
            </a:r>
          </a:p>
          <a:p>
            <a:pPr eaLnBrk="1" hangingPunct="1"/>
            <a:r>
              <a:rPr lang="en-US" smtClean="0"/>
              <a:t>Cultural Resources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14400"/>
          </a:xfrm>
        </p:spPr>
        <p:txBody>
          <a:bodyPr/>
          <a:lstStyle/>
          <a:p>
            <a:pPr algn="ctr" eaLnBrk="1" hangingPunct="1"/>
            <a:r>
              <a:rPr lang="en-US" sz="4000" smtClean="0"/>
              <a:t>Planning Areas</a:t>
            </a:r>
          </a:p>
        </p:txBody>
      </p:sp>
      <p:sp>
        <p:nvSpPr>
          <p:cNvPr id="23555" name="Rectangle 3"/>
          <p:cNvSpPr>
            <a:spLocks noGrp="1" noChangeArrowheads="1"/>
          </p:cNvSpPr>
          <p:nvPr>
            <p:ph type="body" sz="half" idx="1"/>
          </p:nvPr>
        </p:nvSpPr>
        <p:spPr>
          <a:xfrm>
            <a:off x="0" y="1371600"/>
            <a:ext cx="4800600" cy="5486400"/>
          </a:xfrm>
        </p:spPr>
        <p:txBody>
          <a:bodyPr/>
          <a:lstStyle/>
          <a:p>
            <a:pPr eaLnBrk="1" hangingPunct="1"/>
            <a:endParaRPr lang="en-US" sz="2400" smtClean="0"/>
          </a:p>
        </p:txBody>
      </p:sp>
      <p:sp>
        <p:nvSpPr>
          <p:cNvPr id="23556" name="Rectangle 4"/>
          <p:cNvSpPr>
            <a:spLocks noGrp="1" noChangeArrowheads="1"/>
          </p:cNvSpPr>
          <p:nvPr>
            <p:ph type="body" sz="half" idx="2"/>
          </p:nvPr>
        </p:nvSpPr>
        <p:spPr>
          <a:xfrm>
            <a:off x="5257800" y="1600200"/>
            <a:ext cx="3886200" cy="4525963"/>
          </a:xfrm>
        </p:spPr>
        <p:txBody>
          <a:bodyPr/>
          <a:lstStyle/>
          <a:p>
            <a:pPr eaLnBrk="1" hangingPunct="1">
              <a:buNone/>
            </a:pPr>
            <a:endParaRPr lang="en-US" sz="2400" dirty="0" smtClean="0"/>
          </a:p>
          <a:p>
            <a:pPr eaLnBrk="1" hangingPunct="1"/>
            <a:r>
              <a:rPr lang="en-US" sz="2400" dirty="0" smtClean="0"/>
              <a:t>Area 1                  Hoover Dam to Davis Dam 67 river miles</a:t>
            </a:r>
          </a:p>
          <a:p>
            <a:pPr eaLnBrk="1" hangingPunct="1">
              <a:buFontTx/>
              <a:buNone/>
            </a:pPr>
            <a:endParaRPr lang="en-US" sz="2400" dirty="0" smtClean="0"/>
          </a:p>
          <a:p>
            <a:pPr eaLnBrk="1" hangingPunct="1"/>
            <a:r>
              <a:rPr lang="en-US" sz="2400" dirty="0" smtClean="0"/>
              <a:t>Area 2                     Davis Dam to Parker Dam 84 River Miles</a:t>
            </a:r>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p:txBody>
      </p:sp>
      <p:pic>
        <p:nvPicPr>
          <p:cNvPr id="23557" name="Picture 9" descr="C:\Documents and Settings\jefferysmith\Desktop\1hoverdam[1].jpg"/>
          <p:cNvPicPr>
            <a:picLocks noChangeAspect="1" noChangeArrowheads="1"/>
          </p:cNvPicPr>
          <p:nvPr/>
        </p:nvPicPr>
        <p:blipFill>
          <a:blip r:embed="rId3" cstate="print"/>
          <a:srcRect/>
          <a:stretch>
            <a:fillRect/>
          </a:stretch>
        </p:blipFill>
        <p:spPr bwMode="auto">
          <a:xfrm>
            <a:off x="0" y="1066800"/>
            <a:ext cx="5181600" cy="2514600"/>
          </a:xfrm>
          <a:prstGeom prst="rect">
            <a:avLst/>
          </a:prstGeom>
          <a:noFill/>
          <a:ln w="9525">
            <a:noFill/>
            <a:miter lim="800000"/>
            <a:headEnd/>
            <a:tailEnd/>
          </a:ln>
        </p:spPr>
      </p:pic>
      <p:pic>
        <p:nvPicPr>
          <p:cNvPr id="23558" name="Picture 11" descr="Davis Dam"/>
          <p:cNvPicPr>
            <a:picLocks noChangeAspect="1" noChangeArrowheads="1"/>
          </p:cNvPicPr>
          <p:nvPr/>
        </p:nvPicPr>
        <p:blipFill>
          <a:blip r:embed="rId4" cstate="print"/>
          <a:srcRect/>
          <a:stretch>
            <a:fillRect/>
          </a:stretch>
        </p:blipFill>
        <p:spPr bwMode="auto">
          <a:xfrm>
            <a:off x="0" y="3810000"/>
            <a:ext cx="5181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pPr algn="ctr"/>
            <a:r>
              <a:rPr lang="en-US" smtClean="0"/>
              <a:t>Planning Areas Continued</a:t>
            </a:r>
          </a:p>
        </p:txBody>
      </p:sp>
      <p:sp>
        <p:nvSpPr>
          <p:cNvPr id="24579" name="Content Placeholder 3"/>
          <p:cNvSpPr>
            <a:spLocks noGrp="1"/>
          </p:cNvSpPr>
          <p:nvPr>
            <p:ph sz="half" idx="2"/>
          </p:nvPr>
        </p:nvSpPr>
        <p:spPr>
          <a:xfrm>
            <a:off x="5638800" y="1600200"/>
            <a:ext cx="3352800" cy="4525963"/>
          </a:xfrm>
        </p:spPr>
        <p:txBody>
          <a:bodyPr/>
          <a:lstStyle/>
          <a:p>
            <a:pPr eaLnBrk="1" hangingPunct="1">
              <a:buFontTx/>
              <a:buNone/>
            </a:pPr>
            <a:endParaRPr lang="en-US" dirty="0" smtClean="0"/>
          </a:p>
          <a:p>
            <a:pPr eaLnBrk="1" hangingPunct="1">
              <a:buFontTx/>
              <a:buNone/>
            </a:pPr>
            <a:endParaRPr lang="en-US" dirty="0" smtClean="0"/>
          </a:p>
          <a:p>
            <a:pPr eaLnBrk="1" hangingPunct="1"/>
            <a:r>
              <a:rPr lang="en-US" dirty="0" smtClean="0"/>
              <a:t>Area 3       Parker Dam to Morelos Dam 192 River Miles</a:t>
            </a:r>
          </a:p>
          <a:p>
            <a:endParaRPr lang="en-US" dirty="0" smtClean="0"/>
          </a:p>
        </p:txBody>
      </p:sp>
      <p:pic>
        <p:nvPicPr>
          <p:cNvPr id="24580" name="Picture 15" descr="http://www.desertusa.com/colorado/parker_dam/du_parkerdam.jpg"/>
          <p:cNvPicPr>
            <a:picLocks noGrp="1" noChangeAspect="1" noChangeArrowheads="1"/>
          </p:cNvPicPr>
          <p:nvPr>
            <p:ph sz="half" idx="1"/>
          </p:nvPr>
        </p:nvPicPr>
        <p:blipFill>
          <a:blip r:embed="rId3" cstate="print"/>
          <a:srcRect/>
          <a:stretch>
            <a:fillRect/>
          </a:stretch>
        </p:blipFill>
        <p:spPr>
          <a:xfrm>
            <a:off x="0" y="1066800"/>
            <a:ext cx="5257800" cy="2667000"/>
          </a:xfrm>
          <a:noFill/>
        </p:spPr>
      </p:pic>
      <p:pic>
        <p:nvPicPr>
          <p:cNvPr id="24581" name="Picture 2" descr="C:\Documents and Settings\jefferysmith\Desktop\thumbnail.jpg"/>
          <p:cNvPicPr>
            <a:picLocks noChangeAspect="1" noChangeArrowheads="1"/>
          </p:cNvPicPr>
          <p:nvPr/>
        </p:nvPicPr>
        <p:blipFill>
          <a:blip r:embed="rId4" cstate="print"/>
          <a:srcRect/>
          <a:stretch>
            <a:fillRect/>
          </a:stretch>
        </p:blipFill>
        <p:spPr bwMode="auto">
          <a:xfrm>
            <a:off x="0" y="3886200"/>
            <a:ext cx="5257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pPr algn="ctr"/>
            <a:r>
              <a:rPr lang="en-US" smtClean="0"/>
              <a:t> A QUICK LOOK INTO SOME PLANNING FACTORS</a:t>
            </a:r>
          </a:p>
        </p:txBody>
      </p:sp>
      <p:sp>
        <p:nvSpPr>
          <p:cNvPr id="25603" name="Content Placeholder 7"/>
          <p:cNvSpPr>
            <a:spLocks noGrp="1"/>
          </p:cNvSpPr>
          <p:nvPr>
            <p:ph idx="1"/>
          </p:nvPr>
        </p:nvSpPr>
        <p:spPr>
          <a:xfrm>
            <a:off x="457200" y="1676400"/>
            <a:ext cx="8229600" cy="4449763"/>
          </a:xfrm>
        </p:spPr>
        <p:txBody>
          <a:bodyPr/>
          <a:lstStyle/>
          <a:p>
            <a:pPr>
              <a:buFontTx/>
              <a:buNone/>
            </a:pPr>
            <a:endParaRPr lang="en-US" smtClean="0"/>
          </a:p>
        </p:txBody>
      </p:sp>
      <p:pic>
        <p:nvPicPr>
          <p:cNvPr id="25604" name="Picture 8" descr="C:\Documents and Settings\jefferysmith\Local Settings\Temporary Internet Files\Content.IE5\P2DS13ZK\MCj04419260000[1].wmf"/>
          <p:cNvPicPr>
            <a:picLocks noChangeAspect="1" noChangeArrowheads="1"/>
          </p:cNvPicPr>
          <p:nvPr/>
        </p:nvPicPr>
        <p:blipFill>
          <a:blip r:embed="rId3" cstate="print"/>
          <a:srcRect/>
          <a:stretch>
            <a:fillRect/>
          </a:stretch>
        </p:blipFill>
        <p:spPr bwMode="auto">
          <a:xfrm>
            <a:off x="381000" y="2286000"/>
            <a:ext cx="5181600" cy="2905125"/>
          </a:xfrm>
          <a:prstGeom prst="rect">
            <a:avLst/>
          </a:prstGeom>
          <a:noFill/>
          <a:ln w="9525">
            <a:noFill/>
            <a:miter lim="800000"/>
            <a:headEnd/>
            <a:tailEnd/>
          </a:ln>
        </p:spPr>
      </p:pic>
      <p:pic>
        <p:nvPicPr>
          <p:cNvPr id="25605" name="Picture 11" descr="C:\Documents and Settings\jefferysmith\Local Settings\Temporary Internet Files\Content.IE5\5PF2WUU5\MCj04238280000[1].wmf"/>
          <p:cNvPicPr>
            <a:picLocks noChangeAspect="1" noChangeArrowheads="1"/>
          </p:cNvPicPr>
          <p:nvPr/>
        </p:nvPicPr>
        <p:blipFill>
          <a:blip r:embed="rId4" cstate="print"/>
          <a:srcRect/>
          <a:stretch>
            <a:fillRect/>
          </a:stretch>
        </p:blipFill>
        <p:spPr bwMode="auto">
          <a:xfrm>
            <a:off x="6400800" y="3505200"/>
            <a:ext cx="19050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3200" smtClean="0"/>
              <a:t>Wildlife Refuges on the Lower Colorado River</a:t>
            </a:r>
          </a:p>
        </p:txBody>
      </p:sp>
      <p:sp>
        <p:nvSpPr>
          <p:cNvPr id="26627" name="Rectangle 3"/>
          <p:cNvSpPr>
            <a:spLocks noGrp="1" noChangeArrowheads="1"/>
          </p:cNvSpPr>
          <p:nvPr>
            <p:ph type="body" sz="half" idx="1"/>
          </p:nvPr>
        </p:nvSpPr>
        <p:spPr>
          <a:xfrm>
            <a:off x="0" y="1828800"/>
            <a:ext cx="3581400" cy="4297363"/>
          </a:xfrm>
        </p:spPr>
        <p:txBody>
          <a:bodyPr/>
          <a:lstStyle/>
          <a:p>
            <a:pPr eaLnBrk="1" hangingPunct="1"/>
            <a:r>
              <a:rPr lang="en-US" sz="2000" smtClean="0"/>
              <a:t>Lake Havasu National Wildlife Refuge</a:t>
            </a:r>
          </a:p>
          <a:p>
            <a:pPr eaLnBrk="1" hangingPunct="1"/>
            <a:r>
              <a:rPr lang="en-US" sz="2000" smtClean="0"/>
              <a:t>Bill Williams National Wildlife Refuge</a:t>
            </a:r>
          </a:p>
          <a:p>
            <a:pPr eaLnBrk="1" hangingPunct="1"/>
            <a:r>
              <a:rPr lang="en-US" sz="2000" smtClean="0"/>
              <a:t>Cibola National Wildlife Refuge</a:t>
            </a:r>
          </a:p>
          <a:p>
            <a:pPr eaLnBrk="1" hangingPunct="1"/>
            <a:r>
              <a:rPr lang="en-US" sz="2000" smtClean="0"/>
              <a:t>Imperial National Wildlife Refuge</a:t>
            </a:r>
          </a:p>
        </p:txBody>
      </p:sp>
      <p:sp>
        <p:nvSpPr>
          <p:cNvPr id="26628" name="Rectangle 4"/>
          <p:cNvSpPr>
            <a:spLocks noGrp="1" noChangeArrowheads="1"/>
          </p:cNvSpPr>
          <p:nvPr>
            <p:ph type="body" sz="half" idx="2"/>
          </p:nvPr>
        </p:nvSpPr>
        <p:spPr/>
        <p:txBody>
          <a:bodyPr/>
          <a:lstStyle/>
          <a:p>
            <a:pPr eaLnBrk="1" hangingPunct="1"/>
            <a:endParaRPr lang="en-US" sz="2000" smtClean="0"/>
          </a:p>
        </p:txBody>
      </p:sp>
      <p:pic>
        <p:nvPicPr>
          <p:cNvPr id="26629" name="Picture 6" descr="Map showing national wildlife refuges in the state of Arizona."/>
          <p:cNvPicPr>
            <a:picLocks noChangeAspect="1" noChangeArrowheads="1"/>
          </p:cNvPicPr>
          <p:nvPr/>
        </p:nvPicPr>
        <p:blipFill>
          <a:blip r:embed="rId3" cstate="print"/>
          <a:srcRect/>
          <a:stretch>
            <a:fillRect/>
          </a:stretch>
        </p:blipFill>
        <p:spPr bwMode="auto">
          <a:xfrm>
            <a:off x="3810000" y="1524000"/>
            <a:ext cx="5029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LCR </a:t>
            </a:r>
            <a:r>
              <a:rPr lang="en-US" sz="3200" u="sng" dirty="0" smtClean="0"/>
              <a:t>Multi-Species</a:t>
            </a:r>
            <a:r>
              <a:rPr lang="en-US" sz="2800" u="sng" dirty="0" smtClean="0"/>
              <a:t> Conservation Program</a:t>
            </a:r>
            <a:r>
              <a:rPr lang="en-US" dirty="0" smtClean="0"/>
              <a:t/>
            </a:r>
            <a:br>
              <a:rPr lang="en-US" dirty="0" smtClean="0"/>
            </a:br>
            <a:endParaRPr lang="en-US" dirty="0"/>
          </a:p>
        </p:txBody>
      </p:sp>
      <p:sp>
        <p:nvSpPr>
          <p:cNvPr id="4" name="Text Placeholder 3"/>
          <p:cNvSpPr>
            <a:spLocks noGrp="1"/>
          </p:cNvSpPr>
          <p:nvPr>
            <p:ph type="body" sz="half" idx="4294967295"/>
          </p:nvPr>
        </p:nvSpPr>
        <p:spPr>
          <a:xfrm>
            <a:off x="0" y="1143000"/>
            <a:ext cx="9144000" cy="5715000"/>
          </a:xfrm>
        </p:spPr>
        <p:txBody>
          <a:bodyPr/>
          <a:lstStyle/>
          <a:p>
            <a:pPr>
              <a:buFont typeface="Arial" pitchFamily="34" charset="0"/>
              <a:buChar char="•"/>
            </a:pPr>
            <a:r>
              <a:rPr lang="en-US" dirty="0" smtClean="0"/>
              <a:t> Extends to over 400 River Miles</a:t>
            </a:r>
          </a:p>
          <a:p>
            <a:pPr>
              <a:buFont typeface="Arial" pitchFamily="34" charset="0"/>
              <a:buChar char="•"/>
            </a:pPr>
            <a:r>
              <a:rPr lang="en-US" dirty="0" smtClean="0"/>
              <a:t> Over 8,100 acres of habitat for fish and wildlife species </a:t>
            </a:r>
          </a:p>
          <a:p>
            <a:pPr>
              <a:buFont typeface="Arial" pitchFamily="34" charset="0"/>
              <a:buChar char="•"/>
            </a:pPr>
            <a:r>
              <a:rPr lang="en-US" dirty="0" smtClean="0"/>
              <a:t> Production of over 1.2 million native fish to augment existing populations</a:t>
            </a:r>
          </a:p>
          <a:p>
            <a:pPr>
              <a:buFont typeface="Arial" pitchFamily="34" charset="0"/>
              <a:buChar char="•"/>
            </a:pPr>
            <a:r>
              <a:rPr lang="en-US" dirty="0" smtClean="0"/>
              <a:t> The plan will benefit at least 26 species, most of which are state or federally listed endangered, threatened, or sensitive species</a:t>
            </a:r>
          </a:p>
          <a:p>
            <a:pPr>
              <a:buFont typeface="Arial" pitchFamily="34" charset="0"/>
              <a:buChar char="•"/>
            </a:pPr>
            <a:r>
              <a:rPr lang="en-US" dirty="0" smtClean="0"/>
              <a:t> MSCP Steering Committee, currently represents 57 entities, including state and Federal agencies, water and power users, municipalities, Native American tribes, conservation organizations, and other interested parties</a:t>
            </a:r>
            <a:endParaRPr lang="en-US" dirty="0"/>
          </a:p>
        </p:txBody>
      </p:sp>
      <p:pic>
        <p:nvPicPr>
          <p:cNvPr id="16386" name="Picture 2" descr="MSCP Logo"/>
          <p:cNvPicPr>
            <a:picLocks noChangeAspect="1" noChangeArrowheads="1"/>
          </p:cNvPicPr>
          <p:nvPr/>
        </p:nvPicPr>
        <p:blipFill>
          <a:blip r:embed="rId2" cstate="print"/>
          <a:srcRect/>
          <a:stretch>
            <a:fillRect/>
          </a:stretch>
        </p:blipFill>
        <p:spPr bwMode="auto">
          <a:xfrm>
            <a:off x="304800" y="5867400"/>
            <a:ext cx="1981200" cy="990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066800"/>
          </a:xfrm>
        </p:spPr>
        <p:txBody>
          <a:bodyPr/>
          <a:lstStyle/>
          <a:p>
            <a:pPr algn="ctr"/>
            <a:r>
              <a:rPr lang="en-US" smtClean="0"/>
              <a:t>Native American Tribes Arizona</a:t>
            </a:r>
          </a:p>
        </p:txBody>
      </p:sp>
      <p:sp>
        <p:nvSpPr>
          <p:cNvPr id="27651" name="Content Placeholder 4"/>
          <p:cNvSpPr>
            <a:spLocks noGrp="1"/>
          </p:cNvSpPr>
          <p:nvPr>
            <p:ph idx="1"/>
          </p:nvPr>
        </p:nvSpPr>
        <p:spPr>
          <a:xfrm>
            <a:off x="457200" y="1066800"/>
            <a:ext cx="8229600" cy="5059363"/>
          </a:xfrm>
        </p:spPr>
        <p:txBody>
          <a:bodyPr/>
          <a:lstStyle/>
          <a:p>
            <a:endParaRPr lang="en-US" smtClean="0"/>
          </a:p>
        </p:txBody>
      </p:sp>
      <p:pic>
        <p:nvPicPr>
          <p:cNvPr id="27652" name="Picture 2" descr="C:\Documents and Settings\jefferysmith\Desktop\azmap.gif"/>
          <p:cNvPicPr>
            <a:picLocks noChangeAspect="1" noChangeArrowheads="1"/>
          </p:cNvPicPr>
          <p:nvPr/>
        </p:nvPicPr>
        <p:blipFill>
          <a:blip r:embed="rId2" cstate="print"/>
          <a:srcRect/>
          <a:stretch>
            <a:fillRect/>
          </a:stretch>
        </p:blipFill>
        <p:spPr bwMode="auto">
          <a:xfrm>
            <a:off x="457200" y="914400"/>
            <a:ext cx="8077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90600"/>
          </a:xfrm>
        </p:spPr>
        <p:txBody>
          <a:bodyPr/>
          <a:lstStyle/>
          <a:p>
            <a:pPr algn="ctr"/>
            <a:r>
              <a:rPr lang="en-US" smtClean="0"/>
              <a:t>Native American Tribes California</a:t>
            </a:r>
          </a:p>
        </p:txBody>
      </p:sp>
      <p:sp>
        <p:nvSpPr>
          <p:cNvPr id="28675" name="Content Placeholder 2"/>
          <p:cNvSpPr>
            <a:spLocks noGrp="1"/>
          </p:cNvSpPr>
          <p:nvPr>
            <p:ph idx="1"/>
          </p:nvPr>
        </p:nvSpPr>
        <p:spPr/>
        <p:txBody>
          <a:bodyPr/>
          <a:lstStyle/>
          <a:p>
            <a:endParaRPr lang="en-US" smtClean="0"/>
          </a:p>
        </p:txBody>
      </p:sp>
      <p:pic>
        <p:nvPicPr>
          <p:cNvPr id="28676" name="Picture 2" descr="C:\Documents and Settings\jefferysmith\Desktop\cacountymap2.gif"/>
          <p:cNvPicPr>
            <a:picLocks noChangeAspect="1" noChangeArrowheads="1"/>
          </p:cNvPicPr>
          <p:nvPr/>
        </p:nvPicPr>
        <p:blipFill>
          <a:blip r:embed="rId2" cstate="print"/>
          <a:srcRect/>
          <a:stretch>
            <a:fillRect/>
          </a:stretch>
        </p:blipFill>
        <p:spPr bwMode="auto">
          <a:xfrm>
            <a:off x="1524000" y="914400"/>
            <a:ext cx="6629400" cy="530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a:xfrm>
            <a:off x="457200" y="0"/>
            <a:ext cx="8229600" cy="838200"/>
          </a:xfrm>
        </p:spPr>
        <p:txBody>
          <a:bodyPr/>
          <a:lstStyle/>
          <a:p>
            <a:pPr eaLnBrk="1" hangingPunct="1"/>
            <a:r>
              <a:rPr lang="en-US" smtClean="0"/>
              <a:t>Lake Mead National Recreation Area</a:t>
            </a:r>
          </a:p>
        </p:txBody>
      </p:sp>
      <p:pic>
        <p:nvPicPr>
          <p:cNvPr id="29699" name="Picture 9" descr="m-intro-LakeMead"/>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United States oil, gas and products pipelines map - Click on map to enlarge">
            <a:hlinkClick r:id="rId3"/>
          </p:cNvPr>
          <p:cNvPicPr>
            <a:picLocks noChangeAspect="1" noChangeArrowheads="1"/>
          </p:cNvPicPr>
          <p:nvPr/>
        </p:nvPicPr>
        <p:blipFill>
          <a:blip r:embed="rId4" cstate="print"/>
          <a:srcRect/>
          <a:stretch>
            <a:fillRect/>
          </a:stretch>
        </p:blipFill>
        <p:spPr bwMode="auto">
          <a:xfrm>
            <a:off x="0" y="2514600"/>
            <a:ext cx="9144000" cy="4343400"/>
          </a:xfrm>
          <a:prstGeom prst="rect">
            <a:avLst/>
          </a:prstGeom>
          <a:noFill/>
          <a:ln w="9525">
            <a:noFill/>
            <a:miter lim="800000"/>
            <a:headEnd/>
            <a:tailEnd/>
          </a:ln>
        </p:spPr>
      </p:pic>
      <p:pic>
        <p:nvPicPr>
          <p:cNvPr id="30723" name="Picture 4" descr="Pipelines map legent"/>
          <p:cNvPicPr>
            <a:picLocks noChangeAspect="1" noChangeArrowheads="1"/>
          </p:cNvPicPr>
          <p:nvPr/>
        </p:nvPicPr>
        <p:blipFill>
          <a:blip r:embed="rId5" cstate="print"/>
          <a:srcRect/>
          <a:stretch>
            <a:fillRect/>
          </a:stretch>
        </p:blipFill>
        <p:spPr bwMode="auto">
          <a:xfrm>
            <a:off x="0" y="0"/>
            <a:ext cx="9144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anker outline on bridge"/>
          <p:cNvPicPr>
            <a:picLocks noGrp="1" noChangeAspect="1" noChangeArrowheads="1"/>
          </p:cNvPicPr>
          <p:nvPr>
            <p:ph/>
          </p:nvPr>
        </p:nvPicPr>
        <p:blipFill>
          <a:blip r:embed="rId3"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NSF System Map"/>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
        <p:nvSpPr>
          <p:cNvPr id="31747" name="Title 4"/>
          <p:cNvSpPr>
            <a:spLocks noGrp="1"/>
          </p:cNvSpPr>
          <p:nvPr>
            <p:ph type="title"/>
          </p:nvPr>
        </p:nvSpPr>
        <p:spPr>
          <a:xfrm>
            <a:off x="457200" y="0"/>
            <a:ext cx="8229600" cy="914400"/>
          </a:xfrm>
        </p:spPr>
        <p:txBody>
          <a:bodyPr/>
          <a:lstStyle/>
          <a:p>
            <a:pPr algn="ctr"/>
            <a:r>
              <a:rPr lang="en-US" smtClean="0"/>
              <a:t>BNSF Railroad Map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algn="ctr"/>
            <a:r>
              <a:rPr lang="en-US" smtClean="0"/>
              <a:t>Union Pacific Railroad Map</a:t>
            </a:r>
          </a:p>
        </p:txBody>
      </p:sp>
      <p:pic>
        <p:nvPicPr>
          <p:cNvPr id="32771" name="Picture 2" descr="http://www.uprr.com/aboutup/maps/graphics/sysmap.gif"/>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endParaRPr lang="en-US" smtClean="0"/>
          </a:p>
        </p:txBody>
      </p:sp>
      <p:graphicFrame>
        <p:nvGraphicFramePr>
          <p:cNvPr id="1026" name="Object 3"/>
          <p:cNvGraphicFramePr>
            <a:graphicFrameLocks noChangeAspect="1"/>
          </p:cNvGraphicFramePr>
          <p:nvPr>
            <p:extLst>
              <p:ext uri="{D42A27DB-BD31-4B8C-83A1-F6EECF244321}">
                <p14:modId xmlns:p14="http://schemas.microsoft.com/office/powerpoint/2010/main" xmlns="" val="1978768801"/>
              </p:ext>
            </p:extLst>
          </p:nvPr>
        </p:nvGraphicFramePr>
        <p:xfrm>
          <a:off x="-2286000" y="-2819400"/>
          <a:ext cx="13792200" cy="13411200"/>
        </p:xfrm>
        <a:graphic>
          <a:graphicData uri="http://schemas.openxmlformats.org/presentationml/2006/ole">
            <p:oleObj spid="_x0000_s1027" name="Acrobat Document" r:id="rId4" imgW="8175600" imgH="10580400" progId="AcroExch.Document.7">
              <p:link updateAutomatic="1"/>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066800"/>
          </a:xfrm>
        </p:spPr>
        <p:txBody>
          <a:bodyPr/>
          <a:lstStyle/>
          <a:p>
            <a:pPr algn="ctr"/>
            <a:r>
              <a:rPr lang="en-US" smtClean="0"/>
              <a:t>CITIES ON THE COLORADO RIVER</a:t>
            </a:r>
          </a:p>
        </p:txBody>
      </p:sp>
      <p:pic>
        <p:nvPicPr>
          <p:cNvPr id="33795" name="Picture 2" descr="http://www.coloradoriverinfo.com/cities/cri_cities_graphic_menu.jpg"/>
          <p:cNvPicPr>
            <a:picLocks noChangeAspect="1" noChangeArrowheads="1"/>
          </p:cNvPicPr>
          <p:nvPr/>
        </p:nvPicPr>
        <p:blipFill>
          <a:blip r:embed="rId2" cstate="print"/>
          <a:srcRect/>
          <a:stretch>
            <a:fillRect/>
          </a:stretch>
        </p:blipFill>
        <p:spPr bwMode="auto">
          <a:xfrm>
            <a:off x="0" y="9144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0" y="274638"/>
            <a:ext cx="9144000" cy="1143000"/>
          </a:xfrm>
        </p:spPr>
        <p:txBody>
          <a:bodyPr/>
          <a:lstStyle/>
          <a:p>
            <a:pPr algn="ctr"/>
            <a:r>
              <a:rPr lang="en-US" smtClean="0"/>
              <a:t> PLANING REFERENCE INFORMATION</a:t>
            </a:r>
          </a:p>
        </p:txBody>
      </p:sp>
      <p:sp>
        <p:nvSpPr>
          <p:cNvPr id="34819" name="Content Placeholder 3"/>
          <p:cNvSpPr>
            <a:spLocks noGrp="1"/>
          </p:cNvSpPr>
          <p:nvPr>
            <p:ph idx="1"/>
          </p:nvPr>
        </p:nvSpPr>
        <p:spPr/>
        <p:txBody>
          <a:bodyPr/>
          <a:lstStyle/>
          <a:p>
            <a:pPr>
              <a:lnSpc>
                <a:spcPct val="90000"/>
              </a:lnSpc>
            </a:pPr>
            <a:r>
              <a:rPr lang="en-US" smtClean="0"/>
              <a:t>The National Contingency plan can be found in </a:t>
            </a:r>
          </a:p>
          <a:p>
            <a:pPr>
              <a:lnSpc>
                <a:spcPct val="90000"/>
              </a:lnSpc>
              <a:buFontTx/>
              <a:buNone/>
            </a:pPr>
            <a:r>
              <a:rPr lang="en-US" smtClean="0"/>
              <a:t>     40 CFR 300.1 through 300.3</a:t>
            </a:r>
          </a:p>
          <a:p>
            <a:pPr>
              <a:lnSpc>
                <a:spcPct val="90000"/>
              </a:lnSpc>
            </a:pPr>
            <a:r>
              <a:rPr lang="en-US" smtClean="0"/>
              <a:t>The National Response Team can be found in </a:t>
            </a:r>
          </a:p>
          <a:p>
            <a:pPr>
              <a:lnSpc>
                <a:spcPct val="90000"/>
              </a:lnSpc>
              <a:buFontTx/>
              <a:buNone/>
            </a:pPr>
            <a:r>
              <a:rPr lang="en-US" smtClean="0"/>
              <a:t>     40 CFR 300.110</a:t>
            </a:r>
          </a:p>
          <a:p>
            <a:pPr>
              <a:lnSpc>
                <a:spcPct val="90000"/>
              </a:lnSpc>
            </a:pPr>
            <a:r>
              <a:rPr lang="en-US" smtClean="0"/>
              <a:t>The Regional Response Team can be found in </a:t>
            </a:r>
          </a:p>
          <a:p>
            <a:pPr>
              <a:lnSpc>
                <a:spcPct val="90000"/>
              </a:lnSpc>
              <a:buFontTx/>
              <a:buNone/>
            </a:pPr>
            <a:r>
              <a:rPr lang="en-US" smtClean="0"/>
              <a:t>     40 CFR 300.115</a:t>
            </a:r>
          </a:p>
          <a:p>
            <a:pPr>
              <a:lnSpc>
                <a:spcPct val="90000"/>
              </a:lnSpc>
            </a:pPr>
            <a:r>
              <a:rPr lang="en-US" smtClean="0"/>
              <a:t>Federal Agency Participation can be found in </a:t>
            </a:r>
          </a:p>
          <a:p>
            <a:pPr>
              <a:lnSpc>
                <a:spcPct val="90000"/>
              </a:lnSpc>
              <a:buFontTx/>
              <a:buNone/>
            </a:pPr>
            <a:r>
              <a:rPr lang="en-US" smtClean="0"/>
              <a:t>     40 CFR 300.170</a:t>
            </a:r>
          </a:p>
          <a:p>
            <a:pPr>
              <a:lnSpc>
                <a:spcPct val="90000"/>
              </a:lnSpc>
            </a:pPr>
            <a:r>
              <a:rPr lang="en-US" smtClean="0"/>
              <a:t>Federal Agencies Additional Responsibilities can be found in 40 CFR 300.175</a:t>
            </a:r>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0" y="0"/>
            <a:ext cx="9144000" cy="1143000"/>
          </a:xfrm>
        </p:spPr>
        <p:txBody>
          <a:bodyPr/>
          <a:lstStyle/>
          <a:p>
            <a:pPr algn="ctr"/>
            <a:r>
              <a:rPr lang="en-US" smtClean="0"/>
              <a:t>PLANNING WEB SITE INFORMATION</a:t>
            </a:r>
          </a:p>
        </p:txBody>
      </p:sp>
      <p:sp>
        <p:nvSpPr>
          <p:cNvPr id="35843" name="Content Placeholder 4"/>
          <p:cNvSpPr>
            <a:spLocks noGrp="1"/>
          </p:cNvSpPr>
          <p:nvPr>
            <p:ph idx="1"/>
          </p:nvPr>
        </p:nvSpPr>
        <p:spPr>
          <a:xfrm>
            <a:off x="0" y="1295400"/>
            <a:ext cx="9144000" cy="4830763"/>
          </a:xfrm>
        </p:spPr>
        <p:txBody>
          <a:bodyPr/>
          <a:lstStyle/>
          <a:p>
            <a:r>
              <a:rPr lang="en-US" dirty="0" smtClean="0"/>
              <a:t> EPA websites</a:t>
            </a:r>
          </a:p>
          <a:p>
            <a:pPr>
              <a:buFont typeface="Wingdings" pitchFamily="2" charset="2"/>
              <a:buNone/>
            </a:pPr>
            <a:r>
              <a:rPr lang="en-US" dirty="0" smtClean="0">
                <a:solidFill>
                  <a:schemeClr val="folHlink"/>
                </a:solidFill>
              </a:rPr>
              <a:t>	</a:t>
            </a:r>
            <a:r>
              <a:rPr lang="en-US" dirty="0" smtClean="0"/>
              <a:t>http://www.epa.gov/oilspill/ncpover.htm</a:t>
            </a:r>
          </a:p>
          <a:p>
            <a:pPr>
              <a:buFont typeface="Wingdings" pitchFamily="2" charset="2"/>
              <a:buNone/>
            </a:pPr>
            <a:r>
              <a:rPr lang="en-US" dirty="0" smtClean="0"/>
              <a:t>    http://www.epa.gov/superfund/</a:t>
            </a:r>
          </a:p>
          <a:p>
            <a:pPr>
              <a:buFont typeface="Wingdings" pitchFamily="2" charset="2"/>
              <a:buNone/>
            </a:pPr>
            <a:r>
              <a:rPr lang="en-US" dirty="0" smtClean="0"/>
              <a:t>    http://www.epa.gov/superfund/cleanup/index.htm</a:t>
            </a:r>
          </a:p>
          <a:p>
            <a:r>
              <a:rPr lang="en-US" dirty="0" smtClean="0"/>
              <a:t>DOI Website</a:t>
            </a:r>
            <a:endParaRPr lang="en-US" u="sng" dirty="0" smtClean="0"/>
          </a:p>
          <a:p>
            <a:pPr>
              <a:buFont typeface="Wingdings" pitchFamily="2" charset="2"/>
              <a:buNone/>
            </a:pPr>
            <a:r>
              <a:rPr lang="en-US" dirty="0" smtClean="0"/>
              <a:t>	http://www.doi.gov/oepc</a:t>
            </a:r>
          </a:p>
          <a:p>
            <a:r>
              <a:rPr lang="en-US" dirty="0" smtClean="0"/>
              <a:t>Reclamation Website</a:t>
            </a:r>
          </a:p>
          <a:p>
            <a:pPr>
              <a:buFont typeface="Wingdings" pitchFamily="2" charset="2"/>
              <a:buNone/>
            </a:pPr>
            <a:r>
              <a:rPr lang="en-US" dirty="0" smtClean="0"/>
              <a:t>	http://www.usbr.gov/lc/</a:t>
            </a:r>
          </a:p>
          <a:p>
            <a:r>
              <a:rPr lang="en-US" dirty="0" smtClean="0"/>
              <a:t>National Response Team  Website</a:t>
            </a:r>
          </a:p>
          <a:p>
            <a:pPr>
              <a:buFont typeface="Wingdings" pitchFamily="2" charset="2"/>
              <a:buNone/>
            </a:pPr>
            <a:r>
              <a:rPr lang="en-US" dirty="0" smtClean="0"/>
              <a:t>	http://www.nrt.org</a:t>
            </a:r>
          </a:p>
          <a:p>
            <a:pPr>
              <a:buFontTx/>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ctrTitle"/>
          </p:nvPr>
        </p:nvSpPr>
        <p:spPr>
          <a:xfrm>
            <a:off x="685800" y="0"/>
            <a:ext cx="7772400" cy="1470025"/>
          </a:xfrm>
        </p:spPr>
        <p:txBody>
          <a:bodyPr/>
          <a:lstStyle/>
          <a:p>
            <a:pPr algn="ctr"/>
            <a:r>
              <a:rPr lang="en-US" smtClean="0"/>
              <a:t>CONCLUSION</a:t>
            </a:r>
          </a:p>
        </p:txBody>
      </p:sp>
      <p:sp>
        <p:nvSpPr>
          <p:cNvPr id="36867" name="Subtitle 7"/>
          <p:cNvSpPr>
            <a:spLocks noGrp="1"/>
          </p:cNvSpPr>
          <p:nvPr>
            <p:ph type="subTitle" idx="1"/>
          </p:nvPr>
        </p:nvSpPr>
        <p:spPr>
          <a:xfrm>
            <a:off x="0" y="1828800"/>
            <a:ext cx="9144000" cy="4267200"/>
          </a:xfrm>
        </p:spPr>
        <p:txBody>
          <a:bodyPr/>
          <a:lstStyle/>
          <a:p>
            <a:r>
              <a:rPr lang="en-US" sz="2800" i="1" smtClean="0"/>
              <a:t>I think the environment should be put in the category of our national security.  Defense of our resources is just as important as defense abroad.  Otherwise what is there to defend?</a:t>
            </a:r>
            <a:r>
              <a:rPr lang="en-US" sz="2800" smtClean="0"/>
              <a:t>  </a:t>
            </a:r>
          </a:p>
          <a:p>
            <a:endParaRPr lang="en-US" sz="2800" smtClean="0"/>
          </a:p>
          <a:p>
            <a:r>
              <a:rPr lang="en-US" sz="2800" smtClean="0"/>
              <a:t>~Robert Redford, </a:t>
            </a:r>
          </a:p>
          <a:p>
            <a:r>
              <a:rPr lang="en-US" sz="2800" smtClean="0"/>
              <a:t>Yosemite National Park dedication, 1985</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0"/>
            <a:ext cx="8229600" cy="685800"/>
          </a:xfrm>
        </p:spPr>
        <p:txBody>
          <a:bodyPr/>
          <a:lstStyle/>
          <a:p>
            <a:pPr algn="ctr"/>
            <a:r>
              <a:rPr lang="en-US" sz="4000" smtClean="0"/>
              <a:t>Question and Answers</a:t>
            </a:r>
          </a:p>
        </p:txBody>
      </p:sp>
      <p:pic>
        <p:nvPicPr>
          <p:cNvPr id="37891" name="Picture 7" descr="MCj03605160000[1]"/>
          <p:cNvPicPr>
            <a:picLocks noGrp="1" noChangeAspect="1" noChangeArrowheads="1"/>
          </p:cNvPicPr>
          <p:nvPr>
            <p:ph idx="1"/>
          </p:nvPr>
        </p:nvPicPr>
        <p:blipFill>
          <a:blip r:embed="rId3" cstate="print"/>
          <a:srcRect/>
          <a:stretch>
            <a:fillRect/>
          </a:stretch>
        </p:blipFill>
        <p:spPr>
          <a:xfrm>
            <a:off x="0" y="838200"/>
            <a:ext cx="9144000" cy="4800600"/>
          </a:xfrm>
          <a:noFill/>
        </p:spPr>
      </p:pic>
      <p:pic>
        <p:nvPicPr>
          <p:cNvPr id="37892" name="Picture 8" descr="banner-inter-br"/>
          <p:cNvPicPr>
            <a:picLocks noChangeAspect="1" noChangeArrowheads="1"/>
          </p:cNvPicPr>
          <p:nvPr/>
        </p:nvPicPr>
        <p:blipFill>
          <a:blip r:embed="rId4" cstate="print"/>
          <a:srcRect/>
          <a:stretch>
            <a:fillRect/>
          </a:stretch>
        </p:blipFill>
        <p:spPr bwMode="auto">
          <a:xfrm>
            <a:off x="0" y="5638800"/>
            <a:ext cx="91440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Overton Nevada Abandoned Landfill</a:t>
            </a:r>
          </a:p>
        </p:txBody>
      </p:sp>
      <p:pic>
        <p:nvPicPr>
          <p:cNvPr id="6147" name="Picture 6" descr="DSCN0008"/>
          <p:cNvPicPr>
            <a:picLocks noGrp="1" noChangeAspect="1" noChangeArrowheads="1"/>
          </p:cNvPicPr>
          <p:nvPr>
            <p:ph sz="half" idx="1"/>
          </p:nvPr>
        </p:nvPicPr>
        <p:blipFill>
          <a:blip r:embed="rId3" cstate="print"/>
          <a:srcRect/>
          <a:stretch>
            <a:fillRect/>
          </a:stretch>
        </p:blipFill>
        <p:spPr>
          <a:xfrm>
            <a:off x="0" y="1447800"/>
            <a:ext cx="4572000" cy="4800600"/>
          </a:xfrm>
          <a:noFill/>
        </p:spPr>
      </p:pic>
      <p:pic>
        <p:nvPicPr>
          <p:cNvPr id="6148" name="Picture 7" descr="DSCN00012"/>
          <p:cNvPicPr>
            <a:picLocks noGrp="1" noChangeAspect="1" noChangeArrowheads="1"/>
          </p:cNvPicPr>
          <p:nvPr>
            <p:ph sz="half" idx="2"/>
          </p:nvPr>
        </p:nvPicPr>
        <p:blipFill>
          <a:blip r:embed="rId4" cstate="print"/>
          <a:srcRect/>
          <a:stretch>
            <a:fillRect/>
          </a:stretch>
        </p:blipFill>
        <p:spPr>
          <a:xfrm>
            <a:off x="4648200" y="1447800"/>
            <a:ext cx="4495800" cy="48006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dirty="0" smtClean="0"/>
              <a:t>National Response System and</a:t>
            </a:r>
            <a:br>
              <a:rPr lang="en-US" sz="3200" dirty="0" smtClean="0"/>
            </a:br>
            <a:r>
              <a:rPr lang="en-US" sz="3200" dirty="0" smtClean="0"/>
              <a:t>Federal Contingency Plans</a:t>
            </a:r>
          </a:p>
        </p:txBody>
      </p:sp>
      <p:sp>
        <p:nvSpPr>
          <p:cNvPr id="7171" name="Rectangle 3"/>
          <p:cNvSpPr>
            <a:spLocks noGrp="1" noChangeArrowheads="1"/>
          </p:cNvSpPr>
          <p:nvPr>
            <p:ph type="body" idx="1"/>
          </p:nvPr>
        </p:nvSpPr>
        <p:spPr/>
        <p:txBody>
          <a:bodyPr/>
          <a:lstStyle/>
          <a:p>
            <a:pPr eaLnBrk="1" hangingPunct="1"/>
            <a:r>
              <a:rPr lang="en-US" dirty="0" smtClean="0"/>
              <a:t>There are three levels of contingency planning under the National Response System</a:t>
            </a:r>
          </a:p>
          <a:p>
            <a:pPr eaLnBrk="1" hangingPunct="1">
              <a:buFontTx/>
              <a:buNone/>
            </a:pPr>
            <a:r>
              <a:rPr lang="en-US" dirty="0" smtClean="0"/>
              <a:t>	1) National Contingency Plan (NCP)</a:t>
            </a:r>
          </a:p>
          <a:p>
            <a:pPr eaLnBrk="1" hangingPunct="1">
              <a:buFontTx/>
              <a:buNone/>
            </a:pPr>
            <a:r>
              <a:rPr lang="en-US" dirty="0" smtClean="0"/>
              <a:t>	2) Regional Contingency Plans (RCP)</a:t>
            </a:r>
          </a:p>
          <a:p>
            <a:pPr eaLnBrk="1" hangingPunct="1">
              <a:buFontTx/>
              <a:buNone/>
            </a:pPr>
            <a:r>
              <a:rPr lang="en-US" dirty="0" smtClean="0"/>
              <a:t>	3) Area Contingency Plans (ACP)</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r>
              <a:rPr lang="en-US" sz="4000" dirty="0" smtClean="0"/>
              <a:t>NCP Development</a:t>
            </a:r>
          </a:p>
        </p:txBody>
      </p:sp>
      <p:sp>
        <p:nvSpPr>
          <p:cNvPr id="8195" name="Rectangle 5"/>
          <p:cNvSpPr>
            <a:spLocks noGrp="1" noChangeArrowheads="1"/>
          </p:cNvSpPr>
          <p:nvPr>
            <p:ph sz="half" idx="1"/>
          </p:nvPr>
        </p:nvSpPr>
        <p:spPr>
          <a:xfrm>
            <a:off x="0" y="1295400"/>
            <a:ext cx="4495800" cy="5257800"/>
          </a:xfrm>
        </p:spPr>
        <p:txBody>
          <a:bodyPr/>
          <a:lstStyle/>
          <a:p>
            <a:pPr eaLnBrk="1" hangingPunct="1"/>
            <a:r>
              <a:rPr lang="en-US" sz="2400" dirty="0" smtClean="0"/>
              <a:t>Developed and published in 1968 in response to a massive oil spill from the oil tanker Torrey Canyon off the cost of England</a:t>
            </a:r>
          </a:p>
          <a:p>
            <a:pPr eaLnBrk="1" hangingPunct="1"/>
            <a:endParaRPr lang="en-US" sz="2400" dirty="0" smtClean="0"/>
          </a:p>
        </p:txBody>
      </p:sp>
      <p:pic>
        <p:nvPicPr>
          <p:cNvPr id="8196" name="Picture 7" descr="torreycanyon"/>
          <p:cNvPicPr>
            <a:picLocks noGrp="1" noChangeAspect="1" noChangeArrowheads="1"/>
          </p:cNvPicPr>
          <p:nvPr>
            <p:ph sz="half" idx="2"/>
          </p:nvPr>
        </p:nvPicPr>
        <p:blipFill>
          <a:blip r:embed="rId3" cstate="print"/>
          <a:srcRect/>
          <a:stretch>
            <a:fillRect/>
          </a:stretch>
        </p:blipFill>
        <p:spPr>
          <a:xfrm>
            <a:off x="4572000" y="1143000"/>
            <a:ext cx="4343400" cy="51054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57200" y="152400"/>
            <a:ext cx="8305800" cy="646113"/>
          </a:xfrm>
          <a:prstGeom prst="rect">
            <a:avLst/>
          </a:prstGeom>
          <a:noFill/>
          <a:ln w="9525">
            <a:noFill/>
            <a:miter lim="800000"/>
            <a:headEnd/>
            <a:tailEnd/>
          </a:ln>
        </p:spPr>
        <p:txBody>
          <a:bodyPr>
            <a:spAutoFit/>
          </a:bodyPr>
          <a:lstStyle/>
          <a:p>
            <a:pPr algn="ctr" eaLnBrk="1" hangingPunct="1"/>
            <a:r>
              <a:rPr lang="en-US" sz="3600" b="1">
                <a:solidFill>
                  <a:schemeClr val="bg1"/>
                </a:solidFill>
              </a:rPr>
              <a:t>Why We Plan</a:t>
            </a:r>
          </a:p>
        </p:txBody>
      </p:sp>
      <p:pic>
        <p:nvPicPr>
          <p:cNvPr id="5131" name="TheFrontFellOff.wmv">
            <a:hlinkClick r:id="" action="ppaction://media"/>
          </p:cNvPr>
          <p:cNvPicPr>
            <a:picLocks noGrp="1" noRot="1" noChangeAspect="1" noChangeArrowheads="1"/>
          </p:cNvPicPr>
          <p:nvPr>
            <p:ph/>
            <a:videoFile r:link="rId1"/>
          </p:nvPr>
        </p:nvPicPr>
        <p:blipFill>
          <a:blip r:embed="rId4" cstate="print"/>
          <a:srcRect/>
          <a:stretch>
            <a:fillRect/>
          </a:stretch>
        </p:blipFill>
        <p:spPr>
          <a:xfrm>
            <a:off x="0" y="685800"/>
            <a:ext cx="9144000"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99" fill="hold"/>
                                        <p:tgtEl>
                                          <p:spTgt spid="51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131"/>
                </p:tgtEl>
              </p:cMediaNode>
            </p:video>
            <p:seq concurrent="1" nextAc="seek">
              <p:cTn id="8" restart="whenNotActive" fill="hold" evtFilter="cancelBubble" nodeType="interactiveSeq">
                <p:stCondLst>
                  <p:cond evt="onClick" delay="0">
                    <p:tgtEl>
                      <p:spTgt spid="513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31"/>
                                        </p:tgtEl>
                                      </p:cBhvr>
                                    </p:cmd>
                                  </p:childTnLst>
                                </p:cTn>
                              </p:par>
                            </p:childTnLst>
                          </p:cTn>
                        </p:par>
                      </p:childTnLst>
                    </p:cTn>
                  </p:par>
                </p:childTnLst>
              </p:cTn>
              <p:nextCondLst>
                <p:cond evt="onClick" delay="0">
                  <p:tgtEl>
                    <p:spTgt spid="513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mtClean="0"/>
              <a:t>National Response Team (NRT)</a:t>
            </a:r>
          </a:p>
        </p:txBody>
      </p:sp>
      <p:sp>
        <p:nvSpPr>
          <p:cNvPr id="10243" name="Rectangle 3"/>
          <p:cNvSpPr>
            <a:spLocks noGrp="1" noChangeArrowheads="1"/>
          </p:cNvSpPr>
          <p:nvPr>
            <p:ph type="body" idx="1"/>
          </p:nvPr>
        </p:nvSpPr>
        <p:spPr/>
        <p:txBody>
          <a:bodyPr/>
          <a:lstStyle/>
          <a:p>
            <a:pPr eaLnBrk="1" hangingPunct="1"/>
            <a:r>
              <a:rPr lang="en-US" smtClean="0"/>
              <a:t>The  NRT is co-chaired by the Environmental Protection Agency and the U.S. Coast Guard</a:t>
            </a:r>
          </a:p>
          <a:p>
            <a:pPr eaLnBrk="1" hangingPunct="1"/>
            <a:r>
              <a:rPr lang="en-US" smtClean="0"/>
              <a:t>The NRT three major activities related to managing a response are:</a:t>
            </a:r>
          </a:p>
          <a:p>
            <a:pPr eaLnBrk="1" hangingPunct="1">
              <a:buFontTx/>
              <a:buNone/>
            </a:pPr>
            <a:r>
              <a:rPr lang="en-US" smtClean="0"/>
              <a:t>	1) Distributing Information</a:t>
            </a:r>
          </a:p>
          <a:p>
            <a:pPr eaLnBrk="1" hangingPunct="1">
              <a:buFontTx/>
              <a:buNone/>
            </a:pPr>
            <a:r>
              <a:rPr lang="en-US" smtClean="0"/>
              <a:t>	2) Planning for Emergencies</a:t>
            </a:r>
          </a:p>
          <a:p>
            <a:pPr eaLnBrk="1" hangingPunct="1">
              <a:buFontTx/>
              <a:buNone/>
            </a:pPr>
            <a:r>
              <a:rPr lang="en-US" smtClean="0"/>
              <a:t>	3) Training for Emergencies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mtClean="0"/>
              <a:t>Why Are </a:t>
            </a:r>
            <a:r>
              <a:rPr lang="en-US" sz="4000" smtClean="0"/>
              <a:t>There</a:t>
            </a:r>
            <a:r>
              <a:rPr lang="en-US" smtClean="0"/>
              <a:t> Two Co-Chairs?</a:t>
            </a:r>
          </a:p>
        </p:txBody>
      </p:sp>
      <p:sp>
        <p:nvSpPr>
          <p:cNvPr id="11267" name="Rectangle 3"/>
          <p:cNvSpPr>
            <a:spLocks noGrp="1" noChangeArrowheads="1"/>
          </p:cNvSpPr>
          <p:nvPr>
            <p:ph type="body" idx="1"/>
          </p:nvPr>
        </p:nvSpPr>
        <p:spPr/>
        <p:txBody>
          <a:bodyPr/>
          <a:lstStyle/>
          <a:p>
            <a:pPr eaLnBrk="1" hangingPunct="1"/>
            <a:r>
              <a:rPr lang="en-US" smtClean="0"/>
              <a:t>The U.S. Coast Guard is responsible for the planning and incident response involving Coastal Zone</a:t>
            </a:r>
          </a:p>
          <a:p>
            <a:pPr eaLnBrk="1" hangingPunct="1"/>
            <a:endParaRPr lang="en-US" smtClean="0"/>
          </a:p>
          <a:p>
            <a:pPr eaLnBrk="1" hangingPunct="1">
              <a:buFontTx/>
              <a:buNone/>
            </a:pPr>
            <a:endParaRPr lang="en-US" smtClean="0"/>
          </a:p>
          <a:p>
            <a:pPr eaLnBrk="1" hangingPunct="1"/>
            <a:r>
              <a:rPr lang="en-US" smtClean="0"/>
              <a:t>EPA is responsible for the planning and incident response involving inland areas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11268" name="Picture 4" descr="medbar"/>
          <p:cNvPicPr>
            <a:picLocks noChangeAspect="1" noChangeArrowheads="1"/>
          </p:cNvPicPr>
          <p:nvPr/>
        </p:nvPicPr>
        <p:blipFill>
          <a:blip r:embed="rId3" cstate="print"/>
          <a:srcRect/>
          <a:stretch>
            <a:fillRect/>
          </a:stretch>
        </p:blipFill>
        <p:spPr bwMode="auto">
          <a:xfrm>
            <a:off x="990600" y="5029200"/>
            <a:ext cx="3238500" cy="685800"/>
          </a:xfrm>
          <a:prstGeom prst="rect">
            <a:avLst/>
          </a:prstGeom>
          <a:noFill/>
          <a:ln w="9525">
            <a:noFill/>
            <a:miter lim="800000"/>
            <a:headEnd/>
            <a:tailEnd/>
          </a:ln>
        </p:spPr>
      </p:pic>
      <p:pic>
        <p:nvPicPr>
          <p:cNvPr id="11269" name="Picture 5" descr="epafiles_aara_logo_epaseal"/>
          <p:cNvPicPr>
            <a:picLocks noChangeAspect="1" noChangeArrowheads="1"/>
          </p:cNvPicPr>
          <p:nvPr/>
        </p:nvPicPr>
        <p:blipFill>
          <a:blip r:embed="rId4" cstate="print"/>
          <a:srcRect/>
          <a:stretch>
            <a:fillRect/>
          </a:stretch>
        </p:blipFill>
        <p:spPr bwMode="auto">
          <a:xfrm>
            <a:off x="6172200" y="4724400"/>
            <a:ext cx="13335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3318</TotalTime>
  <Words>3091</Words>
  <Application>Microsoft Office PowerPoint</Application>
  <PresentationFormat>On-screen Show (4:3)</PresentationFormat>
  <Paragraphs>274</Paragraphs>
  <Slides>37</Slides>
  <Notes>33</Notes>
  <HiddenSlides>0</HiddenSlides>
  <MMClips>2</MMClips>
  <ScaleCrop>false</ScaleCrop>
  <HeadingPairs>
    <vt:vector size="6" baseType="variant">
      <vt:variant>
        <vt:lpstr>Theme</vt:lpstr>
      </vt:variant>
      <vt:variant>
        <vt:i4>1</vt:i4>
      </vt:variant>
      <vt:variant>
        <vt:lpstr>Links</vt:lpstr>
      </vt:variant>
      <vt:variant>
        <vt:i4>1</vt:i4>
      </vt:variant>
      <vt:variant>
        <vt:lpstr>Slide Titles</vt:lpstr>
      </vt:variant>
      <vt:variant>
        <vt:i4>37</vt:i4>
      </vt:variant>
    </vt:vector>
  </HeadingPairs>
  <TitlesOfParts>
    <vt:vector size="39" baseType="lpstr">
      <vt:lpstr>Default Design</vt:lpstr>
      <vt:lpstr>C:\Documents and Settings\jefferysmith\Desktop\Information\2009\Region_MXD_ibr3lcrwb00418540202329.pdf</vt:lpstr>
      <vt:lpstr>Slide 1</vt:lpstr>
      <vt:lpstr>Bill Williams River Bridge Tanker Truck Spill and Fire</vt:lpstr>
      <vt:lpstr>Slide 3</vt:lpstr>
      <vt:lpstr>Overton Nevada Abandoned Landfill</vt:lpstr>
      <vt:lpstr>National Response System and Federal Contingency Plans</vt:lpstr>
      <vt:lpstr>NCP Development</vt:lpstr>
      <vt:lpstr>Slide 7</vt:lpstr>
      <vt:lpstr>National Response Team (NRT)</vt:lpstr>
      <vt:lpstr>Why Are There Two Co-Chairs?</vt:lpstr>
      <vt:lpstr>NRT Members</vt:lpstr>
      <vt:lpstr>Regional Contingency Plans (RCP)</vt:lpstr>
      <vt:lpstr>Slide 12</vt:lpstr>
      <vt:lpstr>Regional Response Team (RRT)</vt:lpstr>
      <vt:lpstr>RRT Members</vt:lpstr>
      <vt:lpstr>Area Contingency Planning (ACP)</vt:lpstr>
      <vt:lpstr>Slide 16</vt:lpstr>
      <vt:lpstr>Notification of an Incident</vt:lpstr>
      <vt:lpstr>Reclamation Lower Colorado      River Region</vt:lpstr>
      <vt:lpstr>Lower Colorado River Area Committee Workgroups</vt:lpstr>
      <vt:lpstr>Planning for Areas of Special Economic and Environmental Importance</vt:lpstr>
      <vt:lpstr>Planning Areas</vt:lpstr>
      <vt:lpstr>Planning Areas Continued</vt:lpstr>
      <vt:lpstr> A QUICK LOOK INTO SOME PLANNING FACTORS</vt:lpstr>
      <vt:lpstr>Wildlife Refuges on the Lower Colorado River</vt:lpstr>
      <vt:lpstr>LCR Multi-Species Conservation Program </vt:lpstr>
      <vt:lpstr>Native American Tribes Arizona</vt:lpstr>
      <vt:lpstr>Native American Tribes California</vt:lpstr>
      <vt:lpstr>Lake Mead National Recreation Area</vt:lpstr>
      <vt:lpstr>Slide 29</vt:lpstr>
      <vt:lpstr>BNSF Railroad Map</vt:lpstr>
      <vt:lpstr>Union Pacific Railroad Map</vt:lpstr>
      <vt:lpstr>Slide 32</vt:lpstr>
      <vt:lpstr>CITIES ON THE COLORADO RIVER</vt:lpstr>
      <vt:lpstr> PLANING REFERENCE INFORMATION</vt:lpstr>
      <vt:lpstr>PLANNING WEB SITE INFORMATION</vt:lpstr>
      <vt:lpstr>CONCLUSION</vt:lpstr>
      <vt:lpstr>Question and Answers</vt:lpstr>
    </vt:vector>
  </TitlesOfParts>
  <Company>usbr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RECLAMATION</dc:title>
  <dc:creator>usbr</dc:creator>
  <cp:lastModifiedBy>dshane</cp:lastModifiedBy>
  <cp:revision>153</cp:revision>
  <dcterms:created xsi:type="dcterms:W3CDTF">2004-02-06T19:15:02Z</dcterms:created>
  <dcterms:modified xsi:type="dcterms:W3CDTF">2014-01-13T22:51:20Z</dcterms:modified>
</cp:coreProperties>
</file>