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67" r:id="rId4"/>
    <p:sldId id="258" r:id="rId5"/>
    <p:sldId id="259" r:id="rId6"/>
    <p:sldId id="265" r:id="rId7"/>
    <p:sldId id="260" r:id="rId8"/>
    <p:sldId id="261" r:id="rId9"/>
    <p:sldId id="266" r:id="rId10"/>
    <p:sldId id="262" r:id="rId11"/>
    <p:sldId id="263" r:id="rId12"/>
    <p:sldId id="268" r:id="rId13"/>
    <p:sldId id="26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178" y="-8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406020"/>
            <a:ext cx="6172199" cy="2251579"/>
          </a:xfrm>
        </p:spPr>
        <p:txBody>
          <a:bodyPr lIns="0" rIns="0" anchor="t">
            <a:noAutofit/>
          </a:bodyPr>
          <a:lstStyle>
            <a:lvl1pPr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905864"/>
            <a:ext cx="6172200" cy="1123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88691-1277-479D-B9E4-E5A871751E3A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1/13/2017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2B8337-071C-44F8-9613-D03266BF3E06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638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1554480"/>
            <a:ext cx="4222308" cy="38862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88691-1277-479D-B9E4-E5A871751E3A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1/13/2017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B8337-071C-44F8-9613-D03266BF3E06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701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9848" y="1554480"/>
            <a:ext cx="2075688" cy="3886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6432" y="1554480"/>
            <a:ext cx="4224528" cy="388620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88691-1277-479D-B9E4-E5A871751E3A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1/13/2017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B8337-071C-44F8-9613-D03266BF3E06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584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456432" y="1545336"/>
            <a:ext cx="4224528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C088691-1277-479D-B9E4-E5A871751E3A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1/13/2017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42B8337-071C-44F8-9613-D03266BF3E06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17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472184"/>
            <a:ext cx="6172200" cy="2130552"/>
          </a:xfrm>
        </p:spPr>
        <p:txBody>
          <a:bodyPr anchor="t">
            <a:noAutofit/>
          </a:bodyPr>
          <a:lstStyle>
            <a:lvl1pPr algn="l">
              <a:defRPr sz="48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3886200"/>
            <a:ext cx="6172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88691-1277-479D-B9E4-E5A871751E3A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1/13/2017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2B8337-071C-44F8-9613-D03266BF3E06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56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6325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6998" y="1915859"/>
            <a:ext cx="3646966" cy="28814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754" y="1915881"/>
            <a:ext cx="3639311" cy="28813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88691-1277-479D-B9E4-E5A871751E3A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1/13/2017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2B8337-071C-44F8-9613-D03266BF3E06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094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5734" cy="106679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916113"/>
            <a:ext cx="3638550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860676"/>
            <a:ext cx="3638550" cy="28828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5" y="1916113"/>
            <a:ext cx="3660775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2860676"/>
            <a:ext cx="3651250" cy="28829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88691-1277-479D-B9E4-E5A871751E3A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1/13/2017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2B8337-071C-44F8-9613-D03266BF3E06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987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62800" y="1551543"/>
            <a:ext cx="1828800" cy="365125"/>
          </a:xfrm>
        </p:spPr>
        <p:txBody>
          <a:bodyPr/>
          <a:lstStyle/>
          <a:p>
            <a:fld id="{8C088691-1277-479D-B9E4-E5A871751E3A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1/13/2017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2B8337-071C-44F8-9613-D03266BF3E06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454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88691-1277-479D-B9E4-E5A871751E3A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1/13/2017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B8337-071C-44F8-9613-D03266BF3E06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736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450" y="1920876"/>
            <a:ext cx="3654425" cy="28892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6425"/>
            <a:ext cx="3629025" cy="1041400"/>
          </a:xfrm>
        </p:spPr>
        <p:txBody>
          <a:bodyPr anchor="t">
            <a:normAutofit/>
          </a:bodyPr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920875"/>
            <a:ext cx="3629025" cy="18129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88691-1277-479D-B9E4-E5A871751E3A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1/13/2017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2B8337-071C-44F8-9613-D03266BF3E06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757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0074"/>
            <a:ext cx="2074862" cy="1981201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3862" y="1650999"/>
            <a:ext cx="5627687" cy="42207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3862" y="614363"/>
            <a:ext cx="3741738" cy="9096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88691-1277-479D-B9E4-E5A871751E3A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1/13/2017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2B8337-071C-44F8-9613-D03266BF3E06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426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1554480"/>
            <a:ext cx="2073348" cy="19794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0" y="1547036"/>
            <a:ext cx="4222308" cy="3886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088691-1277-479D-B9E4-E5A871751E3A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1/13/2017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9848" y="6356350"/>
            <a:ext cx="510235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59752" y="6356350"/>
            <a:ext cx="113768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B8337-071C-44F8-9613-D03266BF3E06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4372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1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7841" y="380975"/>
            <a:ext cx="76962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FF"/>
                </a:solidFill>
              </a:rPr>
              <a:t>K</a:t>
            </a:r>
            <a:r>
              <a:rPr lang="en-US" sz="3200" b="1" dirty="0" smtClean="0">
                <a:solidFill>
                  <a:srgbClr val="FFFFFF"/>
                </a:solidFill>
              </a:rPr>
              <a:t>ey </a:t>
            </a:r>
            <a:r>
              <a:rPr lang="en-US" sz="3200" b="1" dirty="0">
                <a:solidFill>
                  <a:srgbClr val="FFFFFF"/>
                </a:solidFill>
              </a:rPr>
              <a:t>criteria </a:t>
            </a:r>
            <a:r>
              <a:rPr lang="en-US" sz="3200" b="1" dirty="0" smtClean="0">
                <a:solidFill>
                  <a:srgbClr val="FFFFFF"/>
                </a:solidFill>
              </a:rPr>
              <a:t>used identify priority GRP’s:</a:t>
            </a:r>
            <a:endParaRPr lang="en-US" sz="3200" b="1" dirty="0">
              <a:solidFill>
                <a:srgbClr val="FFFFFF"/>
              </a:solidFill>
            </a:endParaRPr>
          </a:p>
          <a:p>
            <a:endParaRPr lang="en-US" sz="2400" dirty="0">
              <a:solidFill>
                <a:srgbClr val="FFFF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Rail and High Hazard Rail within ¼ mile of a waterway</a:t>
            </a:r>
          </a:p>
          <a:p>
            <a:endParaRPr lang="en-US" sz="2400" dirty="0">
              <a:solidFill>
                <a:srgbClr val="FFFF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Pipelines and facilities within ¼ mile of a </a:t>
            </a:r>
            <a:r>
              <a:rPr lang="en-US" sz="2400" dirty="0" smtClean="0">
                <a:solidFill>
                  <a:srgbClr val="FFFFFF"/>
                </a:solidFill>
              </a:rPr>
              <a:t>waterway</a:t>
            </a:r>
          </a:p>
          <a:p>
            <a:endParaRPr lang="en-US" sz="2400" dirty="0" smtClean="0">
              <a:solidFill>
                <a:srgbClr val="FFFF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Area with historical spills</a:t>
            </a:r>
            <a:endParaRPr lang="en-US" sz="2400" dirty="0">
              <a:solidFill>
                <a:srgbClr val="FFFFFF"/>
              </a:solidFill>
            </a:endParaRPr>
          </a:p>
          <a:p>
            <a:endParaRPr lang="en-US" sz="2400" dirty="0">
              <a:solidFill>
                <a:srgbClr val="FFFF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Presence of  terrestrial and aquatic threatened and endangered species and their habitats</a:t>
            </a:r>
          </a:p>
          <a:p>
            <a:endParaRPr lang="en-US" sz="2400" dirty="0">
              <a:solidFill>
                <a:srgbClr val="FFFF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Cultural/historical concerns</a:t>
            </a:r>
          </a:p>
          <a:p>
            <a:endParaRPr lang="en-US" sz="2400" dirty="0">
              <a:solidFill>
                <a:srgbClr val="FFFF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Political </a:t>
            </a:r>
            <a:r>
              <a:rPr lang="en-US" sz="2400" dirty="0" smtClean="0">
                <a:solidFill>
                  <a:srgbClr val="FFFFFF"/>
                </a:solidFill>
              </a:rPr>
              <a:t>sensitivities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FF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LEPC boundaries – 1 GRP in each LEPC</a:t>
            </a:r>
            <a:endParaRPr lang="en-US" sz="2400" dirty="0">
              <a:solidFill>
                <a:srgbClr val="FFFFFF"/>
              </a:solidFill>
            </a:endParaRPr>
          </a:p>
          <a:p>
            <a:endParaRPr lang="en-US" sz="2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98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2529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307" y="0"/>
            <a:ext cx="5299363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99648" y="6178870"/>
            <a:ext cx="2172812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Upper Sacramento River</a:t>
            </a:r>
          </a:p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Geographic Response Plan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5800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533400"/>
            <a:ext cx="76962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Table of Contents (TOC)</a:t>
            </a:r>
          </a:p>
          <a:p>
            <a:endParaRPr lang="en-US" dirty="0"/>
          </a:p>
          <a:p>
            <a:r>
              <a:rPr lang="en-US" b="1" dirty="0" smtClean="0"/>
              <a:t>Documents Reviewed: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Feather River Draft GRP - March 2016 (foundation of TOC)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LEPC </a:t>
            </a:r>
            <a:r>
              <a:rPr lang="en-US" b="1" dirty="0"/>
              <a:t>Guidance Document </a:t>
            </a:r>
            <a:r>
              <a:rPr lang="en-US" b="1" dirty="0" smtClean="0"/>
              <a:t>Template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SF/Delta Area Contingency Plan (ACP)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San </a:t>
            </a:r>
            <a:r>
              <a:rPr lang="en-US" b="1" dirty="0"/>
              <a:t>Diego </a:t>
            </a:r>
            <a:r>
              <a:rPr lang="en-US" b="1" dirty="0" smtClean="0"/>
              <a:t>ACP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EPA </a:t>
            </a:r>
            <a:r>
              <a:rPr lang="en-US" b="1" dirty="0"/>
              <a:t>Region 7 </a:t>
            </a:r>
            <a:r>
              <a:rPr lang="en-US" b="1" dirty="0" smtClean="0"/>
              <a:t>Regional Integrated Contingency Plan (RICP)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EPA </a:t>
            </a:r>
            <a:r>
              <a:rPr lang="en-US" b="1" dirty="0"/>
              <a:t>Region 5 </a:t>
            </a:r>
            <a:r>
              <a:rPr lang="en-US" b="1" dirty="0" smtClean="0"/>
              <a:t>Regional Contingency Plan (RCP)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National Contingency Plan (NCP)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EPA </a:t>
            </a:r>
            <a:r>
              <a:rPr lang="en-US" b="1" dirty="0"/>
              <a:t>ACP </a:t>
            </a:r>
            <a:r>
              <a:rPr lang="en-US" b="1" dirty="0" smtClean="0"/>
              <a:t>Handbook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E</a:t>
            </a:r>
            <a:r>
              <a:rPr lang="en-US" b="1" dirty="0" smtClean="0"/>
              <a:t>xisting California/Nevada GRP’s </a:t>
            </a:r>
            <a:r>
              <a:rPr lang="en-US" b="1" dirty="0"/>
              <a:t>such as </a:t>
            </a:r>
            <a:r>
              <a:rPr lang="en-US" b="1" dirty="0" smtClean="0"/>
              <a:t>the Truckee River and </a:t>
            </a:r>
            <a:r>
              <a:rPr lang="en-US" b="1" dirty="0"/>
              <a:t>Lake </a:t>
            </a:r>
            <a:r>
              <a:rPr lang="en-US" b="1" dirty="0" smtClean="0"/>
              <a:t>Tahoe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EPA Region 10 GRP’s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Gray’s Harbor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err="1" smtClean="0"/>
              <a:t>Nansook</a:t>
            </a:r>
            <a:r>
              <a:rPr lang="en-US" b="1" dirty="0" smtClean="0"/>
              <a:t> River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Middle Columbia River/John Day’s Pool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Feather River GRP – August 2016  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3920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381000"/>
            <a:ext cx="6096000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Proposed Next Steps: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Finalize all guidance documents for </a:t>
            </a:r>
            <a:r>
              <a:rPr lang="en-US" sz="2400" smtClean="0"/>
              <a:t>GRP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Establish GRP Subcommittee’s/Workgroups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Start with LEPC’s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Timeframe for completion of GRP’s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Draft GRP’s: 12 to 18 months from first subcommittee meeting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Final GRP’s: 24 months from first subcommittee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367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1981200"/>
            <a:ext cx="3886200" cy="1752600"/>
          </a:xfrm>
        </p:spPr>
        <p:txBody>
          <a:bodyPr>
            <a:no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b="1" i="0" dirty="0" smtClean="0">
                <a:cs typeface="Arial" panose="020B0604020202020204" pitchFamily="34" charset="0"/>
              </a:rPr>
              <a:t>Upper Sacramento River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b="1" i="0" dirty="0" smtClean="0">
                <a:cs typeface="Arial" panose="020B0604020202020204" pitchFamily="34" charset="0"/>
              </a:rPr>
              <a:t>North Fork American River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b="1" i="0" dirty="0" smtClean="0">
                <a:cs typeface="Arial" panose="020B0604020202020204" pitchFamily="34" charset="0"/>
              </a:rPr>
              <a:t>Russian River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b="1" i="0" dirty="0" smtClean="0">
                <a:cs typeface="Arial" panose="020B0604020202020204" pitchFamily="34" charset="0"/>
              </a:rPr>
              <a:t>Kern River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b="1" i="0" dirty="0" err="1" smtClean="0">
                <a:cs typeface="Arial" panose="020B0604020202020204" pitchFamily="34" charset="0"/>
              </a:rPr>
              <a:t>Ballona</a:t>
            </a:r>
            <a:r>
              <a:rPr lang="en-US" sz="2400" b="1" i="0" dirty="0" smtClean="0">
                <a:cs typeface="Arial" panose="020B0604020202020204" pitchFamily="34" charset="0"/>
              </a:rPr>
              <a:t> Creek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b="1" i="0" dirty="0" smtClean="0">
                <a:cs typeface="Arial" panose="020B0604020202020204" pitchFamily="34" charset="0"/>
              </a:rPr>
              <a:t>Cajon Pass</a:t>
            </a:r>
            <a:endParaRPr lang="en-US" sz="2400" b="1" i="0" dirty="0">
              <a:cs typeface="Arial" panose="020B0604020202020204" pitchFamily="34" charset="0"/>
            </a:endParaRPr>
          </a:p>
        </p:txBody>
      </p:sp>
      <p:pic>
        <p:nvPicPr>
          <p:cNvPr id="1026" name="Picture 2" descr="C:\Users\Aburkholder\AppData\Local\Microsoft\Windows\Temporary Internet Files\Content.Outlook\6NLEFDZD\OSPR_GRPAreas_Round1_poster_Statewide_Dec1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979" y="1447800"/>
            <a:ext cx="4175464" cy="5403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" y="152400"/>
            <a:ext cx="853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Priority GRP’s Identified by OSPR for First Planning Cycle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793564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4400" y="48006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GRP Boundaries with Local Emergency Planning Committee (LEPC) Regions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366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16889"/>
            <a:ext cx="5181599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84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855"/>
            <a:ext cx="8857129" cy="6844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662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33817"/>
            <a:ext cx="8171329" cy="63142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42604" y="76200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Ballona</a:t>
            </a:r>
            <a:r>
              <a:rPr lang="en-US" b="1" dirty="0" smtClean="0"/>
              <a:t> Creek – USCG/EPA Boundary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6030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202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318" y="0"/>
            <a:ext cx="52993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333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8184777" cy="6324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32516" y="62715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Russian River – USCG/EPA Boundary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594701"/>
      </p:ext>
    </p:extLst>
  </p:cSld>
  <p:clrMapOvr>
    <a:masterClrMapping/>
  </p:clrMapOvr>
</p:sld>
</file>

<file path=ppt/theme/theme1.xml><?xml version="1.0" encoding="utf-8"?>
<a:theme xmlns:a="http://schemas.openxmlformats.org/drawingml/2006/main" name="Tradeshow">
  <a:themeElements>
    <a:clrScheme name="Tradeshow">
      <a:dk1>
        <a:srgbClr val="3F3F3F"/>
      </a:dk1>
      <a:lt1>
        <a:srgbClr val="FFFFFF"/>
      </a:lt1>
      <a:dk2>
        <a:srgbClr val="7DAFC3"/>
      </a:dk2>
      <a:lt2>
        <a:srgbClr val="E5E4DF"/>
      </a:lt2>
      <a:accent1>
        <a:srgbClr val="7C959A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79A4"/>
      </a:hlink>
      <a:folHlink>
        <a:srgbClr val="595959"/>
      </a:folHlink>
    </a:clrScheme>
    <a:fontScheme name="Tradeshow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adeshow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300000"/>
              </a:schemeClr>
            </a:gs>
            <a:gs pos="35000">
              <a:schemeClr val="phClr">
                <a:tint val="45000"/>
                <a:satMod val="300000"/>
              </a:schemeClr>
            </a:gs>
            <a:gs pos="69000">
              <a:schemeClr val="phClr">
                <a:tint val="45000"/>
                <a:satMod val="350000"/>
              </a:schemeClr>
            </a:gs>
            <a:gs pos="100000">
              <a:schemeClr val="phClr"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38475" cap="flat" cmpd="sng" algn="ctr">
          <a:solidFill>
            <a:schemeClr val="phClr"/>
          </a:solidFill>
          <a:prstDash val="solid"/>
        </a:ln>
        <a:ln w="548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3600000"/>
            </a:lightRig>
          </a:scene3d>
          <a:sp3d contourW="31750" prstMaterial="flat">
            <a:bevelT w="127000" h="254000" prst="angle"/>
            <a:contourClr>
              <a:schemeClr val="phClr">
                <a:shade val="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</TotalTime>
  <Words>241</Words>
  <Application>Microsoft Office PowerPoint</Application>
  <PresentationFormat>On-screen Show (4:3)</PresentationFormat>
  <Paragraphs>57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Tradeshow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California Department of Fish and Wildlife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16</cp:revision>
  <dcterms:created xsi:type="dcterms:W3CDTF">2017-01-10T20:32:26Z</dcterms:created>
  <dcterms:modified xsi:type="dcterms:W3CDTF">2017-01-13T17:16:50Z</dcterms:modified>
</cp:coreProperties>
</file>