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123"/>
  </p:notesMasterIdLst>
  <p:sldIdLst>
    <p:sldId id="281" r:id="rId2"/>
    <p:sldId id="268" r:id="rId3"/>
    <p:sldId id="391" r:id="rId4"/>
    <p:sldId id="368" r:id="rId5"/>
    <p:sldId id="390" r:id="rId6"/>
    <p:sldId id="273" r:id="rId7"/>
    <p:sldId id="365" r:id="rId8"/>
    <p:sldId id="375" r:id="rId9"/>
    <p:sldId id="325" r:id="rId10"/>
    <p:sldId id="346" r:id="rId11"/>
    <p:sldId id="373" r:id="rId12"/>
    <p:sldId id="357" r:id="rId13"/>
    <p:sldId id="256" r:id="rId14"/>
    <p:sldId id="376" r:id="rId15"/>
    <p:sldId id="292" r:id="rId16"/>
    <p:sldId id="272" r:id="rId17"/>
    <p:sldId id="257" r:id="rId18"/>
    <p:sldId id="293" r:id="rId19"/>
    <p:sldId id="372" r:id="rId20"/>
    <p:sldId id="284" r:id="rId21"/>
    <p:sldId id="296" r:id="rId22"/>
    <p:sldId id="336" r:id="rId23"/>
    <p:sldId id="288" r:id="rId24"/>
    <p:sldId id="306" r:id="rId25"/>
    <p:sldId id="276" r:id="rId26"/>
    <p:sldId id="290" r:id="rId27"/>
    <p:sldId id="352" r:id="rId28"/>
    <p:sldId id="321" r:id="rId29"/>
    <p:sldId id="258" r:id="rId30"/>
    <p:sldId id="304" r:id="rId31"/>
    <p:sldId id="266" r:id="rId32"/>
    <p:sldId id="367" r:id="rId33"/>
    <p:sldId id="314" r:id="rId34"/>
    <p:sldId id="335" r:id="rId35"/>
    <p:sldId id="356" r:id="rId36"/>
    <p:sldId id="305" r:id="rId37"/>
    <p:sldId id="274" r:id="rId38"/>
    <p:sldId id="289" r:id="rId39"/>
    <p:sldId id="265" r:id="rId40"/>
    <p:sldId id="359" r:id="rId41"/>
    <p:sldId id="259" r:id="rId42"/>
    <p:sldId id="364" r:id="rId43"/>
    <p:sldId id="323" r:id="rId44"/>
    <p:sldId id="384" r:id="rId45"/>
    <p:sldId id="282" r:id="rId46"/>
    <p:sldId id="351" r:id="rId47"/>
    <p:sldId id="307" r:id="rId48"/>
    <p:sldId id="283" r:id="rId49"/>
    <p:sldId id="371" r:id="rId50"/>
    <p:sldId id="348" r:id="rId51"/>
    <p:sldId id="310" r:id="rId52"/>
    <p:sldId id="278" r:id="rId53"/>
    <p:sldId id="297" r:id="rId54"/>
    <p:sldId id="277" r:id="rId55"/>
    <p:sldId id="370" r:id="rId56"/>
    <p:sldId id="349" r:id="rId57"/>
    <p:sldId id="298" r:id="rId58"/>
    <p:sldId id="275" r:id="rId59"/>
    <p:sldId id="285" r:id="rId60"/>
    <p:sldId id="261" r:id="rId61"/>
    <p:sldId id="308" r:id="rId62"/>
    <p:sldId id="380" r:id="rId63"/>
    <p:sldId id="299" r:id="rId64"/>
    <p:sldId id="303" r:id="rId65"/>
    <p:sldId id="262" r:id="rId66"/>
    <p:sldId id="329" r:id="rId67"/>
    <p:sldId id="302" r:id="rId68"/>
    <p:sldId id="350" r:id="rId69"/>
    <p:sldId id="344" r:id="rId70"/>
    <p:sldId id="286" r:id="rId71"/>
    <p:sldId id="271" r:id="rId72"/>
    <p:sldId id="362" r:id="rId73"/>
    <p:sldId id="354" r:id="rId74"/>
    <p:sldId id="326" r:id="rId75"/>
    <p:sldId id="300" r:id="rId76"/>
    <p:sldId id="387" r:id="rId77"/>
    <p:sldId id="280" r:id="rId78"/>
    <p:sldId id="279" r:id="rId79"/>
    <p:sldId id="291" r:id="rId80"/>
    <p:sldId id="287" r:id="rId81"/>
    <p:sldId id="317" r:id="rId82"/>
    <p:sldId id="295" r:id="rId83"/>
    <p:sldId id="389" r:id="rId84"/>
    <p:sldId id="312" r:id="rId85"/>
    <p:sldId id="316" r:id="rId86"/>
    <p:sldId id="313" r:id="rId87"/>
    <p:sldId id="260" r:id="rId88"/>
    <p:sldId id="319" r:id="rId89"/>
    <p:sldId id="341" r:id="rId90"/>
    <p:sldId id="340" r:id="rId91"/>
    <p:sldId id="322" r:id="rId92"/>
    <p:sldId id="343" r:id="rId93"/>
    <p:sldId id="382" r:id="rId94"/>
    <p:sldId id="264" r:id="rId95"/>
    <p:sldId id="328" r:id="rId96"/>
    <p:sldId id="381" r:id="rId97"/>
    <p:sldId id="345" r:id="rId98"/>
    <p:sldId id="330" r:id="rId99"/>
    <p:sldId id="369" r:id="rId100"/>
    <p:sldId id="353" r:id="rId101"/>
    <p:sldId id="324" r:id="rId102"/>
    <p:sldId id="360" r:id="rId103"/>
    <p:sldId id="363" r:id="rId104"/>
    <p:sldId id="331" r:id="rId105"/>
    <p:sldId id="355" r:id="rId106"/>
    <p:sldId id="377" r:id="rId107"/>
    <p:sldId id="337" r:id="rId108"/>
    <p:sldId id="385" r:id="rId109"/>
    <p:sldId id="342" r:id="rId110"/>
    <p:sldId id="366" r:id="rId111"/>
    <p:sldId id="333" r:id="rId112"/>
    <p:sldId id="347" r:id="rId113"/>
    <p:sldId id="263" r:id="rId114"/>
    <p:sldId id="315" r:id="rId115"/>
    <p:sldId id="378" r:id="rId116"/>
    <p:sldId id="332" r:id="rId117"/>
    <p:sldId id="383" r:id="rId118"/>
    <p:sldId id="379" r:id="rId119"/>
    <p:sldId id="386" r:id="rId120"/>
    <p:sldId id="388" r:id="rId121"/>
    <p:sldId id="358" r:id="rId1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33"/>
    <a:srgbClr val="669900"/>
    <a:srgbClr val="9933FF"/>
    <a:srgbClr val="663300"/>
    <a:srgbClr val="996633"/>
    <a:srgbClr val="3366CC"/>
    <a:srgbClr val="CC6600"/>
    <a:srgbClr val="F8AA2C"/>
    <a:srgbClr val="FF3399"/>
    <a:srgbClr val="FBBF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923" autoAdjust="0"/>
  </p:normalViewPr>
  <p:slideViewPr>
    <p:cSldViewPr snapToGrid="0">
      <p:cViewPr varScale="1">
        <p:scale>
          <a:sx n="96" d="100"/>
          <a:sy n="96" d="100"/>
        </p:scale>
        <p:origin x="720" y="84"/>
      </p:cViewPr>
      <p:guideLst/>
    </p:cSldViewPr>
  </p:slideViewPr>
  <p:outlineViewPr>
    <p:cViewPr>
      <p:scale>
        <a:sx n="33" d="100"/>
        <a:sy n="33" d="100"/>
      </p:scale>
      <p:origin x="0" y="-2170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2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356C0B-3DC1-438E-9EA4-2B1E9A0B812A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323F9C-2302-4726-9D31-75867BB0DD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972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323F9C-2302-4726-9D31-75867BB0DDDE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22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5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64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272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286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75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19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90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10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42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96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535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98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25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75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072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269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11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71B4AAF-2EEF-4272-A49B-AD8DCE443384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AC0E381-8802-48AC-96E3-16665E9BF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631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g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1.JPG"/><Relationship Id="rId4" Type="http://schemas.openxmlformats.org/officeDocument/2006/relationships/image" Target="../media/image60.JP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9.jp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4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jpe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7.jp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pn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jpg"/><Relationship Id="rId3" Type="http://schemas.openxmlformats.org/officeDocument/2006/relationships/image" Target="../media/image105.jpg"/><Relationship Id="rId7" Type="http://schemas.openxmlformats.org/officeDocument/2006/relationships/image" Target="../media/image109.jpg"/><Relationship Id="rId12" Type="http://schemas.openxmlformats.org/officeDocument/2006/relationships/image" Target="../media/image1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8.jpg"/><Relationship Id="rId11" Type="http://schemas.openxmlformats.org/officeDocument/2006/relationships/image" Target="../media/image113.jpeg"/><Relationship Id="rId5" Type="http://schemas.openxmlformats.org/officeDocument/2006/relationships/image" Target="../media/image107.jpg"/><Relationship Id="rId10" Type="http://schemas.openxmlformats.org/officeDocument/2006/relationships/image" Target="../media/image112.jpg"/><Relationship Id="rId4" Type="http://schemas.openxmlformats.org/officeDocument/2006/relationships/image" Target="../media/image106.jpg"/><Relationship Id="rId9" Type="http://schemas.openxmlformats.org/officeDocument/2006/relationships/image" Target="../media/image111.jp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7" Type="http://schemas.openxmlformats.org/officeDocument/2006/relationships/image" Target="../media/image123.pn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2.svg"/><Relationship Id="rId5" Type="http://schemas.openxmlformats.org/officeDocument/2006/relationships/image" Target="../media/image121.png"/><Relationship Id="rId4" Type="http://schemas.openxmlformats.org/officeDocument/2006/relationships/image" Target="../media/image120.svg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G"/><Relationship Id="rId1" Type="http://schemas.openxmlformats.org/officeDocument/2006/relationships/slideLayout" Target="../slideLayouts/slideLayout6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13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1.svg"/><Relationship Id="rId5" Type="http://schemas.openxmlformats.org/officeDocument/2006/relationships/image" Target="../media/image140.png"/><Relationship Id="rId4" Type="http://schemas.openxmlformats.org/officeDocument/2006/relationships/image" Target="../media/image139.sv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g"/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68.jp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2.jpeg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Camera with solid fill">
            <a:extLst>
              <a:ext uri="{FF2B5EF4-FFF2-40B4-BE49-F238E27FC236}">
                <a16:creationId xmlns:a16="http://schemas.microsoft.com/office/drawing/2014/main" id="{E025D562-DF96-4FCC-96B6-EF5EEFFD15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515364"/>
            <a:ext cx="9144000" cy="84781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C5BF0B3-609D-496B-9AD3-2991E3973C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3419" y="132398"/>
            <a:ext cx="1123661" cy="1485388"/>
          </a:xfrm>
          <a:prstGeom prst="rect">
            <a:avLst/>
          </a:prstGeom>
        </p:spPr>
      </p:pic>
      <p:sp>
        <p:nvSpPr>
          <p:cNvPr id="8" name="Explosion: 8 Points 7">
            <a:extLst>
              <a:ext uri="{FF2B5EF4-FFF2-40B4-BE49-F238E27FC236}">
                <a16:creationId xmlns:a16="http://schemas.microsoft.com/office/drawing/2014/main" id="{A330E448-93BB-4634-B303-E658B25F794C}"/>
              </a:ext>
            </a:extLst>
          </p:cNvPr>
          <p:cNvSpPr/>
          <p:nvPr/>
        </p:nvSpPr>
        <p:spPr>
          <a:xfrm>
            <a:off x="868679" y="1257227"/>
            <a:ext cx="1336431" cy="1828800"/>
          </a:xfrm>
          <a:prstGeom prst="irregularSeal1">
            <a:avLst/>
          </a:prstGeom>
          <a:solidFill>
            <a:schemeClr val="tx1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936A0A-7461-4DE2-90BE-44F1A707327B}"/>
              </a:ext>
            </a:extLst>
          </p:cNvPr>
          <p:cNvSpPr txBox="1"/>
          <p:nvPr/>
        </p:nvSpPr>
        <p:spPr>
          <a:xfrm>
            <a:off x="246920" y="0"/>
            <a:ext cx="68219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002060"/>
                </a:solidFill>
              </a:rPr>
              <a:t>A day in the life of a </a:t>
            </a:r>
            <a:r>
              <a:rPr lang="en-US" sz="4400" dirty="0" err="1">
                <a:solidFill>
                  <a:srgbClr val="002060"/>
                </a:solidFill>
              </a:rPr>
              <a:t>CDFWer</a:t>
            </a:r>
            <a:endParaRPr lang="en-US" sz="4400" dirty="0">
              <a:solidFill>
                <a:srgbClr val="002060"/>
              </a:solidFill>
            </a:endParaRPr>
          </a:p>
        </p:txBody>
      </p:sp>
      <p:pic>
        <p:nvPicPr>
          <p:cNvPr id="10" name="Content Placeholder 4" descr="A person holding a fish&#10;&#10;Description automatically generated with medium confidence">
            <a:extLst>
              <a:ext uri="{FF2B5EF4-FFF2-40B4-BE49-F238E27FC236}">
                <a16:creationId xmlns:a16="http://schemas.microsoft.com/office/drawing/2014/main" id="{70B65688-1152-40A7-BBC8-E64F94AB29B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23" b="21102"/>
          <a:stretch/>
        </p:blipFill>
        <p:spPr>
          <a:xfrm>
            <a:off x="3338697" y="3186837"/>
            <a:ext cx="2466605" cy="2358532"/>
          </a:xfrm>
          <a:prstGeom prst="ellipse">
            <a:avLst/>
          </a:prstGeom>
          <a:ln w="228600" cap="sq" cmpd="thickThin">
            <a:solidFill>
              <a:schemeClr val="tx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" name="Circle: Hollow 10">
            <a:extLst>
              <a:ext uri="{FF2B5EF4-FFF2-40B4-BE49-F238E27FC236}">
                <a16:creationId xmlns:a16="http://schemas.microsoft.com/office/drawing/2014/main" id="{71458666-D1B2-468A-BD0D-03FAE892EC8A}"/>
              </a:ext>
            </a:extLst>
          </p:cNvPr>
          <p:cNvSpPr/>
          <p:nvPr/>
        </p:nvSpPr>
        <p:spPr>
          <a:xfrm>
            <a:off x="3073790" y="2959769"/>
            <a:ext cx="2978094" cy="2839452"/>
          </a:xfrm>
          <a:prstGeom prst="donut">
            <a:avLst>
              <a:gd name="adj" fmla="val 8887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0655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15000">
        <p159:morph option="byObject"/>
      </p:transition>
    </mc:Choice>
    <mc:Fallback xmlns="">
      <p:transition spd="slow" advClick="0" advTm="15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62BF731-652B-4759-B16E-E27E02F039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54726" y="647445"/>
            <a:ext cx="8434548" cy="411184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4C5CEC4-0B60-4E25-B8FC-C07BD2E10723}"/>
              </a:ext>
            </a:extLst>
          </p:cNvPr>
          <p:cNvSpPr txBox="1"/>
          <p:nvPr/>
        </p:nvSpPr>
        <p:spPr>
          <a:xfrm>
            <a:off x="110170" y="5070513"/>
            <a:ext cx="903383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/>
              <a:t>New Scientific </a:t>
            </a:r>
          </a:p>
          <a:p>
            <a:pPr algn="ctr"/>
            <a:r>
              <a:rPr lang="en-US" sz="4400" b="1" dirty="0"/>
              <a:t>Symposium Mascot???</a:t>
            </a:r>
          </a:p>
        </p:txBody>
      </p:sp>
    </p:spTree>
    <p:extLst>
      <p:ext uri="{BB962C8B-B14F-4D97-AF65-F5344CB8AC3E}">
        <p14:creationId xmlns:p14="http://schemas.microsoft.com/office/powerpoint/2010/main" val="107282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ird perched on a tree&#10;&#10;Description automatically generated with medium confidence">
            <a:extLst>
              <a:ext uri="{FF2B5EF4-FFF2-40B4-BE49-F238E27FC236}">
                <a16:creationId xmlns:a16="http://schemas.microsoft.com/office/drawing/2014/main" id="{A764001C-8FF5-412B-81E9-43D1934CE2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2836"/>
            <a:ext cx="9138492" cy="609232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79F8124-5E5E-4066-B876-5BFF4B937B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9669" y="4908331"/>
            <a:ext cx="3282424" cy="1470435"/>
          </a:xfrm>
          <a:solidFill>
            <a:srgbClr val="002060"/>
          </a:solidFill>
        </p:spPr>
        <p:txBody>
          <a:bodyPr>
            <a:normAutofit fontScale="77500" lnSpcReduction="20000"/>
          </a:bodyPr>
          <a:lstStyle/>
          <a:p>
            <a:pPr algn="ctr"/>
            <a:r>
              <a:rPr lang="en-US" sz="4800" dirty="0"/>
              <a:t>Acorn Woodpecker  at the nest</a:t>
            </a:r>
          </a:p>
        </p:txBody>
      </p:sp>
    </p:spTree>
    <p:extLst>
      <p:ext uri="{BB962C8B-B14F-4D97-AF65-F5344CB8AC3E}">
        <p14:creationId xmlns:p14="http://schemas.microsoft.com/office/powerpoint/2010/main" val="1052761008"/>
      </p:ext>
    </p:extLst>
  </p:cSld>
  <p:clrMapOvr>
    <a:masterClrMapping/>
  </p:clrMapOvr>
  <p:transition spd="slow" advClick="0" advTm="15000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2E533-4B80-41D1-A097-1F11EE7E1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9353" y="643462"/>
            <a:ext cx="2947191" cy="5206495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JasmineUPC" panose="02020603050405020304" pitchFamily="18" charset="-34"/>
                <a:cs typeface="JasmineUPC" panose="02020603050405020304" pitchFamily="18" charset="-34"/>
              </a:rPr>
              <a:t>The mighty Yuba River</a:t>
            </a:r>
          </a:p>
        </p:txBody>
      </p:sp>
      <p:pic>
        <p:nvPicPr>
          <p:cNvPr id="5" name="Content Placeholder 4" descr="A picture containing tree, outdoor, surrounded, wooded&#10;&#10;Description automatically generated">
            <a:extLst>
              <a:ext uri="{FF2B5EF4-FFF2-40B4-BE49-F238E27FC236}">
                <a16:creationId xmlns:a16="http://schemas.microsoft.com/office/drawing/2014/main" id="{A5F932FA-3302-4771-8ABA-2E501BA1B1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25" r="-2" b="3074"/>
          <a:stretch/>
        </p:blipFill>
        <p:spPr>
          <a:xfrm>
            <a:off x="20" y="975"/>
            <a:ext cx="56646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993605"/>
      </p:ext>
    </p:extLst>
  </p:cSld>
  <p:clrMapOvr>
    <a:masterClrMapping/>
  </p:clrMapOvr>
  <p:transition spd="slow" advClick="0" advTm="15000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50000"/>
            <a:alpha val="8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fish&#10;&#10;Description automatically generated with medium confidence">
            <a:extLst>
              <a:ext uri="{FF2B5EF4-FFF2-40B4-BE49-F238E27FC236}">
                <a16:creationId xmlns:a16="http://schemas.microsoft.com/office/drawing/2014/main" id="{3F7B4526-C9FF-4F7B-8F35-92D5C08E7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ellipse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5F5D95F-3D9D-461C-98C2-44CDD3D1F844}"/>
              </a:ext>
            </a:extLst>
          </p:cNvPr>
          <p:cNvSpPr/>
          <p:nvPr/>
        </p:nvSpPr>
        <p:spPr>
          <a:xfrm>
            <a:off x="375023" y="740539"/>
            <a:ext cx="839396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Taylor Creek Kokanee</a:t>
            </a:r>
          </a:p>
        </p:txBody>
      </p:sp>
    </p:spTree>
    <p:extLst>
      <p:ext uri="{BB962C8B-B14F-4D97-AF65-F5344CB8AC3E}">
        <p14:creationId xmlns:p14="http://schemas.microsoft.com/office/powerpoint/2010/main" val="284646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split orient="vert"/>
      </p:transition>
    </mc:Choice>
    <mc:Fallback xmlns="">
      <p:transition spd="slow" advClick="0" advTm="15000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16E73-CD35-455E-8CEB-6256BFF5E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9354" y="286440"/>
            <a:ext cx="3035326" cy="593809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dirty="0" err="1">
                <a:latin typeface="Amasis MT Pro" panose="020B0604020202020204" pitchFamily="18" charset="0"/>
              </a:rPr>
              <a:t>Brrr</a:t>
            </a:r>
            <a:r>
              <a:rPr lang="en-US" sz="4000" b="1" dirty="0">
                <a:latin typeface="Amasis MT Pro" panose="020B0604020202020204" pitchFamily="18" charset="0"/>
              </a:rPr>
              <a:t>…</a:t>
            </a:r>
            <a:br>
              <a:rPr lang="en-US" sz="4000" b="1" dirty="0">
                <a:latin typeface="Amasis MT Pro" panose="020B0604020202020204" pitchFamily="18" charset="0"/>
              </a:rPr>
            </a:br>
            <a:br>
              <a:rPr lang="en-US" sz="4000" b="1" dirty="0">
                <a:latin typeface="Amasis MT Pro" panose="020B0604020202020204" pitchFamily="18" charset="0"/>
              </a:rPr>
            </a:br>
            <a:r>
              <a:rPr lang="en-US" sz="4000" b="1" cap="none" dirty="0">
                <a:latin typeface="Amasis MT Pro" panose="020B0604020202020204" pitchFamily="18" charset="0"/>
              </a:rPr>
              <a:t>I might just wear a face mask every frigid field morning!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BA3B5E-F595-40F5-AF50-DAD934F77E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199" b="-2"/>
          <a:stretch/>
        </p:blipFill>
        <p:spPr>
          <a:xfrm rot="16200000">
            <a:off x="-596646" y="597621"/>
            <a:ext cx="6858000" cy="566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607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15000">
        <p14:reveal/>
      </p:transition>
    </mc:Choice>
    <mc:Fallback xmlns="">
      <p:transition spd="slow" advClick="0" advTm="15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outdoor, tree, sky, grass&#10;&#10;Description automatically generated">
            <a:extLst>
              <a:ext uri="{FF2B5EF4-FFF2-40B4-BE49-F238E27FC236}">
                <a16:creationId xmlns:a16="http://schemas.microsoft.com/office/drawing/2014/main" id="{463F4693-9BA7-48B7-973E-BE36B25782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3" t="3854"/>
          <a:stretch/>
        </p:blipFill>
        <p:spPr>
          <a:xfrm>
            <a:off x="0" y="0"/>
            <a:ext cx="9144000" cy="687150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99E34C-8C37-4BED-99B8-62B3FE869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198" y="253388"/>
            <a:ext cx="3294042" cy="1019266"/>
          </a:xfrm>
        </p:spPr>
        <p:txBody>
          <a:bodyPr>
            <a:normAutofit/>
          </a:bodyPr>
          <a:lstStyle/>
          <a:p>
            <a:pPr algn="r"/>
            <a:r>
              <a:rPr lang="en-US" sz="6000" dirty="0">
                <a:latin typeface="JasmineUPC" panose="020B0502040204020203" pitchFamily="18" charset="-34"/>
                <a:cs typeface="JasmineUPC" panose="020B0502040204020203" pitchFamily="18" charset="-34"/>
              </a:rPr>
              <a:t>Wildwood</a:t>
            </a:r>
          </a:p>
        </p:txBody>
      </p:sp>
    </p:spTree>
    <p:extLst>
      <p:ext uri="{BB962C8B-B14F-4D97-AF65-F5344CB8AC3E}">
        <p14:creationId xmlns:p14="http://schemas.microsoft.com/office/powerpoint/2010/main" val="166216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 advTm="15000">
        <p:cut/>
      </p:transition>
    </mc:Choice>
    <mc:Fallback xmlns="">
      <p:transition advClick="0" advTm="15000"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sea otter, mammal, day&#10;&#10;Description automatically generated">
            <a:extLst>
              <a:ext uri="{FF2B5EF4-FFF2-40B4-BE49-F238E27FC236}">
                <a16:creationId xmlns:a16="http://schemas.microsoft.com/office/drawing/2014/main" id="{17AF2B73-478D-46B4-B305-FEA8E247F8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5430" y="3893453"/>
            <a:ext cx="6486711" cy="2644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group of seals in the water&#10;&#10;Description automatically generated with medium confidence">
            <a:extLst>
              <a:ext uri="{FF2B5EF4-FFF2-40B4-BE49-F238E27FC236}">
                <a16:creationId xmlns:a16="http://schemas.microsoft.com/office/drawing/2014/main" id="{97893111-6D64-4567-B97B-871E8BFB68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0" y="320507"/>
            <a:ext cx="5036724" cy="33578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623320-5123-44C7-BA38-06ACF320840C}"/>
              </a:ext>
            </a:extLst>
          </p:cNvPr>
          <p:cNvSpPr txBox="1"/>
          <p:nvPr/>
        </p:nvSpPr>
        <p:spPr>
          <a:xfrm>
            <a:off x="5299114" y="746100"/>
            <a:ext cx="350583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lgerian" panose="04020705040A02060702" pitchFamily="82" charset="0"/>
              </a:rPr>
              <a:t>Olive “the oiled “ sea otter and friends!</a:t>
            </a:r>
          </a:p>
        </p:txBody>
      </p:sp>
    </p:spTree>
    <p:extLst>
      <p:ext uri="{BB962C8B-B14F-4D97-AF65-F5344CB8AC3E}">
        <p14:creationId xmlns:p14="http://schemas.microsoft.com/office/powerpoint/2010/main" val="3761777356"/>
      </p:ext>
    </p:extLst>
  </p:cSld>
  <p:clrMapOvr>
    <a:masterClrMapping/>
  </p:clrMapOvr>
  <p:transition spd="slow" advClick="0" advTm="15000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674049D-FD6A-4542-94FE-5C839E2D2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609600"/>
            <a:ext cx="3818643" cy="5150801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latin typeface="Amasis MT Pro Black" panose="02040A04050005020304" pitchFamily="18" charset="0"/>
              </a:rPr>
              <a:t>Salmon</a:t>
            </a:r>
            <a:br>
              <a:rPr lang="en-US" sz="4400" dirty="0">
                <a:latin typeface="Amasis MT Pro Black" panose="02040A04050005020304" pitchFamily="18" charset="0"/>
              </a:rPr>
            </a:br>
            <a:r>
              <a:rPr lang="en-US" sz="4400" dirty="0">
                <a:latin typeface="Amasis MT Pro Black" panose="02040A04050005020304" pitchFamily="18" charset="0"/>
              </a:rPr>
              <a:t>and</a:t>
            </a:r>
            <a:br>
              <a:rPr lang="en-US" sz="4400" dirty="0">
                <a:latin typeface="Amasis MT Pro Black" panose="02040A04050005020304" pitchFamily="18" charset="0"/>
              </a:rPr>
            </a:br>
            <a:r>
              <a:rPr lang="en-US" sz="4400" dirty="0">
                <a:latin typeface="Amasis MT Pro Black" panose="02040A04050005020304" pitchFamily="18" charset="0"/>
              </a:rPr>
              <a:t>Striper</a:t>
            </a:r>
            <a:br>
              <a:rPr lang="en-US" sz="4400" dirty="0">
                <a:latin typeface="Amasis MT Pro Black" panose="02040A04050005020304" pitchFamily="18" charset="0"/>
              </a:rPr>
            </a:br>
            <a:r>
              <a:rPr lang="en-US" sz="4400" dirty="0">
                <a:latin typeface="Amasis MT Pro Black" panose="02040A04050005020304" pitchFamily="18" charset="0"/>
              </a:rPr>
              <a:t>and steelhead</a:t>
            </a:r>
            <a:br>
              <a:rPr lang="en-US" sz="4400" dirty="0">
                <a:latin typeface="Amasis MT Pro Black" panose="02040A04050005020304" pitchFamily="18" charset="0"/>
              </a:rPr>
            </a:br>
            <a:br>
              <a:rPr lang="en-US" sz="4400" dirty="0">
                <a:latin typeface="Amasis MT Pro Black" panose="02040A04050005020304" pitchFamily="18" charset="0"/>
              </a:rPr>
            </a:br>
            <a:r>
              <a:rPr lang="en-US" sz="4400" dirty="0">
                <a:latin typeface="Amasis MT Pro Black" panose="02040A04050005020304" pitchFamily="18" charset="0"/>
              </a:rPr>
              <a:t>OH my!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624C10F-3412-42CA-B46B-72A5ACF3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6424201" y="3905595"/>
            <a:ext cx="2729951" cy="3163289"/>
            <a:chOff x="5281603" y="104899"/>
            <a:chExt cx="6910397" cy="6005491"/>
          </a:xfrm>
        </p:grpSpPr>
        <p:sp>
          <p:nvSpPr>
            <p:cNvPr id="15" name="Freeform 98">
              <a:extLst>
                <a:ext uri="{FF2B5EF4-FFF2-40B4-BE49-F238E27FC236}">
                  <a16:creationId xmlns:a16="http://schemas.microsoft.com/office/drawing/2014/main" id="{EE12EFC9-905E-44A8-9DC2-3D8DFC8DF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28280BB0-0CAE-4573-B221-359D88D14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A19080F2-9917-45DC-9455-3037543BD7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61E48598-7893-40F4-9672-7C759F8690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3B989AE-E13F-4942-88D7-3163F1DBE3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F952651B-3EE8-422F-8194-A5CF4C1A59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F78C64D6-8C1D-4349-AA37-C248DC6D5C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91B2FC2C-D26F-4BE4-BC2B-313946C2CE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>
                <a:extLst>
                  <a:ext uri="{FF2B5EF4-FFF2-40B4-BE49-F238E27FC236}">
                    <a16:creationId xmlns:a16="http://schemas.microsoft.com/office/drawing/2014/main" id="{1F9D66A2-DFEC-432A-82D0-5516571F9C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991EB4EC-4537-4E42-9F07-357CA7EF93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A454BDF6-9F84-4C25-A65E-EE6E4A6167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788B3BF0-81D0-4DBE-987B-087D223BF1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1D3D588A-1D03-4D54-934A-4D1405A813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EF1B7B7B-F834-4882-B978-55E03CFC38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56BFBA9B-D100-48C0-BEA5-DBB2CDE727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153CE90E-8ED1-44A3-8C2F-DC25B807D5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719D2437-C3F9-43BB-9F5E-70722C51EC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93313ACA-D7CF-49E0-8F95-6CEBE9A5A5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AD7921A7-D73A-43D6-BAA6-0B64EF1451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0DCB9466-445C-41C6-ACC9-7097C7F9A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157C037B-B231-4FC3-A1D0-52650A0151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120C5B69-C416-46E9-B3E3-9C108BB54F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BF68351D-5FD3-418D-9394-DC53FFE58C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D3E38090-DF9F-425D-9201-144C7C64A1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F9B95176-16D6-435A-8C65-D70E70CF45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67FFD3A8-5ECF-4BB9-9904-8E56A2CA3D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FFC4418F-3BE7-4FCC-82CA-9F9802996C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C957B0E9-DE7D-47B5-A465-D7C068BCD8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9B9B0006-3DB9-445C-9C07-A35747AB00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6A1248C5-AF19-4FDB-BDCF-A07E5D2D41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F0016099-3580-4454-8937-DFA6B4EB1C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4C756983-B0D0-4EC2-B8C8-F09F8DCD62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C5942A62-D8D3-478D-B882-EEA1288D4B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6AD2BB4E-2D54-43C1-B512-1F4F1919B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D8EDDC20-DB61-4B00-924C-CB5CBE6D67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F336F35F-8E5E-4A7B-8C08-C017E2C3C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14D45B06-93C4-433A-A010-35741BD527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4C57400E-9852-4B39-8056-BDABDCBC6F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42E9FCD9-8F62-4296-B7E4-2773B19169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12ECFE30-FE82-40BA-B8C0-88EBF83C58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9C74E728-0341-491A-AF23-F1894819A2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A92339FD-6F72-4171-9B67-6210C18233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69C0996B-64F5-44D4-8497-263D6F2CDB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C74FD39D-E9A9-4B01-B462-7DB55530EB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BD8B3764-5804-4A89-A704-5A89E13463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37A936D0-9C2A-4260-B853-3FBCCA6B0C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FD1E6C27-6ECD-4B32-88C7-7CC5AA7601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A36EFD43-D25B-4F4B-A78C-ADDD625503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D973AE7B-0DED-42FD-8815-4CAEC4A496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95093062-0964-4B43-9795-0EF21ED3B9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BCEC16C4-15D6-4E1F-B477-EDE519EF83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738047AB-17C0-421F-9D1C-98DC1713DF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EAD125FF-95A6-48FA-932E-8B2767BC3D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0C257A47-9512-4857-82FC-715CE45EC4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DFB9FDBF-E678-4B55-950C-D33A76CDB5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97573DD3-AAB9-4B71-9302-99FFD28004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BDDEAC7A-02D3-458E-8541-47B0BFD32B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77B59F61-1C20-4E1E-BD7A-219648F491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6F0EB8EA-D68A-4B1B-BE20-B7265A76F3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15E90A46-391B-4456-8964-CB21B1EE7D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FFAFCEBE-9CD5-4B9A-BD4D-0687E065D8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DE712763-DAB8-4710-94D2-F7DB6A0313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EBAF0F0C-2BAA-4A1E-8F66-432C100FE9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397A1F41-7384-4B0E-9050-7AD1B0F85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73B67D23-D05E-4D2A-841F-7283A69ACA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F83E53BB-BC76-44B6-8BE1-E62FAE3720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A4C016D0-72B4-4425-8AD8-3224C0162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5EC493AE-99C8-4DA3-9F45-4D64E3FA90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7E7488F4-1240-4ACA-A321-72F21AEEB5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BE2A9D79-89FC-41D7-A46F-DCC3D675A7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DC506B24-43D3-4673-803B-AEEE385215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533D34E8-DB2E-4D92-B2F1-AD30A73A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61F2ADE7-A6D8-495A-8DF3-BEAD6C24AB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3180E597-CFC6-43F1-8ADC-AD1EF47709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E6A62C95-4918-445F-8BBE-864828C61B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53EC6B15-EE76-4813-988D-246D8D62CB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84838198-F523-4857-93C5-68BD06268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D07304C5-3C68-4A45-A0BD-3F37FE1431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>
                <a:extLst>
                  <a:ext uri="{FF2B5EF4-FFF2-40B4-BE49-F238E27FC236}">
                    <a16:creationId xmlns:a16="http://schemas.microsoft.com/office/drawing/2014/main" id="{B4B952D9-00F8-40F7-AFA6-9B49E8847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>
                <a:extLst>
                  <a:ext uri="{FF2B5EF4-FFF2-40B4-BE49-F238E27FC236}">
                    <a16:creationId xmlns:a16="http://schemas.microsoft.com/office/drawing/2014/main" id="{7244FB29-BC31-497A-BF08-DCCC7BDF47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FE5720EF-51BD-4BC1-84B2-665FC031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4933672" y="-84927"/>
            <a:ext cx="4915057" cy="3203578"/>
            <a:chOff x="5281603" y="104899"/>
            <a:chExt cx="6910397" cy="6005491"/>
          </a:xfrm>
        </p:grpSpPr>
        <p:sp>
          <p:nvSpPr>
            <p:cNvPr id="97" name="Freeform 17">
              <a:extLst>
                <a:ext uri="{FF2B5EF4-FFF2-40B4-BE49-F238E27FC236}">
                  <a16:creationId xmlns:a16="http://schemas.microsoft.com/office/drawing/2014/main" id="{E5B1C0AC-637F-4E05-8FA7-C97284854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2F95825D-EF3C-4E33-93D9-A944690DD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931C252F-6B9E-4520-A1D5-A11A733F84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EB2301E2-0E29-4C32-B687-7DF9DA19B6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B7F89D44-D0A4-4A91-B444-A883D44414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94991FF9-B5A2-4E31-A923-F9781429E3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>
                <a:extLst>
                  <a:ext uri="{FF2B5EF4-FFF2-40B4-BE49-F238E27FC236}">
                    <a16:creationId xmlns:a16="http://schemas.microsoft.com/office/drawing/2014/main" id="{7C41EDC6-3D4F-4C4D-AB7A-43E4CA14EF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>
                <a:extLst>
                  <a:ext uri="{FF2B5EF4-FFF2-40B4-BE49-F238E27FC236}">
                    <a16:creationId xmlns:a16="http://schemas.microsoft.com/office/drawing/2014/main" id="{72EE7D6F-5868-4ABC-AF27-6D11310D2C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A05F4A89-D49A-4526-96BB-DE99A06DEE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D4BED963-D7AD-4BC1-BDF0-8285A41AD4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B8D4DC82-A1E9-479E-818C-1F072D42E0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C129BE4A-506C-499F-BA59-DC0FBFA229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DF8622AC-9388-45AB-9F0F-6B37546A6D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6439DC63-2F0F-4FF9-BCF9-182DCEE6E8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A20F6279-E8D7-4BF9-8EB4-2833B63853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3A906223-17D7-4EA3-B085-618E788FED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D7885CE7-28C2-4162-B06D-0F76F013CB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A85098B4-6472-4691-B05A-1BF4C6980B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8E60BBDE-4347-40AB-AFA6-5BFBBDCBFB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BEF6875E-37EF-407E-A82C-3F54CAE561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E0C40554-9C95-4102-9151-16E6205D74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C35609B5-93CA-4402-912D-86DF44639C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CF5B37DF-A154-409D-88A9-60229F7368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611021AD-5F61-4DB3-862F-2659AA31B8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E74010B9-4347-4E4E-805A-0FDAED26E4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B250DB99-4C63-4DBA-AD8A-143D33768A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3B5FD7FB-0456-4EF7-91EF-07527A44C8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D77F81EE-EA21-41C4-8D13-35C7CB5E3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CFA53E16-1B52-4AF0-96B6-66B6EBF2CB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53EAEED9-5F4B-47D7-A502-83A0864858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84FB3028-7F93-4736-89BD-C241F1CD2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5D640D6C-370C-404A-BCD6-6B4DBBB3DE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E1156078-CD66-4E5C-9C17-C250EDAF0E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2A22316E-ABE6-42F0-A2FB-CDB47097EE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4BB2A903-D0BE-4FE6-BD8C-62F72DC02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D0BFF665-35A6-49BA-96C3-49963D7D1E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5E5FFB9D-00C9-4D02-B223-5D8A796198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E836A95E-2B0A-4F13-B78D-38ED1529B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A3B2B824-5CCF-4FEE-B139-7C8CCD2E12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DAE1F50B-901C-4839-983C-841CF00720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8EA1C69F-5C0A-4212-B2CC-6E92E8B2DB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E98B221D-DB70-40F4-AAF8-D77E501819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C2CCCD06-AF75-4ABC-A74E-4E38ECCA0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2CBA5AD4-31C8-4A41-9305-98A87B63C6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0D417D36-0367-45CB-8611-A5A4096A39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8FD5F79D-66F5-4044-A5C6-EA7E33BC49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1768A8CB-6901-41AD-9754-26028397E5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34E65170-FD80-4D76-A6A5-C275DA7332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8AAEFBD7-C0D1-4C3E-BFD1-B4448DA498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7896ADBB-E488-4EFC-A837-51C18FEDFF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23E9BBE5-46B0-4161-BCDF-2A671B8C0F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EC18794B-1248-43D7-9825-67FC06E41B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DBD7F91D-D92C-40C4-924F-641DD331A3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60D92DEE-CE16-490E-B106-BD2D59F91C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622272A5-4E81-4509-8A06-0A5341136B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AD3B8594-7296-4E13-8378-93B5A0F570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4AFD3CFE-3D9C-4F22-9ABB-3860E4FF83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5D3968F1-11A1-495E-A2A6-FDD3AC9CD3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027898BB-7165-4345-B70D-3DEC376036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DFFEF348-2178-4A15-A165-A44F1C476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C8E9EB16-5546-4780-9548-818238ED21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7E8F1ACB-61A5-4148-BB02-EE1EDD2D40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29BB75B5-95BF-4B11-B5FF-40360E632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3B24E939-01F9-46B6-A8CA-266B61E746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33415BB6-B979-4FDB-9994-5A6B2CE419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3FBE1BDE-1CA9-4DCB-B00A-807A54008D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C9C4E1B6-83D5-4F1F-A5EA-8E5475B082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BA7787E7-16F7-4DFF-B2F1-C0112C173F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C2BB3AC0-ED9F-4543-939F-5021D115A5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6F0F554C-4E6F-49D0-9E0A-85DF74B438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B587ACA3-432D-44C5-A670-64B12393D6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705D16D7-5D6D-40FE-B444-0E92C997DB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3625D8CD-9E73-47D9-8992-882E27E41D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C0E920E9-F7FE-48C8-8840-F4BEC3B48D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307C46E3-EA71-4FDA-B55E-2C44EE2A97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C24458C4-D7F4-4B07-BF3A-AA5F3C3C3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FFBBF26D-F5C0-4FA5-872B-D1AFE5311A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>
                <a:extLst>
                  <a:ext uri="{FF2B5EF4-FFF2-40B4-BE49-F238E27FC236}">
                    <a16:creationId xmlns:a16="http://schemas.microsoft.com/office/drawing/2014/main" id="{305D8FD1-DA2A-493F-A900-824A13B4B4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>
                <a:extLst>
                  <a:ext uri="{FF2B5EF4-FFF2-40B4-BE49-F238E27FC236}">
                    <a16:creationId xmlns:a16="http://schemas.microsoft.com/office/drawing/2014/main" id="{59257472-E83A-43A8-9C15-2B4A770241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>
                <a:extLst>
                  <a:ext uri="{FF2B5EF4-FFF2-40B4-BE49-F238E27FC236}">
                    <a16:creationId xmlns:a16="http://schemas.microsoft.com/office/drawing/2014/main" id="{823E9EED-DF24-47EA-A9DA-D021359876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F0C43330-BBB4-451D-B456-412D2DFC2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739066">
            <a:off x="3774730" y="3440566"/>
            <a:ext cx="2928062" cy="1908478"/>
            <a:chOff x="5281603" y="104899"/>
            <a:chExt cx="6910397" cy="6005491"/>
          </a:xfrm>
        </p:grpSpPr>
        <p:sp>
          <p:nvSpPr>
            <p:cNvPr id="179" name="Freeform 183">
              <a:extLst>
                <a:ext uri="{FF2B5EF4-FFF2-40B4-BE49-F238E27FC236}">
                  <a16:creationId xmlns:a16="http://schemas.microsoft.com/office/drawing/2014/main" id="{D143E951-F028-4CDE-8639-70C7AA88C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0" name="Group 179">
              <a:extLst>
                <a:ext uri="{FF2B5EF4-FFF2-40B4-BE49-F238E27FC236}">
                  <a16:creationId xmlns:a16="http://schemas.microsoft.com/office/drawing/2014/main" id="{12EC115D-C144-4D98-9313-18242EAD8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1" name="Straight Connector 180">
                <a:extLst>
                  <a:ext uri="{FF2B5EF4-FFF2-40B4-BE49-F238E27FC236}">
                    <a16:creationId xmlns:a16="http://schemas.microsoft.com/office/drawing/2014/main" id="{85DCD5AC-0835-4CAA-973A-F5BA80546D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225E3910-1E1E-4DA0-92F6-1C1EF72CB2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833A0851-BC0E-42BD-B519-A337BFE4D1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A444F00A-06B7-4D1E-9141-399B8D57B1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D942FA40-6D99-4B57-919A-6BA0413D53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6385B1C9-0614-45C9-BBAB-9BDE007A0B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70E05D19-75E7-4318-B9AD-3E1CCC6484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D3D1B614-92E5-4C2A-9B9B-E589E23E06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671BC485-F87C-4E8A-8D26-191D357F41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F362FC54-FCD4-483D-AFCA-0F246B60AC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0392BB85-CBDB-4219-B281-9EDAA1A801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ECEC9A29-F4B0-43D6-A6BC-CA9D0C0DD4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5C80B055-3195-4FEA-A1D8-8980F1EB0F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08222165-1EFA-432F-9D45-E163B30380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FF1010E9-5E8D-4F60-83E2-262B99ADB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46772DBD-B1DA-4A0D-B964-E68E9B2C7D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95B29174-C2D7-49D0-81D9-7751B771A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29DC0A18-B392-4768-A792-B7196E5D38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A293DA32-BD49-4EF9-9C3E-1667B87B2A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D277DD2F-5367-487E-A54E-E6B9A628D0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A781E596-28BB-42D7-B3AA-84EC04E4BB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06757251-89AE-451C-B3C0-7D64961FD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3D09B37D-73CC-42F0-B78E-595B0E46B2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3F4C2B23-F77D-432B-91F1-2090B59B02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0E06177C-7EED-408F-95E6-19D147ED8B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0036E45C-5A32-4C52-AA3C-501E7F570A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894207DC-486C-498F-A36A-4750A2F55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4AF578A0-3977-4548-9C3A-AB41911F71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D5356F1B-7E2D-4CA2-BCE7-8BDD835D93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C9A3982E-A4C2-42EF-85CA-CDA3F3CE42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BA45C537-57E8-41E0-9A41-6D5E4E3A31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01E0CD70-ACCC-4F9F-9FEB-ACF6462E04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F145641E-4CB9-4B4C-88E5-22873CDB3C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C32C5BEB-1C86-4838-BEE0-346F7DBF3F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49D13E59-43D2-47E7-A17F-43D1AB911F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F2CBD494-57AD-4247-AD7E-2405891205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C835E6DA-9C6A-4EE3-AF0D-B54604B3A3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C4132660-7D48-459C-B969-BA8C11BD42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C712CF45-1CC0-45EF-9CCA-92E114EE02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7E6857AD-5D11-4249-93E5-B89941D0C2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293B9189-5304-4891-8F5B-46003F2048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6410F758-90F3-4D3E-820F-0490E55BF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2EEB087F-A4DC-4C72-8518-2426297528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D2F8BD85-BC66-4636-B15E-90BC798A88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5F7092FE-1552-4178-9CA7-4A9E33DDAA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DF565839-4739-46B9-8C76-56C8758167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B421948B-EBBD-4BAE-8777-00F98AAD06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BC92D44C-A7DB-478B-98D6-00BCA00496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CCD6DB32-32A3-4D06-85FB-4278560B84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4D4AC4CD-6F77-4B23-A6C8-7853D78D63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16CA2B07-B5C0-4174-A17D-D7CFF14C81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A0C8E8FF-86E1-4E92-9C8B-E7E8DCC553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E4FC3C1E-5EF5-4F07-B93C-8D0B50FE6C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4E8998D1-D87C-4FC0-BB7D-0EC4917D9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AF79AF73-6585-472C-BB25-6B15A95BCF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A9E73C31-90A4-49D8-BB83-671597E418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25DEC167-01EE-48C3-991F-5F8D1D2C43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FF392C56-2ABC-45A3-8DBD-10426ED661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0DE0EDB1-D4DB-4535-9E5D-E8E2DD1C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70F8B66F-54E8-43E3-8C6B-47D5C9D195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C3B5CE3C-AE34-4179-9047-FAF418459D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B14CD80F-B94B-4CDF-BFE4-88E0688A9F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AC88BD7D-AFE5-4118-A4DF-8A7D444EA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6B8DB079-33DB-4489-83B7-0E6F8EE4C9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316FAC28-1076-432B-8450-2E006E2E7D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1276C9FD-22CB-4CBB-8FFC-CC0ED0F178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87785805-250C-4EC1-8A52-0F3C31F2C0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B92CCD4A-B48E-4DDF-AB69-208DFA4C65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A30A272C-4125-4B3F-8555-552C6E113A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07E9C2C1-9A5A-4B75-A4BC-36EF4F72FF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A642782F-F6F4-47A0-9350-999E8A5615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2BF15673-8D5A-4D82-A92E-F18A0D21D0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92BBC3ED-828E-4225-BD6A-BF5F75B247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46218297-34EF-4B45-BFB0-CB8E979210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E7BA6F53-0AF5-4096-8572-F37E9D6910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2699566E-2FDD-4DA4-9B7B-CAB89DEFC2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A7C120CC-F8E3-4AE0-8767-79F15A0DBA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>
                <a:extLst>
                  <a:ext uri="{FF2B5EF4-FFF2-40B4-BE49-F238E27FC236}">
                    <a16:creationId xmlns:a16="http://schemas.microsoft.com/office/drawing/2014/main" id="{BB3E111B-499D-4D5C-B26F-680CAF37D9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Content Placeholder 4" descr="A person holding a fish on a boat&#10;&#10;Description automatically generated">
            <a:extLst>
              <a:ext uri="{FF2B5EF4-FFF2-40B4-BE49-F238E27FC236}">
                <a16:creationId xmlns:a16="http://schemas.microsoft.com/office/drawing/2014/main" id="{8C7AD374-310E-4225-B9BE-FC17A6C63FC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-5"/>
          <a:stretch/>
        </p:blipFill>
        <p:spPr>
          <a:xfrm>
            <a:off x="4469493" y="2806240"/>
            <a:ext cx="2176904" cy="2902537"/>
          </a:xfrm>
          <a:custGeom>
            <a:avLst/>
            <a:gdLst/>
            <a:ahLst/>
            <a:cxnLst/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</p:spPr>
      </p:pic>
      <p:pic>
        <p:nvPicPr>
          <p:cNvPr id="5" name="Content Placeholder 4" descr="A person holding a fish on a boat&#10;&#10;Description automatically generated">
            <a:extLst>
              <a:ext uri="{FF2B5EF4-FFF2-40B4-BE49-F238E27FC236}">
                <a16:creationId xmlns:a16="http://schemas.microsoft.com/office/drawing/2014/main" id="{A5723773-23DA-43DE-A480-C504FA9695A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6620"/>
          <a:stretch/>
        </p:blipFill>
        <p:spPr>
          <a:xfrm>
            <a:off x="6041691" y="-3863"/>
            <a:ext cx="3099565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Content Placeholder 4" descr="A person holding a fish&#10;&#10;Description automatically generated">
            <a:extLst>
              <a:ext uri="{FF2B5EF4-FFF2-40B4-BE49-F238E27FC236}">
                <a16:creationId xmlns:a16="http://schemas.microsoft.com/office/drawing/2014/main" id="{33034D4A-2412-41FA-B027-C2A6CEEBD2C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17727"/>
          <a:stretch/>
        </p:blipFill>
        <p:spPr>
          <a:xfrm>
            <a:off x="6666099" y="4144246"/>
            <a:ext cx="2477225" cy="2717299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40824711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 advClick="0" advTm="15000">
        <p15:prstTrans prst="origami"/>
      </p:transition>
    </mc:Choice>
    <mc:Fallback xmlns="">
      <p:transition spd="slow" advClick="0" advTm="15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field of orange flowers&#10;&#10;Description automatically generated with medium confidence">
            <a:extLst>
              <a:ext uri="{FF2B5EF4-FFF2-40B4-BE49-F238E27FC236}">
                <a16:creationId xmlns:a16="http://schemas.microsoft.com/office/drawing/2014/main" id="{2467DC58-3AF3-4F02-9026-D07E00782B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6" r="6726"/>
          <a:stretch/>
        </p:blipFill>
        <p:spPr>
          <a:xfrm>
            <a:off x="-1" y="0"/>
            <a:ext cx="914400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C53FDD-160A-45EB-8C36-54CA9B2EA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3631" y="4918841"/>
            <a:ext cx="4919507" cy="1734207"/>
          </a:xfrm>
          <a:solidFill>
            <a:srgbClr val="FFC000">
              <a:alpha val="87000"/>
            </a:srgbClr>
          </a:solidFill>
          <a:ln w="73025"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A hillside of California Poppies!</a:t>
            </a:r>
          </a:p>
        </p:txBody>
      </p:sp>
    </p:spTree>
    <p:extLst>
      <p:ext uri="{BB962C8B-B14F-4D97-AF65-F5344CB8AC3E}">
        <p14:creationId xmlns:p14="http://schemas.microsoft.com/office/powerpoint/2010/main" val="2842135429"/>
      </p:ext>
    </p:extLst>
  </p:cSld>
  <p:clrMapOvr>
    <a:masterClrMapping/>
  </p:clrMapOvr>
  <p:transition spd="med" advClick="0" advTm="15000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72FB946D-2326-449B-B771-9EDB01C8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1">
            <a:extLst>
              <a:ext uri="{FF2B5EF4-FFF2-40B4-BE49-F238E27FC236}">
                <a16:creationId xmlns:a16="http://schemas.microsoft.com/office/drawing/2014/main" id="{9224A0EC-9334-468D-849F-BF1FF8C6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EFFC263-7EB0-4842-BE9B-3176A41A7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3" name="Picture 2" descr="A picture containing person&#10;&#10;Description automatically generated">
            <a:extLst>
              <a:ext uri="{FF2B5EF4-FFF2-40B4-BE49-F238E27FC236}">
                <a16:creationId xmlns:a16="http://schemas.microsoft.com/office/drawing/2014/main" id="{0F3496B7-0E56-461E-B515-0FE2323FE0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0" r="32230" b="3"/>
          <a:stretch/>
        </p:blipFill>
        <p:spPr>
          <a:xfrm>
            <a:off x="482599" y="643467"/>
            <a:ext cx="4029075" cy="55710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</p:pic>
      <p:pic>
        <p:nvPicPr>
          <p:cNvPr id="5" name="Picture 4" descr="A picture containing outdoor, person, rock, person&#10;&#10;Description automatically generated">
            <a:extLst>
              <a:ext uri="{FF2B5EF4-FFF2-40B4-BE49-F238E27FC236}">
                <a16:creationId xmlns:a16="http://schemas.microsoft.com/office/drawing/2014/main" id="{07939011-50F0-4573-AACF-21C3FC9CFF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7" r="17911" b="-1"/>
          <a:stretch/>
        </p:blipFill>
        <p:spPr>
          <a:xfrm>
            <a:off x="4632326" y="640927"/>
            <a:ext cx="4029074" cy="5571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2C534-FE83-4C3E-8F27-E87F6A37872D}"/>
              </a:ext>
            </a:extLst>
          </p:cNvPr>
          <p:cNvSpPr txBox="1"/>
          <p:nvPr/>
        </p:nvSpPr>
        <p:spPr>
          <a:xfrm>
            <a:off x="1207804" y="5710356"/>
            <a:ext cx="6610122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0" i="0" dirty="0">
                <a:effectLst/>
                <a:latin typeface="Segoe UI Historic" panose="020B0502040204020203" pitchFamily="34" charset="0"/>
              </a:rPr>
              <a:t>OSPR’s Marine Wildlife Veterinary Care and Research Center in Santa Cruz released 150  endangered black abalone along the Monterey County coast.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092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 advTm="15000">
    <p:cove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ird on a branch&#10;&#10;Description automatically generated with medium confidence">
            <a:extLst>
              <a:ext uri="{FF2B5EF4-FFF2-40B4-BE49-F238E27FC236}">
                <a16:creationId xmlns:a16="http://schemas.microsoft.com/office/drawing/2014/main" id="{E9CACAD0-BE64-48DE-85D0-5F2A33C6DF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119"/>
          <a:stretch/>
        </p:blipFill>
        <p:spPr>
          <a:xfrm>
            <a:off x="-204913" y="0"/>
            <a:ext cx="9348913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6D7A2F-F562-440C-9BB6-B523B4A10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103" y="202102"/>
            <a:ext cx="6271446" cy="1208182"/>
          </a:xfrm>
          <a:custGeom>
            <a:avLst/>
            <a:gdLst>
              <a:gd name="connsiteX0" fmla="*/ 0 w 6271446"/>
              <a:gd name="connsiteY0" fmla="*/ 0 h 1208182"/>
              <a:gd name="connsiteX1" fmla="*/ 381988 w 6271446"/>
              <a:gd name="connsiteY1" fmla="*/ 0 h 1208182"/>
              <a:gd name="connsiteX2" fmla="*/ 1077548 w 6271446"/>
              <a:gd name="connsiteY2" fmla="*/ 0 h 1208182"/>
              <a:gd name="connsiteX3" fmla="*/ 1647680 w 6271446"/>
              <a:gd name="connsiteY3" fmla="*/ 0 h 1208182"/>
              <a:gd name="connsiteX4" fmla="*/ 2343240 w 6271446"/>
              <a:gd name="connsiteY4" fmla="*/ 0 h 1208182"/>
              <a:gd name="connsiteX5" fmla="*/ 2725228 w 6271446"/>
              <a:gd name="connsiteY5" fmla="*/ 0 h 1208182"/>
              <a:gd name="connsiteX6" fmla="*/ 3295360 w 6271446"/>
              <a:gd name="connsiteY6" fmla="*/ 0 h 1208182"/>
              <a:gd name="connsiteX7" fmla="*/ 3990920 w 6271446"/>
              <a:gd name="connsiteY7" fmla="*/ 0 h 1208182"/>
              <a:gd name="connsiteX8" fmla="*/ 4561052 w 6271446"/>
              <a:gd name="connsiteY8" fmla="*/ 0 h 1208182"/>
              <a:gd name="connsiteX9" fmla="*/ 5068469 w 6271446"/>
              <a:gd name="connsiteY9" fmla="*/ 0 h 1208182"/>
              <a:gd name="connsiteX10" fmla="*/ 5701315 w 6271446"/>
              <a:gd name="connsiteY10" fmla="*/ 0 h 1208182"/>
              <a:gd name="connsiteX11" fmla="*/ 6271446 w 6271446"/>
              <a:gd name="connsiteY11" fmla="*/ 0 h 1208182"/>
              <a:gd name="connsiteX12" fmla="*/ 6271446 w 6271446"/>
              <a:gd name="connsiteY12" fmla="*/ 378564 h 1208182"/>
              <a:gd name="connsiteX13" fmla="*/ 6271446 w 6271446"/>
              <a:gd name="connsiteY13" fmla="*/ 757127 h 1208182"/>
              <a:gd name="connsiteX14" fmla="*/ 6271446 w 6271446"/>
              <a:gd name="connsiteY14" fmla="*/ 1208182 h 1208182"/>
              <a:gd name="connsiteX15" fmla="*/ 5701315 w 6271446"/>
              <a:gd name="connsiteY15" fmla="*/ 1208182 h 1208182"/>
              <a:gd name="connsiteX16" fmla="*/ 5131183 w 6271446"/>
              <a:gd name="connsiteY16" fmla="*/ 1208182 h 1208182"/>
              <a:gd name="connsiteX17" fmla="*/ 4435623 w 6271446"/>
              <a:gd name="connsiteY17" fmla="*/ 1208182 h 1208182"/>
              <a:gd name="connsiteX18" fmla="*/ 3802777 w 6271446"/>
              <a:gd name="connsiteY18" fmla="*/ 1208182 h 1208182"/>
              <a:gd name="connsiteX19" fmla="*/ 3107216 w 6271446"/>
              <a:gd name="connsiteY19" fmla="*/ 1208182 h 1208182"/>
              <a:gd name="connsiteX20" fmla="*/ 2474371 w 6271446"/>
              <a:gd name="connsiteY20" fmla="*/ 1208182 h 1208182"/>
              <a:gd name="connsiteX21" fmla="*/ 2029668 w 6271446"/>
              <a:gd name="connsiteY21" fmla="*/ 1208182 h 1208182"/>
              <a:gd name="connsiteX22" fmla="*/ 1584965 w 6271446"/>
              <a:gd name="connsiteY22" fmla="*/ 1208182 h 1208182"/>
              <a:gd name="connsiteX23" fmla="*/ 1202977 w 6271446"/>
              <a:gd name="connsiteY23" fmla="*/ 1208182 h 1208182"/>
              <a:gd name="connsiteX24" fmla="*/ 570131 w 6271446"/>
              <a:gd name="connsiteY24" fmla="*/ 1208182 h 1208182"/>
              <a:gd name="connsiteX25" fmla="*/ 0 w 6271446"/>
              <a:gd name="connsiteY25" fmla="*/ 1208182 h 1208182"/>
              <a:gd name="connsiteX26" fmla="*/ 0 w 6271446"/>
              <a:gd name="connsiteY26" fmla="*/ 829618 h 1208182"/>
              <a:gd name="connsiteX27" fmla="*/ 0 w 6271446"/>
              <a:gd name="connsiteY27" fmla="*/ 402727 h 1208182"/>
              <a:gd name="connsiteX28" fmla="*/ 0 w 6271446"/>
              <a:gd name="connsiteY28" fmla="*/ 0 h 1208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6271446" h="1208182" fill="none" extrusionOk="0">
                <a:moveTo>
                  <a:pt x="0" y="0"/>
                </a:moveTo>
                <a:cubicBezTo>
                  <a:pt x="150768" y="-17292"/>
                  <a:pt x="231762" y="17076"/>
                  <a:pt x="381988" y="0"/>
                </a:cubicBezTo>
                <a:cubicBezTo>
                  <a:pt x="532214" y="-17076"/>
                  <a:pt x="769873" y="63923"/>
                  <a:pt x="1077548" y="0"/>
                </a:cubicBezTo>
                <a:cubicBezTo>
                  <a:pt x="1385223" y="-63923"/>
                  <a:pt x="1453489" y="53067"/>
                  <a:pt x="1647680" y="0"/>
                </a:cubicBezTo>
                <a:cubicBezTo>
                  <a:pt x="1841871" y="-53067"/>
                  <a:pt x="2116337" y="65501"/>
                  <a:pt x="2343240" y="0"/>
                </a:cubicBezTo>
                <a:cubicBezTo>
                  <a:pt x="2570143" y="-65501"/>
                  <a:pt x="2603336" y="15455"/>
                  <a:pt x="2725228" y="0"/>
                </a:cubicBezTo>
                <a:cubicBezTo>
                  <a:pt x="2847120" y="-15455"/>
                  <a:pt x="3161977" y="33207"/>
                  <a:pt x="3295360" y="0"/>
                </a:cubicBezTo>
                <a:cubicBezTo>
                  <a:pt x="3428743" y="-33207"/>
                  <a:pt x="3714065" y="80414"/>
                  <a:pt x="3990920" y="0"/>
                </a:cubicBezTo>
                <a:cubicBezTo>
                  <a:pt x="4267775" y="-80414"/>
                  <a:pt x="4377930" y="18262"/>
                  <a:pt x="4561052" y="0"/>
                </a:cubicBezTo>
                <a:cubicBezTo>
                  <a:pt x="4744174" y="-18262"/>
                  <a:pt x="4926356" y="524"/>
                  <a:pt x="5068469" y="0"/>
                </a:cubicBezTo>
                <a:cubicBezTo>
                  <a:pt x="5210582" y="-524"/>
                  <a:pt x="5533971" y="11908"/>
                  <a:pt x="5701315" y="0"/>
                </a:cubicBezTo>
                <a:cubicBezTo>
                  <a:pt x="5868659" y="-11908"/>
                  <a:pt x="6100999" y="40960"/>
                  <a:pt x="6271446" y="0"/>
                </a:cubicBezTo>
                <a:cubicBezTo>
                  <a:pt x="6306405" y="124136"/>
                  <a:pt x="6237723" y="292331"/>
                  <a:pt x="6271446" y="378564"/>
                </a:cubicBezTo>
                <a:cubicBezTo>
                  <a:pt x="6305169" y="464797"/>
                  <a:pt x="6268232" y="660918"/>
                  <a:pt x="6271446" y="757127"/>
                </a:cubicBezTo>
                <a:cubicBezTo>
                  <a:pt x="6274660" y="853336"/>
                  <a:pt x="6247227" y="1034100"/>
                  <a:pt x="6271446" y="1208182"/>
                </a:cubicBezTo>
                <a:cubicBezTo>
                  <a:pt x="6091401" y="1248051"/>
                  <a:pt x="5963373" y="1194238"/>
                  <a:pt x="5701315" y="1208182"/>
                </a:cubicBezTo>
                <a:cubicBezTo>
                  <a:pt x="5439257" y="1222126"/>
                  <a:pt x="5358094" y="1188003"/>
                  <a:pt x="5131183" y="1208182"/>
                </a:cubicBezTo>
                <a:cubicBezTo>
                  <a:pt x="4904272" y="1228361"/>
                  <a:pt x="4577420" y="1198616"/>
                  <a:pt x="4435623" y="1208182"/>
                </a:cubicBezTo>
                <a:cubicBezTo>
                  <a:pt x="4293826" y="1217748"/>
                  <a:pt x="3988314" y="1183658"/>
                  <a:pt x="3802777" y="1208182"/>
                </a:cubicBezTo>
                <a:cubicBezTo>
                  <a:pt x="3617240" y="1232706"/>
                  <a:pt x="3271848" y="1161196"/>
                  <a:pt x="3107216" y="1208182"/>
                </a:cubicBezTo>
                <a:cubicBezTo>
                  <a:pt x="2942584" y="1255168"/>
                  <a:pt x="2651590" y="1140621"/>
                  <a:pt x="2474371" y="1208182"/>
                </a:cubicBezTo>
                <a:cubicBezTo>
                  <a:pt x="2297152" y="1275743"/>
                  <a:pt x="2120531" y="1201061"/>
                  <a:pt x="2029668" y="1208182"/>
                </a:cubicBezTo>
                <a:cubicBezTo>
                  <a:pt x="1938805" y="1215303"/>
                  <a:pt x="1679300" y="1177162"/>
                  <a:pt x="1584965" y="1208182"/>
                </a:cubicBezTo>
                <a:cubicBezTo>
                  <a:pt x="1490630" y="1239202"/>
                  <a:pt x="1302797" y="1205064"/>
                  <a:pt x="1202977" y="1208182"/>
                </a:cubicBezTo>
                <a:cubicBezTo>
                  <a:pt x="1103157" y="1211300"/>
                  <a:pt x="735323" y="1158765"/>
                  <a:pt x="570131" y="1208182"/>
                </a:cubicBezTo>
                <a:cubicBezTo>
                  <a:pt x="404939" y="1257599"/>
                  <a:pt x="196521" y="1160668"/>
                  <a:pt x="0" y="1208182"/>
                </a:cubicBezTo>
                <a:cubicBezTo>
                  <a:pt x="-26330" y="1070363"/>
                  <a:pt x="20208" y="1006973"/>
                  <a:pt x="0" y="829618"/>
                </a:cubicBezTo>
                <a:cubicBezTo>
                  <a:pt x="-20208" y="652263"/>
                  <a:pt x="41376" y="581448"/>
                  <a:pt x="0" y="402727"/>
                </a:cubicBezTo>
                <a:cubicBezTo>
                  <a:pt x="-41376" y="224006"/>
                  <a:pt x="18170" y="139649"/>
                  <a:pt x="0" y="0"/>
                </a:cubicBezTo>
                <a:close/>
              </a:path>
              <a:path w="6271446" h="1208182" stroke="0" extrusionOk="0">
                <a:moveTo>
                  <a:pt x="0" y="0"/>
                </a:moveTo>
                <a:cubicBezTo>
                  <a:pt x="247945" y="-53323"/>
                  <a:pt x="276372" y="41642"/>
                  <a:pt x="507417" y="0"/>
                </a:cubicBezTo>
                <a:cubicBezTo>
                  <a:pt x="738462" y="-41642"/>
                  <a:pt x="869555" y="31536"/>
                  <a:pt x="1014834" y="0"/>
                </a:cubicBezTo>
                <a:cubicBezTo>
                  <a:pt x="1160113" y="-31536"/>
                  <a:pt x="1228376" y="2805"/>
                  <a:pt x="1396822" y="0"/>
                </a:cubicBezTo>
                <a:cubicBezTo>
                  <a:pt x="1565268" y="-2805"/>
                  <a:pt x="1780585" y="4661"/>
                  <a:pt x="1966954" y="0"/>
                </a:cubicBezTo>
                <a:cubicBezTo>
                  <a:pt x="2153323" y="-4661"/>
                  <a:pt x="2219312" y="18043"/>
                  <a:pt x="2411656" y="0"/>
                </a:cubicBezTo>
                <a:cubicBezTo>
                  <a:pt x="2604000" y="-18043"/>
                  <a:pt x="2719588" y="27820"/>
                  <a:pt x="2919073" y="0"/>
                </a:cubicBezTo>
                <a:cubicBezTo>
                  <a:pt x="3118558" y="-27820"/>
                  <a:pt x="3220529" y="7227"/>
                  <a:pt x="3363776" y="0"/>
                </a:cubicBezTo>
                <a:cubicBezTo>
                  <a:pt x="3507023" y="-7227"/>
                  <a:pt x="3717395" y="49234"/>
                  <a:pt x="3808478" y="0"/>
                </a:cubicBezTo>
                <a:cubicBezTo>
                  <a:pt x="3899561" y="-49234"/>
                  <a:pt x="4235549" y="58669"/>
                  <a:pt x="4441324" y="0"/>
                </a:cubicBezTo>
                <a:cubicBezTo>
                  <a:pt x="4647099" y="-58669"/>
                  <a:pt x="4957323" y="5960"/>
                  <a:pt x="5136884" y="0"/>
                </a:cubicBezTo>
                <a:cubicBezTo>
                  <a:pt x="5316445" y="-5960"/>
                  <a:pt x="5849716" y="44669"/>
                  <a:pt x="6271446" y="0"/>
                </a:cubicBezTo>
                <a:cubicBezTo>
                  <a:pt x="6280610" y="147370"/>
                  <a:pt x="6230923" y="285694"/>
                  <a:pt x="6271446" y="390646"/>
                </a:cubicBezTo>
                <a:cubicBezTo>
                  <a:pt x="6311969" y="495598"/>
                  <a:pt x="6223743" y="607044"/>
                  <a:pt x="6271446" y="817536"/>
                </a:cubicBezTo>
                <a:cubicBezTo>
                  <a:pt x="6319149" y="1028028"/>
                  <a:pt x="6230595" y="1122593"/>
                  <a:pt x="6271446" y="1208182"/>
                </a:cubicBezTo>
                <a:cubicBezTo>
                  <a:pt x="5964838" y="1216330"/>
                  <a:pt x="5832421" y="1143833"/>
                  <a:pt x="5575886" y="1208182"/>
                </a:cubicBezTo>
                <a:cubicBezTo>
                  <a:pt x="5319351" y="1272531"/>
                  <a:pt x="5161370" y="1187654"/>
                  <a:pt x="4943040" y="1208182"/>
                </a:cubicBezTo>
                <a:cubicBezTo>
                  <a:pt x="4724710" y="1228710"/>
                  <a:pt x="4736482" y="1163460"/>
                  <a:pt x="4561052" y="1208182"/>
                </a:cubicBezTo>
                <a:cubicBezTo>
                  <a:pt x="4385622" y="1252904"/>
                  <a:pt x="4155775" y="1191602"/>
                  <a:pt x="4053635" y="1208182"/>
                </a:cubicBezTo>
                <a:cubicBezTo>
                  <a:pt x="3951495" y="1224762"/>
                  <a:pt x="3668357" y="1150061"/>
                  <a:pt x="3420789" y="1208182"/>
                </a:cubicBezTo>
                <a:cubicBezTo>
                  <a:pt x="3173221" y="1266303"/>
                  <a:pt x="3092976" y="1192120"/>
                  <a:pt x="2913372" y="1208182"/>
                </a:cubicBezTo>
                <a:cubicBezTo>
                  <a:pt x="2733768" y="1224244"/>
                  <a:pt x="2563832" y="1159944"/>
                  <a:pt x="2468669" y="1208182"/>
                </a:cubicBezTo>
                <a:cubicBezTo>
                  <a:pt x="2373506" y="1256420"/>
                  <a:pt x="2057807" y="1187550"/>
                  <a:pt x="1835823" y="1208182"/>
                </a:cubicBezTo>
                <a:cubicBezTo>
                  <a:pt x="1613839" y="1228814"/>
                  <a:pt x="1468948" y="1202050"/>
                  <a:pt x="1265692" y="1208182"/>
                </a:cubicBezTo>
                <a:cubicBezTo>
                  <a:pt x="1062436" y="1214314"/>
                  <a:pt x="793395" y="1140123"/>
                  <a:pt x="632846" y="1208182"/>
                </a:cubicBezTo>
                <a:cubicBezTo>
                  <a:pt x="472297" y="1276241"/>
                  <a:pt x="134119" y="1161405"/>
                  <a:pt x="0" y="1208182"/>
                </a:cubicBezTo>
                <a:cubicBezTo>
                  <a:pt x="-18322" y="1033509"/>
                  <a:pt x="24767" y="899189"/>
                  <a:pt x="0" y="817536"/>
                </a:cubicBezTo>
                <a:cubicBezTo>
                  <a:pt x="-24767" y="735883"/>
                  <a:pt x="31639" y="603009"/>
                  <a:pt x="0" y="438973"/>
                </a:cubicBezTo>
                <a:cubicBezTo>
                  <a:pt x="-31639" y="274937"/>
                  <a:pt x="5162" y="133591"/>
                  <a:pt x="0" y="0"/>
                </a:cubicBezTo>
                <a:close/>
              </a:path>
            </a:pathLst>
          </a:custGeom>
          <a:solidFill>
            <a:srgbClr val="3366CC"/>
          </a:solidFill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427217418"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/>
          <a:p>
            <a:pPr algn="ctr"/>
            <a:r>
              <a:rPr lang="en-US" sz="4000" spc="600" dirty="0">
                <a:latin typeface="Jokerman" panose="04090605060D06020702" pitchFamily="82" charset="0"/>
              </a:rPr>
              <a:t>CORVID hair!!!</a:t>
            </a:r>
          </a:p>
        </p:txBody>
      </p:sp>
    </p:spTree>
    <p:extLst>
      <p:ext uri="{BB962C8B-B14F-4D97-AF65-F5344CB8AC3E}">
        <p14:creationId xmlns:p14="http://schemas.microsoft.com/office/powerpoint/2010/main" val="19061680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fallOver"/>
      </p:transition>
    </mc:Choice>
    <mc:Fallback xmlns="">
      <p:transition spd="slow" advClick="0" advTm="15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E704C17-ACB5-4F80-A8D0-A68C837952F6}"/>
              </a:ext>
            </a:extLst>
          </p:cNvPr>
          <p:cNvGrpSpPr/>
          <p:nvPr/>
        </p:nvGrpSpPr>
        <p:grpSpPr>
          <a:xfrm>
            <a:off x="274279" y="232731"/>
            <a:ext cx="8593156" cy="6392537"/>
            <a:chOff x="1524000" y="279970"/>
            <a:chExt cx="8770706" cy="6578030"/>
          </a:xfrm>
        </p:grpSpPr>
        <p:pic>
          <p:nvPicPr>
            <p:cNvPr id="5" name="Picture 4" descr="A person wearing glasses&#10;&#10;Description automatically generated with low confidence">
              <a:extLst>
                <a:ext uri="{FF2B5EF4-FFF2-40B4-BE49-F238E27FC236}">
                  <a16:creationId xmlns:a16="http://schemas.microsoft.com/office/drawing/2014/main" id="{39E56AB7-227C-47BC-9D42-EA01F9734EC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24000" y="279970"/>
              <a:ext cx="8770706" cy="6578030"/>
            </a:xfrm>
            <a:prstGeom prst="rect">
              <a:avLst/>
            </a:prstGeom>
            <a:ln w="57150">
              <a:solidFill>
                <a:srgbClr val="92D050"/>
              </a:solidFill>
            </a:ln>
          </p:spPr>
        </p:pic>
        <p:pic>
          <p:nvPicPr>
            <p:cNvPr id="7" name="Picture 6" descr="A person with the hand on the face&#10;&#10;Description automatically generated with low confidence">
              <a:extLst>
                <a:ext uri="{FF2B5EF4-FFF2-40B4-BE49-F238E27FC236}">
                  <a16:creationId xmlns:a16="http://schemas.microsoft.com/office/drawing/2014/main" id="{011845FF-ED80-4813-889B-AC11E42981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09" r="20961"/>
            <a:stretch/>
          </p:blipFill>
          <p:spPr>
            <a:xfrm>
              <a:off x="8363164" y="4777484"/>
              <a:ext cx="1931542" cy="2080516"/>
            </a:xfrm>
            <a:prstGeom prst="rect">
              <a:avLst/>
            </a:prstGeom>
            <a:ln>
              <a:solidFill>
                <a:srgbClr val="92D050"/>
              </a:solidFill>
            </a:ln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F1021DEB-D1A4-40F7-994E-AC73CFABA0EE}"/>
              </a:ext>
            </a:extLst>
          </p:cNvPr>
          <p:cNvSpPr txBox="1"/>
          <p:nvPr/>
        </p:nvSpPr>
        <p:spPr>
          <a:xfrm>
            <a:off x="274278" y="5937344"/>
            <a:ext cx="6700716" cy="687924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txBody>
          <a:bodyPr wrap="square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lgerian" panose="04020705040A02060702" pitchFamily="82" charset="0"/>
              </a:rPr>
              <a:t>Nothing like working like the kiddo is camping in the living room behind your desk!</a:t>
            </a:r>
          </a:p>
        </p:txBody>
      </p:sp>
    </p:spTree>
    <p:extLst>
      <p:ext uri="{BB962C8B-B14F-4D97-AF65-F5344CB8AC3E}">
        <p14:creationId xmlns:p14="http://schemas.microsoft.com/office/powerpoint/2010/main" val="17376814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drape"/>
      </p:transition>
    </mc:Choice>
    <mc:Fallback xmlns="">
      <p:transition spd="slow" advClick="0" advTm="15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D203B6-9D34-4C55-9CF4-916D79714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23DD46-0241-46F7-A59D-96D3F93E30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0" r="34046" b="2"/>
          <a:stretch/>
        </p:blipFill>
        <p:spPr>
          <a:xfrm>
            <a:off x="1722" y="10"/>
            <a:ext cx="5546899" cy="4470857"/>
          </a:xfrm>
          <a:prstGeom prst="rect">
            <a:avLst/>
          </a:prstGeom>
        </p:spPr>
      </p:pic>
      <p:pic>
        <p:nvPicPr>
          <p:cNvPr id="6" name="Picture 5" descr="A picture containing outdoor, sky, resort&#10;&#10;Description automatically generated">
            <a:extLst>
              <a:ext uri="{FF2B5EF4-FFF2-40B4-BE49-F238E27FC236}">
                <a16:creationId xmlns:a16="http://schemas.microsoft.com/office/drawing/2014/main" id="{9DAD4063-39B2-47DA-8535-79E5A18354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1" r="-6" b="-6"/>
          <a:stretch/>
        </p:blipFill>
        <p:spPr>
          <a:xfrm>
            <a:off x="5624503" y="2324139"/>
            <a:ext cx="3512199" cy="2133380"/>
          </a:xfrm>
          <a:prstGeom prst="rect">
            <a:avLst/>
          </a:prstGeom>
        </p:spPr>
      </p:pic>
      <p:pic>
        <p:nvPicPr>
          <p:cNvPr id="12" name="Picture 11" descr="A picture containing outdoor, building, stair, cement&#10;&#10;Description automatically generated">
            <a:extLst>
              <a:ext uri="{FF2B5EF4-FFF2-40B4-BE49-F238E27FC236}">
                <a16:creationId xmlns:a16="http://schemas.microsoft.com/office/drawing/2014/main" id="{7A8386D5-8137-4150-85C8-BA3CACF1C2A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" b="11961"/>
          <a:stretch/>
        </p:blipFill>
        <p:spPr>
          <a:xfrm>
            <a:off x="-2787" y="4566250"/>
            <a:ext cx="3470605" cy="2291750"/>
          </a:xfrm>
          <a:prstGeom prst="rect">
            <a:avLst/>
          </a:prstGeom>
        </p:spPr>
      </p:pic>
      <p:pic>
        <p:nvPicPr>
          <p:cNvPr id="8" name="Picture 7" descr="A picture containing ground, outdoor, empty, walkway&#10;&#10;Description automatically generated">
            <a:extLst>
              <a:ext uri="{FF2B5EF4-FFF2-40B4-BE49-F238E27FC236}">
                <a16:creationId xmlns:a16="http://schemas.microsoft.com/office/drawing/2014/main" id="{CA2967C1-D0EC-42A0-B7AE-48BD262FB02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52" r="1" b="12051"/>
          <a:stretch/>
        </p:blipFill>
        <p:spPr>
          <a:xfrm>
            <a:off x="3535440" y="4566250"/>
            <a:ext cx="5596755" cy="22917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32C1256-2ED2-46C0-A387-224CD7EC8180}"/>
              </a:ext>
            </a:extLst>
          </p:cNvPr>
          <p:cNvSpPr txBox="1"/>
          <p:nvPr/>
        </p:nvSpPr>
        <p:spPr>
          <a:xfrm>
            <a:off x="6173428" y="238448"/>
            <a:ext cx="24143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Nimbus Fish Hatchery has made some awesome new upgrades during Covid! A whole new way of experiencing the salmon ladder run!</a:t>
            </a:r>
          </a:p>
        </p:txBody>
      </p:sp>
    </p:spTree>
    <p:extLst>
      <p:ext uri="{BB962C8B-B14F-4D97-AF65-F5344CB8AC3E}">
        <p14:creationId xmlns:p14="http://schemas.microsoft.com/office/powerpoint/2010/main" val="38991139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Click="0" advTm="15000">
        <p15:prstTrans prst="curtains"/>
      </p:transition>
    </mc:Choice>
    <mc:Fallback xmlns="">
      <p:transition spd="slow" advClick="0" advTm="15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abbit in a grassy area&#10;&#10;Description automatically generated with medium confidence">
            <a:extLst>
              <a:ext uri="{FF2B5EF4-FFF2-40B4-BE49-F238E27FC236}">
                <a16:creationId xmlns:a16="http://schemas.microsoft.com/office/drawing/2014/main" id="{60A16ED6-D5DE-4487-9E35-0A0B533AC8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" r="9822"/>
          <a:stretch/>
        </p:blipFill>
        <p:spPr>
          <a:xfrm>
            <a:off x="-44018" y="-49576"/>
            <a:ext cx="9188018" cy="6957152"/>
          </a:xfrm>
          <a:prstGeom prst="rect">
            <a:avLst/>
          </a:prstGeom>
          <a:ln w="57150">
            <a:solidFill>
              <a:schemeClr val="accent5">
                <a:lumMod val="20000"/>
                <a:lumOff val="80000"/>
              </a:schemeClr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21357A-D01E-4931-A026-3D14526A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531" y="5401939"/>
            <a:ext cx="2841808" cy="1285300"/>
          </a:xfrm>
          <a:custGeom>
            <a:avLst/>
            <a:gdLst>
              <a:gd name="connsiteX0" fmla="*/ 0 w 2841808"/>
              <a:gd name="connsiteY0" fmla="*/ 0 h 1285300"/>
              <a:gd name="connsiteX1" fmla="*/ 539944 w 2841808"/>
              <a:gd name="connsiteY1" fmla="*/ 0 h 1285300"/>
              <a:gd name="connsiteX2" fmla="*/ 1023051 w 2841808"/>
              <a:gd name="connsiteY2" fmla="*/ 0 h 1285300"/>
              <a:gd name="connsiteX3" fmla="*/ 1534576 w 2841808"/>
              <a:gd name="connsiteY3" fmla="*/ 0 h 1285300"/>
              <a:gd name="connsiteX4" fmla="*/ 2131356 w 2841808"/>
              <a:gd name="connsiteY4" fmla="*/ 0 h 1285300"/>
              <a:gd name="connsiteX5" fmla="*/ 2841808 w 2841808"/>
              <a:gd name="connsiteY5" fmla="*/ 0 h 1285300"/>
              <a:gd name="connsiteX6" fmla="*/ 2841808 w 2841808"/>
              <a:gd name="connsiteY6" fmla="*/ 402727 h 1285300"/>
              <a:gd name="connsiteX7" fmla="*/ 2841808 w 2841808"/>
              <a:gd name="connsiteY7" fmla="*/ 792602 h 1285300"/>
              <a:gd name="connsiteX8" fmla="*/ 2841808 w 2841808"/>
              <a:gd name="connsiteY8" fmla="*/ 1285300 h 1285300"/>
              <a:gd name="connsiteX9" fmla="*/ 2273446 w 2841808"/>
              <a:gd name="connsiteY9" fmla="*/ 1285300 h 1285300"/>
              <a:gd name="connsiteX10" fmla="*/ 1761921 w 2841808"/>
              <a:gd name="connsiteY10" fmla="*/ 1285300 h 1285300"/>
              <a:gd name="connsiteX11" fmla="*/ 1136723 w 2841808"/>
              <a:gd name="connsiteY11" fmla="*/ 1285300 h 1285300"/>
              <a:gd name="connsiteX12" fmla="*/ 596780 w 2841808"/>
              <a:gd name="connsiteY12" fmla="*/ 1285300 h 1285300"/>
              <a:gd name="connsiteX13" fmla="*/ 0 w 2841808"/>
              <a:gd name="connsiteY13" fmla="*/ 1285300 h 1285300"/>
              <a:gd name="connsiteX14" fmla="*/ 0 w 2841808"/>
              <a:gd name="connsiteY14" fmla="*/ 844014 h 1285300"/>
              <a:gd name="connsiteX15" fmla="*/ 0 w 2841808"/>
              <a:gd name="connsiteY15" fmla="*/ 428433 h 1285300"/>
              <a:gd name="connsiteX16" fmla="*/ 0 w 2841808"/>
              <a:gd name="connsiteY16" fmla="*/ 0 h 128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41808" h="1285300" fill="none" extrusionOk="0">
                <a:moveTo>
                  <a:pt x="0" y="0"/>
                </a:moveTo>
                <a:cubicBezTo>
                  <a:pt x="162037" y="-37528"/>
                  <a:pt x="374018" y="43160"/>
                  <a:pt x="539944" y="0"/>
                </a:cubicBezTo>
                <a:cubicBezTo>
                  <a:pt x="705870" y="-43160"/>
                  <a:pt x="786321" y="20058"/>
                  <a:pt x="1023051" y="0"/>
                </a:cubicBezTo>
                <a:cubicBezTo>
                  <a:pt x="1259781" y="-20058"/>
                  <a:pt x="1295004" y="3539"/>
                  <a:pt x="1534576" y="0"/>
                </a:cubicBezTo>
                <a:cubicBezTo>
                  <a:pt x="1774148" y="-3539"/>
                  <a:pt x="1932714" y="1138"/>
                  <a:pt x="2131356" y="0"/>
                </a:cubicBezTo>
                <a:cubicBezTo>
                  <a:pt x="2329998" y="-1138"/>
                  <a:pt x="2514162" y="83884"/>
                  <a:pt x="2841808" y="0"/>
                </a:cubicBezTo>
                <a:cubicBezTo>
                  <a:pt x="2853487" y="154292"/>
                  <a:pt x="2829536" y="313394"/>
                  <a:pt x="2841808" y="402727"/>
                </a:cubicBezTo>
                <a:cubicBezTo>
                  <a:pt x="2854080" y="492060"/>
                  <a:pt x="2795194" y="650854"/>
                  <a:pt x="2841808" y="792602"/>
                </a:cubicBezTo>
                <a:cubicBezTo>
                  <a:pt x="2888422" y="934350"/>
                  <a:pt x="2803472" y="1052975"/>
                  <a:pt x="2841808" y="1285300"/>
                </a:cubicBezTo>
                <a:cubicBezTo>
                  <a:pt x="2718269" y="1342385"/>
                  <a:pt x="2449268" y="1263185"/>
                  <a:pt x="2273446" y="1285300"/>
                </a:cubicBezTo>
                <a:cubicBezTo>
                  <a:pt x="2097624" y="1307415"/>
                  <a:pt x="1902586" y="1262242"/>
                  <a:pt x="1761921" y="1285300"/>
                </a:cubicBezTo>
                <a:cubicBezTo>
                  <a:pt x="1621257" y="1308358"/>
                  <a:pt x="1263878" y="1272384"/>
                  <a:pt x="1136723" y="1285300"/>
                </a:cubicBezTo>
                <a:cubicBezTo>
                  <a:pt x="1009568" y="1298216"/>
                  <a:pt x="720387" y="1228677"/>
                  <a:pt x="596780" y="1285300"/>
                </a:cubicBezTo>
                <a:cubicBezTo>
                  <a:pt x="473173" y="1341923"/>
                  <a:pt x="209198" y="1231613"/>
                  <a:pt x="0" y="1285300"/>
                </a:cubicBezTo>
                <a:cubicBezTo>
                  <a:pt x="-24371" y="1067146"/>
                  <a:pt x="3937" y="960260"/>
                  <a:pt x="0" y="844014"/>
                </a:cubicBezTo>
                <a:cubicBezTo>
                  <a:pt x="-3937" y="727768"/>
                  <a:pt x="19494" y="585624"/>
                  <a:pt x="0" y="428433"/>
                </a:cubicBezTo>
                <a:cubicBezTo>
                  <a:pt x="-19494" y="271242"/>
                  <a:pt x="23249" y="197127"/>
                  <a:pt x="0" y="0"/>
                </a:cubicBezTo>
                <a:close/>
              </a:path>
              <a:path w="2841808" h="1285300" stroke="0" extrusionOk="0">
                <a:moveTo>
                  <a:pt x="0" y="0"/>
                </a:moveTo>
                <a:cubicBezTo>
                  <a:pt x="254325" y="-37429"/>
                  <a:pt x="393826" y="46895"/>
                  <a:pt x="539944" y="0"/>
                </a:cubicBezTo>
                <a:cubicBezTo>
                  <a:pt x="686062" y="-46895"/>
                  <a:pt x="797527" y="2525"/>
                  <a:pt x="1023051" y="0"/>
                </a:cubicBezTo>
                <a:cubicBezTo>
                  <a:pt x="1248575" y="-2525"/>
                  <a:pt x="1370626" y="60257"/>
                  <a:pt x="1648249" y="0"/>
                </a:cubicBezTo>
                <a:cubicBezTo>
                  <a:pt x="1925872" y="-60257"/>
                  <a:pt x="1937916" y="63735"/>
                  <a:pt x="2188192" y="0"/>
                </a:cubicBezTo>
                <a:cubicBezTo>
                  <a:pt x="2438468" y="-63735"/>
                  <a:pt x="2677674" y="13270"/>
                  <a:pt x="2841808" y="0"/>
                </a:cubicBezTo>
                <a:cubicBezTo>
                  <a:pt x="2848267" y="97063"/>
                  <a:pt x="2831629" y="323764"/>
                  <a:pt x="2841808" y="454139"/>
                </a:cubicBezTo>
                <a:cubicBezTo>
                  <a:pt x="2851987" y="584514"/>
                  <a:pt x="2814209" y="715528"/>
                  <a:pt x="2841808" y="882573"/>
                </a:cubicBezTo>
                <a:cubicBezTo>
                  <a:pt x="2869407" y="1049618"/>
                  <a:pt x="2812063" y="1138745"/>
                  <a:pt x="2841808" y="1285300"/>
                </a:cubicBezTo>
                <a:cubicBezTo>
                  <a:pt x="2622111" y="1314571"/>
                  <a:pt x="2502393" y="1279295"/>
                  <a:pt x="2330283" y="1285300"/>
                </a:cubicBezTo>
                <a:cubicBezTo>
                  <a:pt x="2158174" y="1291305"/>
                  <a:pt x="2036826" y="1241910"/>
                  <a:pt x="1761921" y="1285300"/>
                </a:cubicBezTo>
                <a:cubicBezTo>
                  <a:pt x="1487016" y="1328690"/>
                  <a:pt x="1331014" y="1230246"/>
                  <a:pt x="1193559" y="1285300"/>
                </a:cubicBezTo>
                <a:cubicBezTo>
                  <a:pt x="1056104" y="1340354"/>
                  <a:pt x="899026" y="1265180"/>
                  <a:pt x="653616" y="1285300"/>
                </a:cubicBezTo>
                <a:cubicBezTo>
                  <a:pt x="408206" y="1305420"/>
                  <a:pt x="283238" y="1230049"/>
                  <a:pt x="0" y="1285300"/>
                </a:cubicBezTo>
                <a:cubicBezTo>
                  <a:pt x="-6058" y="1193573"/>
                  <a:pt x="36526" y="949761"/>
                  <a:pt x="0" y="831161"/>
                </a:cubicBezTo>
                <a:cubicBezTo>
                  <a:pt x="-36526" y="712561"/>
                  <a:pt x="35212" y="597834"/>
                  <a:pt x="0" y="377021"/>
                </a:cubicBezTo>
                <a:cubicBezTo>
                  <a:pt x="-35212" y="156208"/>
                  <a:pt x="13699" y="148416"/>
                  <a:pt x="0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/>
          <a:p>
            <a:pPr algn="ctr"/>
            <a:r>
              <a:rPr lang="en-US" sz="4000" cap="none" dirty="0">
                <a:solidFill>
                  <a:schemeClr val="bg1"/>
                </a:solidFill>
              </a:rPr>
              <a:t>Cottontail</a:t>
            </a:r>
          </a:p>
        </p:txBody>
      </p:sp>
    </p:spTree>
    <p:extLst>
      <p:ext uri="{BB962C8B-B14F-4D97-AF65-F5344CB8AC3E}">
        <p14:creationId xmlns:p14="http://schemas.microsoft.com/office/powerpoint/2010/main" val="397126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wind"/>
      </p:transition>
    </mc:Choice>
    <mc:Fallback xmlns="">
      <p:transition spd="slow" advClick="0" advTm="15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4CF3C-00C5-4F50-9C31-E9DEE442B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069"/>
            <a:ext cx="7772400" cy="1456267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masis MT Pro Black" panose="02040A04050005020304" pitchFamily="18" charset="0"/>
              </a:rPr>
              <a:t>Taking a break and maintaining physical distance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62107C-921D-447D-8A37-A25D75F0FC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51" b="24902"/>
          <a:stretch/>
        </p:blipFill>
        <p:spPr>
          <a:xfrm>
            <a:off x="685800" y="1684336"/>
            <a:ext cx="7905677" cy="478534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218156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prestige"/>
      </p:transition>
    </mc:Choice>
    <mc:Fallback xmlns="">
      <p:transition spd="slow" advClick="0" advTm="15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75250">
              <a:srgbClr val="00B050"/>
            </a:gs>
            <a:gs pos="34000">
              <a:srgbClr val="FFFF00"/>
            </a:gs>
            <a:gs pos="100000">
              <a:srgbClr val="7030A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85822ED1-4E44-45E6-9FAB-131B93C4FF0B}"/>
              </a:ext>
            </a:extLst>
          </p:cNvPr>
          <p:cNvGrpSpPr/>
          <p:nvPr/>
        </p:nvGrpSpPr>
        <p:grpSpPr>
          <a:xfrm>
            <a:off x="93643" y="495498"/>
            <a:ext cx="8956714" cy="5867003"/>
            <a:chOff x="655833" y="330602"/>
            <a:chExt cx="10880334" cy="6340634"/>
          </a:xfrm>
        </p:grpSpPr>
        <p:pic>
          <p:nvPicPr>
            <p:cNvPr id="3" name="Picture 2" descr="A picture containing colorful&#10;&#10;Description automatically generated">
              <a:extLst>
                <a:ext uri="{FF2B5EF4-FFF2-40B4-BE49-F238E27FC236}">
                  <a16:creationId xmlns:a16="http://schemas.microsoft.com/office/drawing/2014/main" id="{5576F79A-2FC6-419F-A1F4-2207A3FE4CA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41" t="12578" r="3201" b="-2"/>
            <a:stretch/>
          </p:blipFill>
          <p:spPr>
            <a:xfrm>
              <a:off x="655833" y="330602"/>
              <a:ext cx="10880334" cy="6340634"/>
            </a:xfrm>
            <a:prstGeom prst="rect">
              <a:avLst/>
            </a:prstGeom>
            <a:ln w="66675">
              <a:gradFill>
                <a:gsLst>
                  <a:gs pos="0">
                    <a:srgbClr val="FF0000"/>
                  </a:gs>
                  <a:gs pos="33000">
                    <a:srgbClr val="FFFF00"/>
                  </a:gs>
                  <a:gs pos="83000">
                    <a:srgbClr val="00B050"/>
                  </a:gs>
                  <a:gs pos="100000">
                    <a:srgbClr val="7030A0"/>
                  </a:gs>
                </a:gsLst>
                <a:lin ang="5400000" scaled="1"/>
              </a:gradFill>
            </a:ln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CD2B351-E42E-48C8-A775-90F148E439A9}"/>
                </a:ext>
              </a:extLst>
            </p:cNvPr>
            <p:cNvSpPr txBox="1"/>
            <p:nvPr/>
          </p:nvSpPr>
          <p:spPr>
            <a:xfrm>
              <a:off x="4115717" y="1131113"/>
              <a:ext cx="1740554" cy="249467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33000">
                  <a:srgbClr val="FFFF00"/>
                </a:gs>
                <a:gs pos="12936">
                  <a:srgbClr val="FF6400"/>
                </a:gs>
                <a:gs pos="40000">
                  <a:srgbClr val="FFC300"/>
                </a:gs>
                <a:gs pos="83000">
                  <a:srgbClr val="00B050"/>
                </a:gs>
                <a:gs pos="100000">
                  <a:srgbClr val="7030A0"/>
                </a:gs>
              </a:gsLst>
              <a:lin ang="5400000" scaled="1"/>
            </a:gradFill>
            <a:ln>
              <a:gradFill>
                <a:gsLst>
                  <a:gs pos="0">
                    <a:srgbClr val="FF0000"/>
                  </a:gs>
                  <a:gs pos="33000">
                    <a:srgbClr val="FFFF00"/>
                  </a:gs>
                  <a:gs pos="12936">
                    <a:srgbClr val="FF6400"/>
                  </a:gs>
                  <a:gs pos="40000">
                    <a:srgbClr val="FFC300"/>
                  </a:gs>
                  <a:gs pos="83000">
                    <a:srgbClr val="00B050"/>
                  </a:gs>
                  <a:gs pos="100000">
                    <a:srgbClr val="7030A0"/>
                  </a:gs>
                </a:gsLst>
                <a:lin ang="5400000" scaled="1"/>
              </a:gra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Bahnschrift SemiBold" panose="020B0502040204020203" pitchFamily="34" charset="0"/>
                </a:rPr>
                <a:t>Yvonne from OSPR enjoying her beautiful</a:t>
              </a:r>
            </a:p>
            <a:p>
              <a:pPr algn="ctr"/>
              <a:r>
                <a:rPr lang="en-US" dirty="0">
                  <a:latin typeface="Bahnschrift SemiBold" panose="020B0502040204020203" pitchFamily="34" charset="0"/>
                </a:rPr>
                <a:t> backyard home office!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043572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fracture"/>
      </p:transition>
    </mc:Choice>
    <mc:Fallback xmlns="">
      <p:transition spd="slow" advClick="0" advTm="15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ssy area with trees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73D80EA2-63DD-4137-ACBA-696610BCFB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4" r="6607"/>
          <a:stretch/>
        </p:blipFill>
        <p:spPr>
          <a:xfrm>
            <a:off x="-1" y="-1"/>
            <a:ext cx="9254169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A9A08B-A402-421B-8EB3-A1F090626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2861" y="5391664"/>
            <a:ext cx="6218277" cy="1351402"/>
          </a:xfrm>
          <a:solidFill>
            <a:schemeClr val="accent1">
              <a:lumMod val="20000"/>
              <a:lumOff val="80000"/>
            </a:schemeClr>
          </a:solidFill>
          <a:ln w="25400">
            <a:solidFill>
              <a:schemeClr val="bg1">
                <a:lumMod val="95000"/>
                <a:lumOff val="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4400" cap="none" dirty="0">
                <a:solidFill>
                  <a:schemeClr val="bg1"/>
                </a:solidFill>
              </a:rPr>
              <a:t>Where in the world is </a:t>
            </a:r>
            <a:br>
              <a:rPr lang="en-US" sz="4400" cap="none" dirty="0">
                <a:solidFill>
                  <a:schemeClr val="bg1"/>
                </a:solidFill>
              </a:rPr>
            </a:br>
            <a:r>
              <a:rPr lang="en-US" sz="4400" cap="none" dirty="0">
                <a:solidFill>
                  <a:schemeClr val="bg1"/>
                </a:solidFill>
              </a:rPr>
              <a:t>Wile E. Coyote?</a:t>
            </a:r>
          </a:p>
        </p:txBody>
      </p:sp>
    </p:spTree>
    <p:extLst>
      <p:ext uri="{BB962C8B-B14F-4D97-AF65-F5344CB8AC3E}">
        <p14:creationId xmlns:p14="http://schemas.microsoft.com/office/powerpoint/2010/main" val="15936171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crush"/>
      </p:transition>
    </mc:Choice>
    <mc:Fallback xmlns="">
      <p:transition spd="slow" advClick="0" advTm="15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1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208839-7407-44E6-AAD8-EA89D18CD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724F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A1E8CC-C82D-4421-893C-5FA2C6073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ree, outdoor, nature, yellow&#10;&#10;Description automatically generated">
            <a:extLst>
              <a:ext uri="{FF2B5EF4-FFF2-40B4-BE49-F238E27FC236}">
                <a16:creationId xmlns:a16="http://schemas.microsoft.com/office/drawing/2014/main" id="{1D2B0A5B-A5F1-4CC3-9263-293CEB96EF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79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51F138-B8FA-47EE-BF18-F85E66F34341}"/>
              </a:ext>
            </a:extLst>
          </p:cNvPr>
          <p:cNvSpPr txBox="1"/>
          <p:nvPr/>
        </p:nvSpPr>
        <p:spPr>
          <a:xfrm>
            <a:off x="4771426" y="5417641"/>
            <a:ext cx="3952394" cy="1200329"/>
          </a:xfrm>
          <a:prstGeom prst="rect">
            <a:avLst/>
          </a:prstGeom>
          <a:solidFill>
            <a:srgbClr val="FBBF29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50505"/>
                </a:solidFill>
                <a:latin typeface="Eras Bold ITC" panose="020B0907030504020204" pitchFamily="34" charset="0"/>
              </a:rPr>
              <a:t>OSPR Crew responds to o</a:t>
            </a:r>
            <a:r>
              <a:rPr lang="en-US" b="0" i="0" dirty="0">
                <a:solidFill>
                  <a:srgbClr val="050505"/>
                </a:solidFill>
                <a:effectLst/>
                <a:latin typeface="Eras Bold ITC" panose="020B0907030504020204" pitchFamily="34" charset="0"/>
              </a:rPr>
              <a:t>il contamination from historical fuel tanks at the Dunsmuir rail yard in Siskiyou County.</a:t>
            </a:r>
            <a:endParaRPr lang="en-US" dirty="0">
              <a:latin typeface="Eras Bold ITC" panose="020B0907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18125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peelOff"/>
      </p:transition>
    </mc:Choice>
    <mc:Fallback xmlns="">
      <p:transition spd="slow" advClick="0" advTm="15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mall bird sitting in the grass&#10;&#10;Description automatically generated with low confidence">
            <a:extLst>
              <a:ext uri="{FF2B5EF4-FFF2-40B4-BE49-F238E27FC236}">
                <a16:creationId xmlns:a16="http://schemas.microsoft.com/office/drawing/2014/main" id="{6FE5D61F-FA44-41FB-B41D-2D153CAE12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916"/>
          <a:stretch/>
        </p:blipFill>
        <p:spPr>
          <a:xfrm>
            <a:off x="0" y="-57839"/>
            <a:ext cx="9144000" cy="69736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2A6DAB-AA12-4FED-97F7-38F1EBC4F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78" y="190960"/>
            <a:ext cx="4247002" cy="1064963"/>
          </a:xfrm>
          <a:solidFill>
            <a:srgbClr val="00B0F0"/>
          </a:solidFill>
          <a:ln w="2222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400" dirty="0"/>
              <a:t>Baby killdeer</a:t>
            </a:r>
          </a:p>
        </p:txBody>
      </p:sp>
    </p:spTree>
    <p:extLst>
      <p:ext uri="{BB962C8B-B14F-4D97-AF65-F5344CB8AC3E}">
        <p14:creationId xmlns:p14="http://schemas.microsoft.com/office/powerpoint/2010/main" val="19947047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airplane"/>
      </p:transition>
    </mc:Choice>
    <mc:Fallback xmlns="">
      <p:transition spd="slow" advClick="0" advTm="15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eer in a grassy area&#10;&#10;Description automatically generated with low confidence">
            <a:extLst>
              <a:ext uri="{FF2B5EF4-FFF2-40B4-BE49-F238E27FC236}">
                <a16:creationId xmlns:a16="http://schemas.microsoft.com/office/drawing/2014/main" id="{C4050967-ACC6-48F5-9222-E31E6380A3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84"/>
          <a:stretch/>
        </p:blipFill>
        <p:spPr>
          <a:xfrm>
            <a:off x="0" y="1"/>
            <a:ext cx="9181011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4B3A949-1A2D-4F1B-AEDD-4CA9EECD3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42" y="159429"/>
            <a:ext cx="4247002" cy="1064963"/>
          </a:xfrm>
          <a:solidFill>
            <a:srgbClr val="00B0F0"/>
          </a:solidFill>
          <a:ln w="2222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4400" dirty="0"/>
              <a:t>Not so baby deer</a:t>
            </a:r>
          </a:p>
        </p:txBody>
      </p:sp>
    </p:spTree>
    <p:extLst>
      <p:ext uri="{BB962C8B-B14F-4D97-AF65-F5344CB8AC3E}">
        <p14:creationId xmlns:p14="http://schemas.microsoft.com/office/powerpoint/2010/main" val="2850330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15000">
        <p14:glitter pattern="hexagon"/>
      </p:transition>
    </mc:Choice>
    <mc:Fallback xmlns="">
      <p:transition spd="slow" advClick="0" advTm="15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driving a boat&#10;&#10;Description automatically generated with medium confidence">
            <a:extLst>
              <a:ext uri="{FF2B5EF4-FFF2-40B4-BE49-F238E27FC236}">
                <a16:creationId xmlns:a16="http://schemas.microsoft.com/office/drawing/2014/main" id="{1A6C180D-88B2-41A9-A877-C07C37AAD8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4D85A8-7B37-47A1-90EC-0C508DD08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44" y="157911"/>
            <a:ext cx="6692748" cy="778524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dirty="0">
                <a:solidFill>
                  <a:srgbClr val="002060"/>
                </a:solidFill>
                <a:latin typeface="Bookman Old Style" panose="02050604050505020204" pitchFamily="18" charset="0"/>
              </a:rPr>
              <a:t>Beep…Beep…coming though</a:t>
            </a:r>
          </a:p>
        </p:txBody>
      </p:sp>
    </p:spTree>
    <p:extLst>
      <p:ext uri="{BB962C8B-B14F-4D97-AF65-F5344CB8AC3E}">
        <p14:creationId xmlns:p14="http://schemas.microsoft.com/office/powerpoint/2010/main" val="385077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ird standing on the ground&#10;&#10;Description automatically generated with medium confidence">
            <a:extLst>
              <a:ext uri="{FF2B5EF4-FFF2-40B4-BE49-F238E27FC236}">
                <a16:creationId xmlns:a16="http://schemas.microsoft.com/office/drawing/2014/main" id="{0520DCD2-E0AD-4AAA-9EE1-AB8D87D4E2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>
          <a:xfrm>
            <a:off x="0" y="-132202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DB3C4D-746A-40EC-9CA5-91C7C7E51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96363"/>
            <a:ext cx="9144000" cy="1261637"/>
          </a:xfrm>
          <a:blipFill>
            <a:blip r:embed="rId3"/>
            <a:tile tx="0" ty="0" sx="100000" sy="100000" flip="none" algn="tl"/>
          </a:blipFill>
        </p:spPr>
        <p:txBody>
          <a:bodyPr>
            <a:no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Why did the quail cross the road?</a:t>
            </a:r>
          </a:p>
        </p:txBody>
      </p:sp>
    </p:spTree>
    <p:extLst>
      <p:ext uri="{BB962C8B-B14F-4D97-AF65-F5344CB8AC3E}">
        <p14:creationId xmlns:p14="http://schemas.microsoft.com/office/powerpoint/2010/main" val="2212037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 advClick="0" advTm="15000">
        <p15:prstTrans prst="origami"/>
      </p:transition>
    </mc:Choice>
    <mc:Fallback xmlns="">
      <p:transition spd="slow" advClick="0" advTm="15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lizard on a rock&#10;&#10;Description automatically generated with low confidence">
            <a:extLst>
              <a:ext uri="{FF2B5EF4-FFF2-40B4-BE49-F238E27FC236}">
                <a16:creationId xmlns:a16="http://schemas.microsoft.com/office/drawing/2014/main" id="{9E289340-D328-49F8-A316-2412DDE421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2373"/>
            <a:ext cx="9144000" cy="60732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2EC14B-3765-438E-81FB-284974592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6656" y="220337"/>
            <a:ext cx="3398703" cy="1178805"/>
          </a:xfrm>
          <a:custGeom>
            <a:avLst/>
            <a:gdLst>
              <a:gd name="connsiteX0" fmla="*/ 0 w 3398703"/>
              <a:gd name="connsiteY0" fmla="*/ 0 h 1178805"/>
              <a:gd name="connsiteX1" fmla="*/ 3398703 w 3398703"/>
              <a:gd name="connsiteY1" fmla="*/ 0 h 1178805"/>
              <a:gd name="connsiteX2" fmla="*/ 3398703 w 3398703"/>
              <a:gd name="connsiteY2" fmla="*/ 1178805 h 1178805"/>
              <a:gd name="connsiteX3" fmla="*/ 0 w 3398703"/>
              <a:gd name="connsiteY3" fmla="*/ 1178805 h 1178805"/>
              <a:gd name="connsiteX4" fmla="*/ 0 w 3398703"/>
              <a:gd name="connsiteY4" fmla="*/ 0 h 117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98703" h="1178805" fill="none" extrusionOk="0">
                <a:moveTo>
                  <a:pt x="0" y="0"/>
                </a:moveTo>
                <a:cubicBezTo>
                  <a:pt x="926056" y="-49533"/>
                  <a:pt x="2200283" y="-14809"/>
                  <a:pt x="3398703" y="0"/>
                </a:cubicBezTo>
                <a:cubicBezTo>
                  <a:pt x="3315151" y="427561"/>
                  <a:pt x="3295924" y="931224"/>
                  <a:pt x="3398703" y="1178805"/>
                </a:cubicBezTo>
                <a:cubicBezTo>
                  <a:pt x="1844168" y="1130574"/>
                  <a:pt x="363131" y="1263260"/>
                  <a:pt x="0" y="1178805"/>
                </a:cubicBezTo>
                <a:cubicBezTo>
                  <a:pt x="98632" y="1021870"/>
                  <a:pt x="-99891" y="537371"/>
                  <a:pt x="0" y="0"/>
                </a:cubicBezTo>
                <a:close/>
              </a:path>
              <a:path w="3398703" h="1178805" stroke="0" extrusionOk="0">
                <a:moveTo>
                  <a:pt x="0" y="0"/>
                </a:moveTo>
                <a:cubicBezTo>
                  <a:pt x="1287642" y="118645"/>
                  <a:pt x="2811387" y="116012"/>
                  <a:pt x="3398703" y="0"/>
                </a:cubicBezTo>
                <a:cubicBezTo>
                  <a:pt x="3319962" y="528823"/>
                  <a:pt x="3311952" y="754822"/>
                  <a:pt x="3398703" y="1178805"/>
                </a:cubicBezTo>
                <a:cubicBezTo>
                  <a:pt x="1780387" y="1313405"/>
                  <a:pt x="1365984" y="1021609"/>
                  <a:pt x="0" y="1178805"/>
                </a:cubicBezTo>
                <a:cubicBezTo>
                  <a:pt x="-25524" y="693936"/>
                  <a:pt x="25504" y="447480"/>
                  <a:pt x="0" y="0"/>
                </a:cubicBezTo>
                <a:close/>
              </a:path>
            </a:pathLst>
          </a:custGeom>
          <a:solidFill>
            <a:srgbClr val="CC6600"/>
          </a:solidFill>
          <a:ln w="53975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>
            <a:normAutofit fontScale="90000"/>
          </a:bodyPr>
          <a:lstStyle/>
          <a:p>
            <a:pPr algn="ctr"/>
            <a:r>
              <a:rPr lang="en-US" sz="4400" dirty="0">
                <a:latin typeface="Californian FB" panose="0207040306080B030204" pitchFamily="18" charset="0"/>
              </a:rPr>
              <a:t>Gopher snake</a:t>
            </a:r>
          </a:p>
        </p:txBody>
      </p:sp>
    </p:spTree>
    <p:extLst>
      <p:ext uri="{BB962C8B-B14F-4D97-AF65-F5344CB8AC3E}">
        <p14:creationId xmlns:p14="http://schemas.microsoft.com/office/powerpoint/2010/main" val="262251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5000">
        <p:dissolve/>
      </p:transition>
    </mc:Choice>
    <mc:Fallback xmlns="">
      <p:transition spd="slow" advClick="0" advTm="15000">
        <p:dissolv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A9487CD-7D0F-41CA-BC10-EA03D140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8083E8-38F0-4BD5-9B72-A8D9DFBA9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699" y="5029200"/>
            <a:ext cx="7595394" cy="1702106"/>
          </a:xfrm>
          <a:solidFill>
            <a:srgbClr val="002060"/>
          </a:solidFill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/>
              <a:t>When the salmon numbers have been crunched and the data presented it’s time to clean up.  Thankfully, Sacramento has warm sunny days in February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0841A0-4D11-4380-998B-21928ECA030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27" r="-1" b="11340"/>
          <a:stretch/>
        </p:blipFill>
        <p:spPr>
          <a:xfrm>
            <a:off x="99948" y="457276"/>
            <a:ext cx="8941722" cy="43075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85071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15000">
        <p:checker/>
      </p:transition>
    </mc:Choice>
    <mc:Fallback xmlns="">
      <p:transition spd="slow" advClick="0" advTm="15000">
        <p:checker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ird standing on the ground&#10;&#10;Description automatically generated">
            <a:extLst>
              <a:ext uri="{FF2B5EF4-FFF2-40B4-BE49-F238E27FC236}">
                <a16:creationId xmlns:a16="http://schemas.microsoft.com/office/drawing/2014/main" id="{FC4B49C0-3DB6-46CB-8B45-0CA0FA766C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6D8F1B-7201-43B2-BFE7-435DFA97E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848" y="4351284"/>
            <a:ext cx="2726674" cy="2308620"/>
          </a:xfrm>
          <a:solidFill>
            <a:schemeClr val="accent6"/>
          </a:solidFill>
          <a:ln w="539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5400" b="1" dirty="0"/>
              <a:t>Common ground dove</a:t>
            </a:r>
          </a:p>
        </p:txBody>
      </p:sp>
    </p:spTree>
    <p:extLst>
      <p:ext uri="{BB962C8B-B14F-4D97-AF65-F5344CB8AC3E}">
        <p14:creationId xmlns:p14="http://schemas.microsoft.com/office/powerpoint/2010/main" val="1531085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:blinds dir="vert"/>
      </p:transition>
    </mc:Choice>
    <mc:Fallback xmlns="">
      <p:transition spd="slow" advClick="0" advTm="15000">
        <p:blinds dir="vert"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ee on a flower&#10;&#10;Description automatically generated with medium confidence">
            <a:extLst>
              <a:ext uri="{FF2B5EF4-FFF2-40B4-BE49-F238E27FC236}">
                <a16:creationId xmlns:a16="http://schemas.microsoft.com/office/drawing/2014/main" id="{DE0D9EB7-6B14-45E6-A8CA-F92FBD941B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459"/>
          <a:stretch/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267FE0-39A0-439E-8DC4-167C91B3A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655" y="126125"/>
            <a:ext cx="3993931" cy="130570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 Pro Cond Black" panose="020B0604020202020204" pitchFamily="18" charset="0"/>
              </a:rPr>
              <a:t>Shooting Star </a:t>
            </a:r>
            <a:br>
              <a:rPr 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 Pro Cond Black" panose="020B0604020202020204" pitchFamily="18" charset="0"/>
              </a:rPr>
            </a:br>
            <a:r>
              <a:rPr 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Georgia Pro Cond Black" panose="020B0604020202020204" pitchFamily="18" charset="0"/>
              </a:rPr>
              <a:t>Salmon Falls</a:t>
            </a:r>
          </a:p>
        </p:txBody>
      </p:sp>
    </p:spTree>
    <p:extLst>
      <p:ext uri="{BB962C8B-B14F-4D97-AF65-F5344CB8AC3E}">
        <p14:creationId xmlns:p14="http://schemas.microsoft.com/office/powerpoint/2010/main" val="2232813784"/>
      </p:ext>
    </p:extLst>
  </p:cSld>
  <p:clrMapOvr>
    <a:masterClrMapping/>
  </p:clrMapOvr>
  <p:transition spd="slow" advClick="0" advTm="15000">
    <p:wheel spokes="1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ivot">
          <a:fgClr>
            <a:schemeClr val="accent2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holding a fish&#10;&#10;Description automatically generated">
            <a:extLst>
              <a:ext uri="{FF2B5EF4-FFF2-40B4-BE49-F238E27FC236}">
                <a16:creationId xmlns:a16="http://schemas.microsoft.com/office/drawing/2014/main" id="{4517ED2F-C074-44A4-8712-75B3F97631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420" y="446264"/>
            <a:ext cx="4474102" cy="596547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AFA8A9-F891-408F-8593-2E620AD5A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8771" y="658257"/>
            <a:ext cx="3096994" cy="5541485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Castellar" panose="020A0402060406010301" pitchFamily="18" charset="0"/>
              </a:rPr>
              <a:t>central valley angler survey’s Devin with a White Sturgeon</a:t>
            </a:r>
          </a:p>
        </p:txBody>
      </p:sp>
    </p:spTree>
    <p:extLst>
      <p:ext uri="{BB962C8B-B14F-4D97-AF65-F5344CB8AC3E}">
        <p14:creationId xmlns:p14="http://schemas.microsoft.com/office/powerpoint/2010/main" val="2712813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15000">
        <p14:ripple/>
      </p:transition>
    </mc:Choice>
    <mc:Fallback xmlns="">
      <p:transition spd="slow" advClick="0" advTm="15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ED29786-732B-4599-9EB0-6BA7CEF6A3E6}"/>
              </a:ext>
            </a:extLst>
          </p:cNvPr>
          <p:cNvGrpSpPr/>
          <p:nvPr/>
        </p:nvGrpSpPr>
        <p:grpSpPr>
          <a:xfrm>
            <a:off x="970559" y="454940"/>
            <a:ext cx="7754800" cy="6081330"/>
            <a:chOff x="2223673" y="581782"/>
            <a:chExt cx="7566957" cy="6319656"/>
          </a:xfrm>
        </p:grpSpPr>
        <p:pic>
          <p:nvPicPr>
            <p:cNvPr id="3" name="Picture 2" descr="A picture containing text, person&#10;&#10;Description automatically generated">
              <a:extLst>
                <a:ext uri="{FF2B5EF4-FFF2-40B4-BE49-F238E27FC236}">
                  <a16:creationId xmlns:a16="http://schemas.microsoft.com/office/drawing/2014/main" id="{8757F84E-6E76-4D96-B18C-C2FEAF8DC2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23673" y="581782"/>
              <a:ext cx="7566957" cy="6319656"/>
            </a:xfrm>
            <a:prstGeom prst="snip2Diag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002060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287185C-11B3-4E24-A3FB-C7C00D41A3E9}"/>
                </a:ext>
              </a:extLst>
            </p:cNvPr>
            <p:cNvSpPr txBox="1"/>
            <p:nvPr/>
          </p:nvSpPr>
          <p:spPr>
            <a:xfrm>
              <a:off x="2566626" y="2662054"/>
              <a:ext cx="3558251" cy="1705845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 rtlCol="0">
              <a:normAutofit fontScale="92500" lnSpcReduction="10000"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1500" dirty="0">
                <a:latin typeface="Comic Sans MS" panose="030F0702030302020204" pitchFamily="66" charset="0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3200" dirty="0">
                  <a:latin typeface="Comic Sans MS" panose="030F0702030302020204" pitchFamily="66" charset="0"/>
                </a:rPr>
                <a:t>Our new office view of Mrs. Cindy Murphy!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3200" dirty="0">
                <a:latin typeface="Comic Sans MS" panose="030F0702030302020204" pitchFamily="66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4166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15000">
        <p14:honeycomb/>
      </p:transition>
    </mc:Choice>
    <mc:Fallback xmlns="">
      <p:transition spd="slow" advClick="0" advTm="15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ird sitting on a tree branch&#10;&#10;Description automatically generated with medium confidence">
            <a:extLst>
              <a:ext uri="{FF2B5EF4-FFF2-40B4-BE49-F238E27FC236}">
                <a16:creationId xmlns:a16="http://schemas.microsoft.com/office/drawing/2014/main" id="{20302F34-672F-445A-84B0-FDC1BB301D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3729"/>
            <a:ext cx="9144000" cy="60732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B0ECF5-8B34-44A9-BEA7-6FAA83A99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5831597"/>
            <a:ext cx="4114799" cy="745474"/>
          </a:xfrm>
          <a:custGeom>
            <a:avLst/>
            <a:gdLst>
              <a:gd name="connsiteX0" fmla="*/ 0 w 4114799"/>
              <a:gd name="connsiteY0" fmla="*/ 0 h 745474"/>
              <a:gd name="connsiteX1" fmla="*/ 644652 w 4114799"/>
              <a:gd name="connsiteY1" fmla="*/ 0 h 745474"/>
              <a:gd name="connsiteX2" fmla="*/ 1207008 w 4114799"/>
              <a:gd name="connsiteY2" fmla="*/ 0 h 745474"/>
              <a:gd name="connsiteX3" fmla="*/ 1810512 w 4114799"/>
              <a:gd name="connsiteY3" fmla="*/ 0 h 745474"/>
              <a:gd name="connsiteX4" fmla="*/ 2537459 w 4114799"/>
              <a:gd name="connsiteY4" fmla="*/ 0 h 745474"/>
              <a:gd name="connsiteX5" fmla="*/ 3182111 w 4114799"/>
              <a:gd name="connsiteY5" fmla="*/ 0 h 745474"/>
              <a:gd name="connsiteX6" fmla="*/ 4114799 w 4114799"/>
              <a:gd name="connsiteY6" fmla="*/ 0 h 745474"/>
              <a:gd name="connsiteX7" fmla="*/ 4114799 w 4114799"/>
              <a:gd name="connsiteY7" fmla="*/ 380192 h 745474"/>
              <a:gd name="connsiteX8" fmla="*/ 4114799 w 4114799"/>
              <a:gd name="connsiteY8" fmla="*/ 745474 h 745474"/>
              <a:gd name="connsiteX9" fmla="*/ 3428999 w 4114799"/>
              <a:gd name="connsiteY9" fmla="*/ 745474 h 745474"/>
              <a:gd name="connsiteX10" fmla="*/ 2825495 w 4114799"/>
              <a:gd name="connsiteY10" fmla="*/ 745474 h 745474"/>
              <a:gd name="connsiteX11" fmla="*/ 2057400 w 4114799"/>
              <a:gd name="connsiteY11" fmla="*/ 745474 h 745474"/>
              <a:gd name="connsiteX12" fmla="*/ 1412748 w 4114799"/>
              <a:gd name="connsiteY12" fmla="*/ 745474 h 745474"/>
              <a:gd name="connsiteX13" fmla="*/ 850392 w 4114799"/>
              <a:gd name="connsiteY13" fmla="*/ 745474 h 745474"/>
              <a:gd name="connsiteX14" fmla="*/ 0 w 4114799"/>
              <a:gd name="connsiteY14" fmla="*/ 745474 h 745474"/>
              <a:gd name="connsiteX15" fmla="*/ 0 w 4114799"/>
              <a:gd name="connsiteY15" fmla="*/ 387646 h 745474"/>
              <a:gd name="connsiteX16" fmla="*/ 0 w 4114799"/>
              <a:gd name="connsiteY16" fmla="*/ 0 h 745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114799" h="745474" fill="none" extrusionOk="0">
                <a:moveTo>
                  <a:pt x="0" y="0"/>
                </a:moveTo>
                <a:cubicBezTo>
                  <a:pt x="242969" y="-19373"/>
                  <a:pt x="507486" y="29531"/>
                  <a:pt x="644652" y="0"/>
                </a:cubicBezTo>
                <a:cubicBezTo>
                  <a:pt x="781818" y="-29531"/>
                  <a:pt x="1052123" y="-20094"/>
                  <a:pt x="1207008" y="0"/>
                </a:cubicBezTo>
                <a:cubicBezTo>
                  <a:pt x="1361893" y="20094"/>
                  <a:pt x="1574641" y="1524"/>
                  <a:pt x="1810512" y="0"/>
                </a:cubicBezTo>
                <a:cubicBezTo>
                  <a:pt x="2046383" y="-1524"/>
                  <a:pt x="2305526" y="31670"/>
                  <a:pt x="2537459" y="0"/>
                </a:cubicBezTo>
                <a:cubicBezTo>
                  <a:pt x="2769392" y="-31670"/>
                  <a:pt x="2989138" y="20846"/>
                  <a:pt x="3182111" y="0"/>
                </a:cubicBezTo>
                <a:cubicBezTo>
                  <a:pt x="3375084" y="-20846"/>
                  <a:pt x="3688491" y="-15584"/>
                  <a:pt x="4114799" y="0"/>
                </a:cubicBezTo>
                <a:cubicBezTo>
                  <a:pt x="4116571" y="129818"/>
                  <a:pt x="4109148" y="202247"/>
                  <a:pt x="4114799" y="380192"/>
                </a:cubicBezTo>
                <a:cubicBezTo>
                  <a:pt x="4120450" y="558137"/>
                  <a:pt x="4128835" y="600141"/>
                  <a:pt x="4114799" y="745474"/>
                </a:cubicBezTo>
                <a:cubicBezTo>
                  <a:pt x="3925147" y="744396"/>
                  <a:pt x="3624983" y="734100"/>
                  <a:pt x="3428999" y="745474"/>
                </a:cubicBezTo>
                <a:cubicBezTo>
                  <a:pt x="3233015" y="756848"/>
                  <a:pt x="3095590" y="737079"/>
                  <a:pt x="2825495" y="745474"/>
                </a:cubicBezTo>
                <a:cubicBezTo>
                  <a:pt x="2555400" y="753869"/>
                  <a:pt x="2410502" y="716390"/>
                  <a:pt x="2057400" y="745474"/>
                </a:cubicBezTo>
                <a:cubicBezTo>
                  <a:pt x="1704298" y="774558"/>
                  <a:pt x="1568410" y="771994"/>
                  <a:pt x="1412748" y="745474"/>
                </a:cubicBezTo>
                <a:cubicBezTo>
                  <a:pt x="1257086" y="718954"/>
                  <a:pt x="1008742" y="772202"/>
                  <a:pt x="850392" y="745474"/>
                </a:cubicBezTo>
                <a:cubicBezTo>
                  <a:pt x="692042" y="718746"/>
                  <a:pt x="336999" y="781471"/>
                  <a:pt x="0" y="745474"/>
                </a:cubicBezTo>
                <a:cubicBezTo>
                  <a:pt x="-2550" y="595380"/>
                  <a:pt x="-13168" y="516240"/>
                  <a:pt x="0" y="387646"/>
                </a:cubicBezTo>
                <a:cubicBezTo>
                  <a:pt x="13168" y="259052"/>
                  <a:pt x="17911" y="160460"/>
                  <a:pt x="0" y="0"/>
                </a:cubicBezTo>
                <a:close/>
              </a:path>
              <a:path w="4114799" h="745474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9696" y="20839"/>
                  <a:pt x="2619755" y="0"/>
                </a:cubicBezTo>
                <a:cubicBezTo>
                  <a:pt x="2839814" y="-20839"/>
                  <a:pt x="2992156" y="20388"/>
                  <a:pt x="3264407" y="0"/>
                </a:cubicBezTo>
                <a:cubicBezTo>
                  <a:pt x="3536658" y="-20388"/>
                  <a:pt x="3855619" y="38211"/>
                  <a:pt x="4114799" y="0"/>
                </a:cubicBezTo>
                <a:cubicBezTo>
                  <a:pt x="4101701" y="113409"/>
                  <a:pt x="4112709" y="282852"/>
                  <a:pt x="4114799" y="357828"/>
                </a:cubicBezTo>
                <a:cubicBezTo>
                  <a:pt x="4116889" y="432804"/>
                  <a:pt x="4104102" y="567270"/>
                  <a:pt x="4114799" y="745474"/>
                </a:cubicBezTo>
                <a:cubicBezTo>
                  <a:pt x="3910495" y="761213"/>
                  <a:pt x="3633717" y="729899"/>
                  <a:pt x="3511295" y="745474"/>
                </a:cubicBezTo>
                <a:cubicBezTo>
                  <a:pt x="3388873" y="761049"/>
                  <a:pt x="3096388" y="751766"/>
                  <a:pt x="2825495" y="745474"/>
                </a:cubicBezTo>
                <a:cubicBezTo>
                  <a:pt x="2554602" y="739182"/>
                  <a:pt x="2326240" y="739430"/>
                  <a:pt x="2139695" y="745474"/>
                </a:cubicBezTo>
                <a:cubicBezTo>
                  <a:pt x="1953150" y="751518"/>
                  <a:pt x="1778675" y="744744"/>
                  <a:pt x="1495044" y="745474"/>
                </a:cubicBezTo>
                <a:cubicBezTo>
                  <a:pt x="1211413" y="746204"/>
                  <a:pt x="1045232" y="766800"/>
                  <a:pt x="726948" y="745474"/>
                </a:cubicBezTo>
                <a:cubicBezTo>
                  <a:pt x="408664" y="724148"/>
                  <a:pt x="350959" y="738730"/>
                  <a:pt x="0" y="745474"/>
                </a:cubicBezTo>
                <a:cubicBezTo>
                  <a:pt x="4455" y="660089"/>
                  <a:pt x="-4626" y="494882"/>
                  <a:pt x="0" y="387646"/>
                </a:cubicBezTo>
                <a:cubicBezTo>
                  <a:pt x="4626" y="280410"/>
                  <a:pt x="1521" y="188508"/>
                  <a:pt x="0" y="0"/>
                </a:cubicBezTo>
                <a:close/>
              </a:path>
            </a:pathLst>
          </a:custGeom>
          <a:solidFill>
            <a:srgbClr val="7030A0"/>
          </a:solidFill>
          <a:ln w="381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Freehand/>
                  </ask:type>
                </ask:lineSketchStyleProps>
              </a:ext>
            </a:extLst>
          </a:ln>
        </p:spPr>
        <p:txBody>
          <a:bodyPr/>
          <a:lstStyle/>
          <a:p>
            <a:pPr algn="ctr"/>
            <a:r>
              <a:rPr lang="en-US" dirty="0">
                <a:latin typeface="Bauhaus 93" panose="04030905020B02020C02" pitchFamily="82" charset="0"/>
              </a:rPr>
              <a:t>Great horned owl</a:t>
            </a:r>
          </a:p>
        </p:txBody>
      </p:sp>
    </p:spTree>
    <p:extLst>
      <p:ext uri="{BB962C8B-B14F-4D97-AF65-F5344CB8AC3E}">
        <p14:creationId xmlns:p14="http://schemas.microsoft.com/office/powerpoint/2010/main" val="20972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15000">
        <p14:glitter pattern="hexagon"/>
      </p:transition>
    </mc:Choice>
    <mc:Fallback xmlns="">
      <p:transition spd="slow" advClick="0" advTm="15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AA417F4-0AFF-4539-A163-45A01EBDEDA4}"/>
              </a:ext>
            </a:extLst>
          </p:cNvPr>
          <p:cNvSpPr txBox="1"/>
          <p:nvPr/>
        </p:nvSpPr>
        <p:spPr>
          <a:xfrm>
            <a:off x="307090" y="672029"/>
            <a:ext cx="4596175" cy="51199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Levi’s home office!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 err="1">
                <a:latin typeface="+mj-lt"/>
                <a:ea typeface="+mj-ea"/>
                <a:cs typeface="+mj-cs"/>
              </a:rPr>
              <a:t>Dipnetting</a:t>
            </a:r>
            <a:r>
              <a:rPr lang="en-US" sz="4800" b="1" dirty="0">
                <a:latin typeface="+mj-lt"/>
                <a:ea typeface="+mj-ea"/>
                <a:cs typeface="+mj-cs"/>
              </a:rPr>
              <a:t>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for the Upland Game Program!</a:t>
            </a:r>
          </a:p>
        </p:txBody>
      </p:sp>
      <p:pic>
        <p:nvPicPr>
          <p:cNvPr id="3" name="Picture 2" descr="A person fishing in a river&#10;&#10;Description automatically generated with low confidence">
            <a:extLst>
              <a:ext uri="{FF2B5EF4-FFF2-40B4-BE49-F238E27FC236}">
                <a16:creationId xmlns:a16="http://schemas.microsoft.com/office/drawing/2014/main" id="{B0BCB6A7-8FC9-4B04-91E2-35A1AC2E7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0"/>
          <a:stretch/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2652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15000">
        <p14:vortex dir="r"/>
      </p:transition>
    </mc:Choice>
    <mc:Fallback xmlns="">
      <p:transition spd="slow" advClick="0" advTm="15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flock of birds flying&#10;&#10;Description automatically generated with medium confidence">
            <a:extLst>
              <a:ext uri="{FF2B5EF4-FFF2-40B4-BE49-F238E27FC236}">
                <a16:creationId xmlns:a16="http://schemas.microsoft.com/office/drawing/2014/main" id="{9712F175-FFD6-49C3-8D85-F5FEC0DBFC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5" t="760" r="5774" b="-760"/>
          <a:stretch/>
        </p:blipFill>
        <p:spPr>
          <a:xfrm>
            <a:off x="-9775" y="0"/>
            <a:ext cx="9153775" cy="700672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089A24-B988-4F24-AA25-8C17C2BE2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4049" y="4387065"/>
            <a:ext cx="4605546" cy="2360972"/>
          </a:xfrm>
          <a:solidFill>
            <a:schemeClr val="bg2">
              <a:lumMod val="20000"/>
              <a:lumOff val="80000"/>
            </a:schemeClr>
          </a:solidFill>
          <a:ln w="57150">
            <a:solidFill>
              <a:srgbClr val="6633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Georgia Pro Semibold" panose="02040702050405020303" pitchFamily="18" charset="0"/>
              </a:rPr>
              <a:t>Honk if you love Mexican free-tailed bats</a:t>
            </a:r>
          </a:p>
        </p:txBody>
      </p:sp>
    </p:spTree>
    <p:extLst>
      <p:ext uri="{BB962C8B-B14F-4D97-AF65-F5344CB8AC3E}">
        <p14:creationId xmlns:p14="http://schemas.microsoft.com/office/powerpoint/2010/main" val="3672268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15000">
        <p14:shred/>
      </p:transition>
    </mc:Choice>
    <mc:Fallback xmlns="">
      <p:transition spd="slow" advClick="0" advTm="15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82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ird sitting on a tree branch&#10;&#10;Description automatically generated with medium confidence">
            <a:extLst>
              <a:ext uri="{FF2B5EF4-FFF2-40B4-BE49-F238E27FC236}">
                <a16:creationId xmlns:a16="http://schemas.microsoft.com/office/drawing/2014/main" id="{9C3E4AB3-8AD1-48CB-8F92-9341353F9A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54548" cy="61030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C3E2E1-1CB7-4357-AB08-BE1E36B3D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9055" y="5732444"/>
            <a:ext cx="5513941" cy="1456267"/>
          </a:xfrm>
        </p:spPr>
        <p:txBody>
          <a:bodyPr>
            <a:noAutofit/>
          </a:bodyPr>
          <a:lstStyle/>
          <a:p>
            <a:pPr algn="ctr"/>
            <a:r>
              <a:rPr lang="en-US" sz="4800" dirty="0">
                <a:latin typeface="Bauhaus 93" panose="04030905020B02020C02" pitchFamily="82" charset="0"/>
              </a:rPr>
              <a:t>My “Swiss” tree</a:t>
            </a:r>
          </a:p>
        </p:txBody>
      </p:sp>
    </p:spTree>
    <p:extLst>
      <p:ext uri="{BB962C8B-B14F-4D97-AF65-F5344CB8AC3E}">
        <p14:creationId xmlns:p14="http://schemas.microsoft.com/office/powerpoint/2010/main" val="200268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15000">
        <p14:switch dir="r"/>
      </p:transition>
    </mc:Choice>
    <mc:Fallback xmlns="">
      <p:transition spd="slow" advClick="0" advTm="15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standing in front of a river with boats on it&#10;&#10;Description automatically generated with low confidence">
            <a:extLst>
              <a:ext uri="{FF2B5EF4-FFF2-40B4-BE49-F238E27FC236}">
                <a16:creationId xmlns:a16="http://schemas.microsoft.com/office/drawing/2014/main" id="{FCFC864C-7043-4651-A508-9F6FA64F48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45"/>
          <a:stretch/>
        </p:blipFill>
        <p:spPr>
          <a:xfrm>
            <a:off x="0" y="0"/>
            <a:ext cx="9144000" cy="695703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8459D3-7445-4CDA-B637-14FAF4083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02" y="135876"/>
            <a:ext cx="8890612" cy="115309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Daytona" panose="020B0604030500040204" pitchFamily="34" charset="0"/>
                <a:cs typeface="Cavolini" panose="03000502040302020204" pitchFamily="66" charset="0"/>
              </a:rPr>
              <a:t>Karissa counting anglers at </a:t>
            </a:r>
            <a:br>
              <a:rPr lang="en-US" sz="3200" dirty="0">
                <a:solidFill>
                  <a:schemeClr val="accent1">
                    <a:lumMod val="50000"/>
                  </a:schemeClr>
                </a:solidFill>
                <a:latin typeface="Daytona" panose="020B0604030500040204" pitchFamily="34" charset="0"/>
                <a:cs typeface="Cavolini" panose="03000502040302020204" pitchFamily="66" charset="0"/>
              </a:rPr>
            </a:b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Daytona" panose="020B0604030500040204" pitchFamily="34" charset="0"/>
                <a:cs typeface="Cavolini" panose="03000502040302020204" pitchFamily="66" charset="0"/>
              </a:rPr>
              <a:t>Thermalito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Daytona" panose="020B0604030500040204" pitchFamily="34" charset="0"/>
                <a:cs typeface="Cavolini" panose="03000502040302020204" pitchFamily="66" charset="0"/>
              </a:rPr>
              <a:t> Afterbay, Feather River</a:t>
            </a:r>
          </a:p>
        </p:txBody>
      </p:sp>
    </p:spTree>
    <p:extLst>
      <p:ext uri="{BB962C8B-B14F-4D97-AF65-F5344CB8AC3E}">
        <p14:creationId xmlns:p14="http://schemas.microsoft.com/office/powerpoint/2010/main" val="3173701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15000">
        <p14:flip dir="r"/>
      </p:transition>
    </mc:Choice>
    <mc:Fallback xmlns="">
      <p:transition spd="slow" advClick="0" advTm="15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quirrel in a tree&#10;&#10;Description automatically generated">
            <a:extLst>
              <a:ext uri="{FF2B5EF4-FFF2-40B4-BE49-F238E27FC236}">
                <a16:creationId xmlns:a16="http://schemas.microsoft.com/office/drawing/2014/main" id="{E5F59CBE-91BD-4C79-9875-4515008200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7" r="4317"/>
          <a:stretch/>
        </p:blipFill>
        <p:spPr>
          <a:xfrm>
            <a:off x="0" y="0"/>
            <a:ext cx="9573358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0D85B7-38CE-428C-A5D6-BB71599CC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354" y="5827923"/>
            <a:ext cx="4230477" cy="854013"/>
          </a:xfrm>
          <a:custGeom>
            <a:avLst/>
            <a:gdLst>
              <a:gd name="connsiteX0" fmla="*/ 0 w 4230477"/>
              <a:gd name="connsiteY0" fmla="*/ 0 h 854013"/>
              <a:gd name="connsiteX1" fmla="*/ 4230477 w 4230477"/>
              <a:gd name="connsiteY1" fmla="*/ 0 h 854013"/>
              <a:gd name="connsiteX2" fmla="*/ 4230477 w 4230477"/>
              <a:gd name="connsiteY2" fmla="*/ 854013 h 854013"/>
              <a:gd name="connsiteX3" fmla="*/ 0 w 4230477"/>
              <a:gd name="connsiteY3" fmla="*/ 854013 h 854013"/>
              <a:gd name="connsiteX4" fmla="*/ 0 w 4230477"/>
              <a:gd name="connsiteY4" fmla="*/ 0 h 85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30477" h="854013" fill="none" extrusionOk="0">
                <a:moveTo>
                  <a:pt x="0" y="0"/>
                </a:moveTo>
                <a:cubicBezTo>
                  <a:pt x="667682" y="-49533"/>
                  <a:pt x="3028166" y="-14809"/>
                  <a:pt x="4230477" y="0"/>
                </a:cubicBezTo>
                <a:cubicBezTo>
                  <a:pt x="4246528" y="85621"/>
                  <a:pt x="4259422" y="477045"/>
                  <a:pt x="4230477" y="854013"/>
                </a:cubicBezTo>
                <a:cubicBezTo>
                  <a:pt x="2160934" y="805782"/>
                  <a:pt x="922248" y="938468"/>
                  <a:pt x="0" y="854013"/>
                </a:cubicBezTo>
                <a:cubicBezTo>
                  <a:pt x="-69591" y="721341"/>
                  <a:pt x="9989" y="123396"/>
                  <a:pt x="0" y="0"/>
                </a:cubicBezTo>
                <a:close/>
              </a:path>
              <a:path w="4230477" h="854013" stroke="0" extrusionOk="0">
                <a:moveTo>
                  <a:pt x="0" y="0"/>
                </a:moveTo>
                <a:cubicBezTo>
                  <a:pt x="685564" y="118645"/>
                  <a:pt x="3700984" y="116012"/>
                  <a:pt x="4230477" y="0"/>
                </a:cubicBezTo>
                <a:cubicBezTo>
                  <a:pt x="4272323" y="380911"/>
                  <a:pt x="4209405" y="440455"/>
                  <a:pt x="4230477" y="854013"/>
                </a:cubicBezTo>
                <a:cubicBezTo>
                  <a:pt x="2414430" y="988613"/>
                  <a:pt x="1691568" y="696817"/>
                  <a:pt x="0" y="854013"/>
                </a:cubicBezTo>
                <a:cubicBezTo>
                  <a:pt x="6110" y="514863"/>
                  <a:pt x="-30568" y="143095"/>
                  <a:pt x="0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1">
                <a:lumMod val="9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So…</a:t>
            </a:r>
            <a:r>
              <a:rPr lang="en-US" sz="3200" b="1" dirty="0" err="1">
                <a:solidFill>
                  <a:schemeClr val="bg1"/>
                </a:solidFill>
              </a:rPr>
              <a:t>whatcha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doin</a:t>
            </a:r>
            <a:r>
              <a:rPr lang="en-US" sz="3200" b="1" dirty="0">
                <a:solidFill>
                  <a:schemeClr val="bg1"/>
                </a:solidFill>
              </a:rPr>
              <a:t>’?</a:t>
            </a:r>
          </a:p>
        </p:txBody>
      </p:sp>
    </p:spTree>
    <p:extLst>
      <p:ext uri="{BB962C8B-B14F-4D97-AF65-F5344CB8AC3E}">
        <p14:creationId xmlns:p14="http://schemas.microsoft.com/office/powerpoint/2010/main" val="289142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14:gallery dir="l"/>
      </p:transition>
    </mc:Choice>
    <mc:Fallback xmlns="">
      <p:transition spd="slow" advClick="0" advTm="15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koala bear in a tree&#10;&#10;Description automatically generated with low confidence">
            <a:extLst>
              <a:ext uri="{FF2B5EF4-FFF2-40B4-BE49-F238E27FC236}">
                <a16:creationId xmlns:a16="http://schemas.microsoft.com/office/drawing/2014/main" id="{3991A697-A709-436B-97FE-947EE8FBA1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607"/>
            <a:ext cx="9137624" cy="60690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DE8B9F-8B5B-4F46-91F6-31251411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8189" y="5750805"/>
            <a:ext cx="4357170" cy="909097"/>
          </a:xfrm>
          <a:custGeom>
            <a:avLst/>
            <a:gdLst>
              <a:gd name="connsiteX0" fmla="*/ 0 w 4357170"/>
              <a:gd name="connsiteY0" fmla="*/ 0 h 909097"/>
              <a:gd name="connsiteX1" fmla="*/ 457503 w 4357170"/>
              <a:gd name="connsiteY1" fmla="*/ 0 h 909097"/>
              <a:gd name="connsiteX2" fmla="*/ 958577 w 4357170"/>
              <a:gd name="connsiteY2" fmla="*/ 0 h 909097"/>
              <a:gd name="connsiteX3" fmla="*/ 1416080 w 4357170"/>
              <a:gd name="connsiteY3" fmla="*/ 0 h 909097"/>
              <a:gd name="connsiteX4" fmla="*/ 2004298 w 4357170"/>
              <a:gd name="connsiteY4" fmla="*/ 0 h 909097"/>
              <a:gd name="connsiteX5" fmla="*/ 2548944 w 4357170"/>
              <a:gd name="connsiteY5" fmla="*/ 0 h 909097"/>
              <a:gd name="connsiteX6" fmla="*/ 3093591 w 4357170"/>
              <a:gd name="connsiteY6" fmla="*/ 0 h 909097"/>
              <a:gd name="connsiteX7" fmla="*/ 3725380 w 4357170"/>
              <a:gd name="connsiteY7" fmla="*/ 0 h 909097"/>
              <a:gd name="connsiteX8" fmla="*/ 4357170 w 4357170"/>
              <a:gd name="connsiteY8" fmla="*/ 0 h 909097"/>
              <a:gd name="connsiteX9" fmla="*/ 4357170 w 4357170"/>
              <a:gd name="connsiteY9" fmla="*/ 427276 h 909097"/>
              <a:gd name="connsiteX10" fmla="*/ 4357170 w 4357170"/>
              <a:gd name="connsiteY10" fmla="*/ 909097 h 909097"/>
              <a:gd name="connsiteX11" fmla="*/ 3943239 w 4357170"/>
              <a:gd name="connsiteY11" fmla="*/ 909097 h 909097"/>
              <a:gd name="connsiteX12" fmla="*/ 3485736 w 4357170"/>
              <a:gd name="connsiteY12" fmla="*/ 909097 h 909097"/>
              <a:gd name="connsiteX13" fmla="*/ 2897518 w 4357170"/>
              <a:gd name="connsiteY13" fmla="*/ 909097 h 909097"/>
              <a:gd name="connsiteX14" fmla="*/ 2265728 w 4357170"/>
              <a:gd name="connsiteY14" fmla="*/ 909097 h 909097"/>
              <a:gd name="connsiteX15" fmla="*/ 1764654 w 4357170"/>
              <a:gd name="connsiteY15" fmla="*/ 909097 h 909097"/>
              <a:gd name="connsiteX16" fmla="*/ 1132864 w 4357170"/>
              <a:gd name="connsiteY16" fmla="*/ 909097 h 909097"/>
              <a:gd name="connsiteX17" fmla="*/ 675361 w 4357170"/>
              <a:gd name="connsiteY17" fmla="*/ 909097 h 909097"/>
              <a:gd name="connsiteX18" fmla="*/ 0 w 4357170"/>
              <a:gd name="connsiteY18" fmla="*/ 909097 h 909097"/>
              <a:gd name="connsiteX19" fmla="*/ 0 w 4357170"/>
              <a:gd name="connsiteY19" fmla="*/ 481821 h 909097"/>
              <a:gd name="connsiteX20" fmla="*/ 0 w 4357170"/>
              <a:gd name="connsiteY20" fmla="*/ 0 h 909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357170" h="909097" fill="none" extrusionOk="0">
                <a:moveTo>
                  <a:pt x="0" y="0"/>
                </a:moveTo>
                <a:cubicBezTo>
                  <a:pt x="160354" y="-49403"/>
                  <a:pt x="269111" y="22205"/>
                  <a:pt x="457503" y="0"/>
                </a:cubicBezTo>
                <a:cubicBezTo>
                  <a:pt x="645895" y="-22205"/>
                  <a:pt x="845245" y="30643"/>
                  <a:pt x="958577" y="0"/>
                </a:cubicBezTo>
                <a:cubicBezTo>
                  <a:pt x="1071909" y="-30643"/>
                  <a:pt x="1288300" y="19891"/>
                  <a:pt x="1416080" y="0"/>
                </a:cubicBezTo>
                <a:cubicBezTo>
                  <a:pt x="1543860" y="-19891"/>
                  <a:pt x="1836181" y="19022"/>
                  <a:pt x="2004298" y="0"/>
                </a:cubicBezTo>
                <a:cubicBezTo>
                  <a:pt x="2172415" y="-19022"/>
                  <a:pt x="2314418" y="7719"/>
                  <a:pt x="2548944" y="0"/>
                </a:cubicBezTo>
                <a:cubicBezTo>
                  <a:pt x="2783470" y="-7719"/>
                  <a:pt x="2871663" y="61464"/>
                  <a:pt x="3093591" y="0"/>
                </a:cubicBezTo>
                <a:cubicBezTo>
                  <a:pt x="3315519" y="-61464"/>
                  <a:pt x="3521157" y="2885"/>
                  <a:pt x="3725380" y="0"/>
                </a:cubicBezTo>
                <a:cubicBezTo>
                  <a:pt x="3929603" y="-2885"/>
                  <a:pt x="4119068" y="32847"/>
                  <a:pt x="4357170" y="0"/>
                </a:cubicBezTo>
                <a:cubicBezTo>
                  <a:pt x="4376729" y="155682"/>
                  <a:pt x="4336935" y="327418"/>
                  <a:pt x="4357170" y="427276"/>
                </a:cubicBezTo>
                <a:cubicBezTo>
                  <a:pt x="4377405" y="527134"/>
                  <a:pt x="4327356" y="779454"/>
                  <a:pt x="4357170" y="909097"/>
                </a:cubicBezTo>
                <a:cubicBezTo>
                  <a:pt x="4208921" y="917895"/>
                  <a:pt x="4133204" y="887375"/>
                  <a:pt x="3943239" y="909097"/>
                </a:cubicBezTo>
                <a:cubicBezTo>
                  <a:pt x="3753274" y="930819"/>
                  <a:pt x="3612499" y="890805"/>
                  <a:pt x="3485736" y="909097"/>
                </a:cubicBezTo>
                <a:cubicBezTo>
                  <a:pt x="3358973" y="927389"/>
                  <a:pt x="3035245" y="890566"/>
                  <a:pt x="2897518" y="909097"/>
                </a:cubicBezTo>
                <a:cubicBezTo>
                  <a:pt x="2759791" y="927628"/>
                  <a:pt x="2428806" y="860574"/>
                  <a:pt x="2265728" y="909097"/>
                </a:cubicBezTo>
                <a:cubicBezTo>
                  <a:pt x="2102650" y="957620"/>
                  <a:pt x="1906725" y="864460"/>
                  <a:pt x="1764654" y="909097"/>
                </a:cubicBezTo>
                <a:cubicBezTo>
                  <a:pt x="1622583" y="953734"/>
                  <a:pt x="1437574" y="887301"/>
                  <a:pt x="1132864" y="909097"/>
                </a:cubicBezTo>
                <a:cubicBezTo>
                  <a:pt x="828154" y="930893"/>
                  <a:pt x="835520" y="894467"/>
                  <a:pt x="675361" y="909097"/>
                </a:cubicBezTo>
                <a:cubicBezTo>
                  <a:pt x="515202" y="923727"/>
                  <a:pt x="259383" y="886796"/>
                  <a:pt x="0" y="909097"/>
                </a:cubicBezTo>
                <a:cubicBezTo>
                  <a:pt x="-10109" y="763900"/>
                  <a:pt x="6147" y="653477"/>
                  <a:pt x="0" y="481821"/>
                </a:cubicBezTo>
                <a:cubicBezTo>
                  <a:pt x="-6147" y="310165"/>
                  <a:pt x="5346" y="156262"/>
                  <a:pt x="0" y="0"/>
                </a:cubicBezTo>
                <a:close/>
              </a:path>
              <a:path w="4357170" h="909097" stroke="0" extrusionOk="0">
                <a:moveTo>
                  <a:pt x="0" y="0"/>
                </a:moveTo>
                <a:cubicBezTo>
                  <a:pt x="163810" y="-3568"/>
                  <a:pt x="364072" y="32099"/>
                  <a:pt x="501075" y="0"/>
                </a:cubicBezTo>
                <a:cubicBezTo>
                  <a:pt x="638078" y="-32099"/>
                  <a:pt x="824351" y="21070"/>
                  <a:pt x="915006" y="0"/>
                </a:cubicBezTo>
                <a:cubicBezTo>
                  <a:pt x="1005661" y="-21070"/>
                  <a:pt x="1239835" y="54865"/>
                  <a:pt x="1546795" y="0"/>
                </a:cubicBezTo>
                <a:cubicBezTo>
                  <a:pt x="1853755" y="-54865"/>
                  <a:pt x="1890909" y="46980"/>
                  <a:pt x="2047870" y="0"/>
                </a:cubicBezTo>
                <a:cubicBezTo>
                  <a:pt x="2204832" y="-46980"/>
                  <a:pt x="2380106" y="36607"/>
                  <a:pt x="2548944" y="0"/>
                </a:cubicBezTo>
                <a:cubicBezTo>
                  <a:pt x="2717782" y="-36607"/>
                  <a:pt x="3044681" y="42504"/>
                  <a:pt x="3180734" y="0"/>
                </a:cubicBezTo>
                <a:cubicBezTo>
                  <a:pt x="3316787" y="-42504"/>
                  <a:pt x="3412096" y="51627"/>
                  <a:pt x="3638237" y="0"/>
                </a:cubicBezTo>
                <a:cubicBezTo>
                  <a:pt x="3864378" y="-51627"/>
                  <a:pt x="4110566" y="8744"/>
                  <a:pt x="4357170" y="0"/>
                </a:cubicBezTo>
                <a:cubicBezTo>
                  <a:pt x="4383343" y="117771"/>
                  <a:pt x="4311331" y="356844"/>
                  <a:pt x="4357170" y="472730"/>
                </a:cubicBezTo>
                <a:cubicBezTo>
                  <a:pt x="4403009" y="588616"/>
                  <a:pt x="4340801" y="754282"/>
                  <a:pt x="4357170" y="909097"/>
                </a:cubicBezTo>
                <a:cubicBezTo>
                  <a:pt x="4210231" y="920577"/>
                  <a:pt x="3952558" y="877368"/>
                  <a:pt x="3812524" y="909097"/>
                </a:cubicBezTo>
                <a:cubicBezTo>
                  <a:pt x="3672490" y="940826"/>
                  <a:pt x="3554181" y="891003"/>
                  <a:pt x="3311449" y="909097"/>
                </a:cubicBezTo>
                <a:cubicBezTo>
                  <a:pt x="3068718" y="927191"/>
                  <a:pt x="2970549" y="879055"/>
                  <a:pt x="2679660" y="909097"/>
                </a:cubicBezTo>
                <a:cubicBezTo>
                  <a:pt x="2388771" y="939139"/>
                  <a:pt x="2274466" y="880752"/>
                  <a:pt x="2047870" y="909097"/>
                </a:cubicBezTo>
                <a:cubicBezTo>
                  <a:pt x="1821274" y="937442"/>
                  <a:pt x="1739578" y="869948"/>
                  <a:pt x="1590367" y="909097"/>
                </a:cubicBezTo>
                <a:cubicBezTo>
                  <a:pt x="1441156" y="948246"/>
                  <a:pt x="1294974" y="901056"/>
                  <a:pt x="1045721" y="909097"/>
                </a:cubicBezTo>
                <a:cubicBezTo>
                  <a:pt x="796468" y="917138"/>
                  <a:pt x="450625" y="808676"/>
                  <a:pt x="0" y="909097"/>
                </a:cubicBezTo>
                <a:cubicBezTo>
                  <a:pt x="-17816" y="774002"/>
                  <a:pt x="22801" y="588925"/>
                  <a:pt x="0" y="454549"/>
                </a:cubicBezTo>
                <a:cubicBezTo>
                  <a:pt x="-22801" y="320173"/>
                  <a:pt x="29855" y="126096"/>
                  <a:pt x="0" y="0"/>
                </a:cubicBezTo>
                <a:close/>
              </a:path>
            </a:pathLst>
          </a:custGeom>
          <a:solidFill>
            <a:srgbClr val="7030A0"/>
          </a:solidFill>
          <a:ln w="381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Scribble/>
                  </ask:type>
                </ask:lineSketchStyleProps>
              </a:ext>
            </a:extLst>
          </a:ln>
        </p:spPr>
        <p:txBody>
          <a:bodyPr/>
          <a:lstStyle/>
          <a:p>
            <a:pPr algn="ctr"/>
            <a:r>
              <a:rPr lang="en-US" cap="none" dirty="0" err="1"/>
              <a:t>TRYing</a:t>
            </a:r>
            <a:r>
              <a:rPr lang="en-US" cap="none" dirty="0"/>
              <a:t> to sleep</a:t>
            </a:r>
            <a:r>
              <a:rPr lang="en-US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88916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5000">
        <p14:prism/>
      </p:transition>
    </mc:Choice>
    <mc:Fallback xmlns="">
      <p:transition spd="slow" advClick="0" advTm="15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75250">
              <a:srgbClr val="00B050"/>
            </a:gs>
            <a:gs pos="34000">
              <a:srgbClr val="FFFF00"/>
            </a:gs>
            <a:gs pos="100000">
              <a:srgbClr val="92D05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58FBD0-A050-4281-8FC1-FC82B63D92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17"/>
          <a:stretch/>
        </p:blipFill>
        <p:spPr>
          <a:xfrm rot="5400000">
            <a:off x="1737875" y="1178007"/>
            <a:ext cx="5025880" cy="4725269"/>
          </a:xfrm>
          <a:prstGeom prst="ellipse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34C6ED2-B82B-40D7-A2CE-C2F3EEEF6E94}"/>
              </a:ext>
            </a:extLst>
          </p:cNvPr>
          <p:cNvSpPr/>
          <p:nvPr/>
        </p:nvSpPr>
        <p:spPr>
          <a:xfrm>
            <a:off x="1573618" y="804418"/>
            <a:ext cx="5373857" cy="546879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ircle">
              <a:avLst/>
            </a:prstTxWarp>
            <a:spAutoFit/>
          </a:bodyPr>
          <a:lstStyle/>
          <a:p>
            <a:pPr algn="ctr"/>
            <a:r>
              <a:rPr lang="en-US" sz="5400" b="1" dirty="0">
                <a:ln/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Cleaning and </a:t>
            </a:r>
            <a:r>
              <a:rPr lang="en-US" sz="5400" b="1" cap="none" spc="0" dirty="0">
                <a:ln/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prepping fish scales for imaging and ageing.</a:t>
            </a:r>
          </a:p>
        </p:txBody>
      </p:sp>
    </p:spTree>
    <p:extLst>
      <p:ext uri="{BB962C8B-B14F-4D97-AF65-F5344CB8AC3E}">
        <p14:creationId xmlns:p14="http://schemas.microsoft.com/office/powerpoint/2010/main" val="222539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15000">
        <p14:doors dir="vert"/>
      </p:transition>
    </mc:Choice>
    <mc:Fallback xmlns="">
      <p:transition spd="slow" advClick="0" advTm="15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Picture 183">
            <a:extLst>
              <a:ext uri="{FF2B5EF4-FFF2-40B4-BE49-F238E27FC236}">
                <a16:creationId xmlns:a16="http://schemas.microsoft.com/office/drawing/2014/main" id="{F0830912-C5FA-4C8B-AD1B-837C7E6C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AA016D-A261-4F7F-9EB3-630D75101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9535" y="3418293"/>
            <a:ext cx="3145777" cy="313994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600" cap="none" dirty="0"/>
              <a:t>Anybody got the time?</a:t>
            </a:r>
            <a:br>
              <a:rPr lang="en-US" sz="3600" cap="none" dirty="0"/>
            </a:br>
            <a:r>
              <a:rPr lang="en-US" sz="3600" cap="none" dirty="0"/>
              <a:t>Anybody?</a:t>
            </a:r>
            <a:br>
              <a:rPr lang="en-US" sz="3600" cap="none" dirty="0"/>
            </a:br>
            <a:r>
              <a:rPr lang="en-US" sz="3600" cap="none" dirty="0"/>
              <a:t>Hey you, you over there…</a:t>
            </a:r>
          </a:p>
        </p:txBody>
      </p: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653F32F4-4B4C-47E1-8F7F-790BD85BB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1339066">
            <a:off x="4703776" y="-306380"/>
            <a:ext cx="3645710" cy="3168310"/>
            <a:chOff x="5281603" y="104899"/>
            <a:chExt cx="6910397" cy="6005491"/>
          </a:xfrm>
        </p:grpSpPr>
        <p:sp>
          <p:nvSpPr>
            <p:cNvPr id="187" name="Freeform 13">
              <a:extLst>
                <a:ext uri="{FF2B5EF4-FFF2-40B4-BE49-F238E27FC236}">
                  <a16:creationId xmlns:a16="http://schemas.microsoft.com/office/drawing/2014/main" id="{125A1015-CF37-4E19-91D2-3AD6A8563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grpSp>
          <p:nvGrpSpPr>
            <p:cNvPr id="188" name="Group 187">
              <a:extLst>
                <a:ext uri="{FF2B5EF4-FFF2-40B4-BE49-F238E27FC236}">
                  <a16:creationId xmlns:a16="http://schemas.microsoft.com/office/drawing/2014/main" id="{960D824D-2820-4448-9773-CDD279A32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750582C3-FB10-4D22-B7D7-66867BC12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A551864A-11F1-469C-B424-1F3A624C4A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8D13DDAE-9F24-4A16-B364-04293D4B2B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191">
                <a:extLst>
                  <a:ext uri="{FF2B5EF4-FFF2-40B4-BE49-F238E27FC236}">
                    <a16:creationId xmlns:a16="http://schemas.microsoft.com/office/drawing/2014/main" id="{415E573E-3D8D-43CE-943A-B72181886D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192">
                <a:extLst>
                  <a:ext uri="{FF2B5EF4-FFF2-40B4-BE49-F238E27FC236}">
                    <a16:creationId xmlns:a16="http://schemas.microsoft.com/office/drawing/2014/main" id="{ED7A7299-2E06-4E78-A6BC-9D6DBCCBCA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AC10D1F1-B02A-45CB-9249-0A34A0FA18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97B445E6-FC9E-4BBE-9684-9D27A3B009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D7B94B0B-1E86-445C-94E3-9C477953D2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847B8F27-EFDA-4971-9967-175C56A35B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F4707D83-8210-46C9-9207-BC41CDE43B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1DC751A7-EF27-4026-BCA6-9D7887300C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E4622293-4219-4FC4-83B4-6A64E43D7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66AFCFBD-21FA-4B97-B72E-A875F2D436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3A29B562-3336-444F-BCA3-4FA263035C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DEE03CE6-F602-47BA-A249-0BE50595FE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B279E39F-D527-4F17-A625-1072E45BB3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33653306-6E1C-4B94-B7D2-995885C5F0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5C2D7723-89BD-4FD6-82B0-B2068831C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E8909AED-0949-458F-B890-CC380E049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8363B557-FC01-4626-BD64-178FB3C8A6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1B4ACCED-8C7B-4728-86DD-F7FE8DB05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76E40279-147F-4CA0-9D97-388FDDB5D4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61DEC1DE-D1E6-46D3-9A1D-600565AB9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E4E7B5DD-1FEB-4A63-9788-E509D242A2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6854A2AC-1E41-46B1-B3EB-6F4C4AFE7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FD1DF4FA-0116-4564-8AAB-565D15D786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60800E52-FC45-499C-A9C9-C10E0145C6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DA3AB7E0-B34B-47BC-B9A4-39C68A1CA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44305B7F-167D-42BC-8CD9-255F3C55D6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E36CC4E3-9816-4520-AC19-2F02A96649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08697606-420F-4136-9F22-16728912A6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B49BB4ED-1E1E-48FD-AEF3-E764A35A49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AAF79235-3712-4FFA-B441-C321E0C402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4619CA09-6186-4C23-B12C-4A28815F1D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9F76ABA5-C6B1-4943-8A03-A6130F6115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8B9388C8-01EF-4DC7-BBC3-AB782DB241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C71FE0EF-57F0-4618-AFD1-9A425215A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95B3456D-7173-44F8-830F-8BE3ED809F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D5C44D67-08F3-4A7F-A897-0C3EBEAB85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CCD613F2-A0C3-40B6-9074-6FED01B56D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ACE66E98-9ABC-42AD-BA48-43A3CFE928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35107221-7334-471A-8F1D-405AFF2E28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6A40E3D3-DFAB-4EB8-8AE4-FC38F40103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EDEBB5EA-B536-41D1-813E-25A272C6DE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7593F0C9-D829-46F9-940F-C33E1FA50E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DFA44794-6636-437F-978D-86FB86F4A0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D5845953-AA2C-4350-BFDE-DD7C098782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4402457A-CD98-4084-A1F4-C424366239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562A8EAD-64FD-4329-A560-AA58A97AC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F92CF784-F98F-4341-8F46-0A64839ACA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5E1F1973-04BC-476C-9212-FEBFBF9112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FD7E05BB-0D7F-4D58-9B58-971819E1B3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86407646-575E-46B4-81DF-4BFED735FD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FDB552A3-3810-415D-ADFA-4D2A859DEA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7908D77A-76C6-4A09-B940-D6E322090B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25EF112D-F061-47ED-A1BF-3F0E7AD6E3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C686D9C7-3FFC-4F6B-B177-08F90BA6AD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BEB45889-B6D6-43BB-A039-F074E6A78A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3D9CF09A-FB38-4E15-8148-184E2E0F79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DAD7A081-32D1-4F45-84C7-A0516B6407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53745EDB-9331-4653-AA43-9C95D472BF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09D90859-0422-48EE-A9DC-8040A7D699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7F199302-1A2E-4171-992F-A19EAB6725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147A01A7-AB13-44A3-A2E3-0555C2E370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DBB16F53-4F46-414C-9B9F-555536EF6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9836B30E-FE35-4D9F-BA31-315E7DE5E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B6577824-1E6B-40C7-9693-7AF7ABEE5F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1219B94E-7BAC-4690-A0CF-0A94CF2C7A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153554AD-35C5-4C94-860E-E171E75E27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>
                <a:extLst>
                  <a:ext uri="{FF2B5EF4-FFF2-40B4-BE49-F238E27FC236}">
                    <a16:creationId xmlns:a16="http://schemas.microsoft.com/office/drawing/2014/main" id="{118939DB-C6D5-482A-A11C-EFF69D1216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>
                <a:extLst>
                  <a:ext uri="{FF2B5EF4-FFF2-40B4-BE49-F238E27FC236}">
                    <a16:creationId xmlns:a16="http://schemas.microsoft.com/office/drawing/2014/main" id="{96F026C4-6631-464F-9578-DDCEAF4091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0" name="Straight Connector 259">
                <a:extLst>
                  <a:ext uri="{FF2B5EF4-FFF2-40B4-BE49-F238E27FC236}">
                    <a16:creationId xmlns:a16="http://schemas.microsoft.com/office/drawing/2014/main" id="{2AF88C5A-F83A-4173-92E5-8C7E5747F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1" name="Straight Connector 260">
                <a:extLst>
                  <a:ext uri="{FF2B5EF4-FFF2-40B4-BE49-F238E27FC236}">
                    <a16:creationId xmlns:a16="http://schemas.microsoft.com/office/drawing/2014/main" id="{4A4A3BCF-1A3B-4A1B-88F6-4FEF3ACC39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2" name="Straight Connector 261">
                <a:extLst>
                  <a:ext uri="{FF2B5EF4-FFF2-40B4-BE49-F238E27FC236}">
                    <a16:creationId xmlns:a16="http://schemas.microsoft.com/office/drawing/2014/main" id="{B8455E5D-06FD-4E43-AADE-A4A47BFBCC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3" name="Straight Connector 262">
                <a:extLst>
                  <a:ext uri="{FF2B5EF4-FFF2-40B4-BE49-F238E27FC236}">
                    <a16:creationId xmlns:a16="http://schemas.microsoft.com/office/drawing/2014/main" id="{317396C4-A888-495B-AA8A-EB6F4E1E57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CD236C89-FF9C-48B6-A207-424416196F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AE1F9F13-03A5-452F-9E6C-10E4EBA246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12AF9232-0F66-4106-9574-6F502E2121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" name="Picture 3" descr="A bird on a tree branch&#10;&#10;Description automatically generated with medium confidence">
            <a:extLst>
              <a:ext uri="{FF2B5EF4-FFF2-40B4-BE49-F238E27FC236}">
                <a16:creationId xmlns:a16="http://schemas.microsoft.com/office/drawing/2014/main" id="{F80F5CC3-A4F7-4A99-8F56-794A5E74EB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29" b="1"/>
          <a:stretch/>
        </p:blipFill>
        <p:spPr>
          <a:xfrm>
            <a:off x="5242858" y="-6181"/>
            <a:ext cx="3935996" cy="2807784"/>
          </a:xfrm>
          <a:custGeom>
            <a:avLst/>
            <a:gdLst/>
            <a:ahLst/>
            <a:cxnLst/>
            <a:rect l="l" t="t" r="r" b="b"/>
            <a:pathLst>
              <a:path w="4411344" h="3146878">
                <a:moveTo>
                  <a:pt x="211873" y="0"/>
                </a:moveTo>
                <a:lnTo>
                  <a:pt x="4199471" y="0"/>
                </a:lnTo>
                <a:lnTo>
                  <a:pt x="4205314" y="11242"/>
                </a:lnTo>
                <a:cubicBezTo>
                  <a:pt x="4337510" y="294369"/>
                  <a:pt x="4411344" y="610214"/>
                  <a:pt x="4411344" y="943304"/>
                </a:cubicBezTo>
                <a:cubicBezTo>
                  <a:pt x="4411344" y="2085328"/>
                  <a:pt x="3543413" y="3024636"/>
                  <a:pt x="2431189" y="3137588"/>
                </a:cubicBezTo>
                <a:lnTo>
                  <a:pt x="2247220" y="3146878"/>
                </a:lnTo>
                <a:lnTo>
                  <a:pt x="2164124" y="3146878"/>
                </a:lnTo>
                <a:lnTo>
                  <a:pt x="1980155" y="3137588"/>
                </a:lnTo>
                <a:cubicBezTo>
                  <a:pt x="867932" y="3024636"/>
                  <a:pt x="0" y="2085328"/>
                  <a:pt x="0" y="943304"/>
                </a:cubicBezTo>
                <a:cubicBezTo>
                  <a:pt x="0" y="610214"/>
                  <a:pt x="73835" y="294369"/>
                  <a:pt x="206030" y="11242"/>
                </a:cubicBezTo>
                <a:close/>
              </a:path>
            </a:pathLst>
          </a:custGeom>
        </p:spPr>
      </p:pic>
      <p:sp>
        <p:nvSpPr>
          <p:cNvPr id="268" name="Rectangle 267">
            <a:extLst>
              <a:ext uri="{FF2B5EF4-FFF2-40B4-BE49-F238E27FC236}">
                <a16:creationId xmlns:a16="http://schemas.microsoft.com/office/drawing/2014/main" id="{CDE6373C-25B2-42FF-8704-49F0A179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775" y="4125119"/>
            <a:ext cx="542925" cy="13335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270" name="Group 269">
            <a:extLst>
              <a:ext uri="{FF2B5EF4-FFF2-40B4-BE49-F238E27FC236}">
                <a16:creationId xmlns:a16="http://schemas.microsoft.com/office/drawing/2014/main" id="{63BF6731-D3EE-4447-B524-14D478D898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9884888">
            <a:off x="-341867" y="175867"/>
            <a:ext cx="4923311" cy="4278611"/>
            <a:chOff x="5281603" y="104899"/>
            <a:chExt cx="6910397" cy="6005491"/>
          </a:xfrm>
        </p:grpSpPr>
        <p:sp>
          <p:nvSpPr>
            <p:cNvPr id="271" name="Freeform 97">
              <a:extLst>
                <a:ext uri="{FF2B5EF4-FFF2-40B4-BE49-F238E27FC236}">
                  <a16:creationId xmlns:a16="http://schemas.microsoft.com/office/drawing/2014/main" id="{978737D2-68E1-486F-93B4-E15EB4B94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grpSp>
          <p:nvGrpSpPr>
            <p:cNvPr id="272" name="Group 271">
              <a:extLst>
                <a:ext uri="{FF2B5EF4-FFF2-40B4-BE49-F238E27FC236}">
                  <a16:creationId xmlns:a16="http://schemas.microsoft.com/office/drawing/2014/main" id="{F9C4798E-0C85-4FF8-835D-639CD50EA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FD51745B-5F09-4A7E-A752-8C31C37824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FE0EFBAC-EDD3-4409-B72C-6F4ADF55B3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0C59FA14-FA12-4459-B0A2-2550E6FC22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B3823528-C0A3-496C-848D-846D1443E1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A50BE69E-39EB-4B34-908F-FEFD3024CA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D7BB60E5-7BE9-4C74-AC56-44C63E05EC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1726D214-66B5-49D6-A401-D5B1DBADCC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565FB1BD-3A4E-4EEA-9F96-BAF88DB694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3FC9858C-E945-4D5E-9CC2-054D9DAD51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13D742E2-20E2-4D7F-A0ED-DC9E737A91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0DA2B52A-A232-46DD-ACC8-817E41FC51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556B84F0-6E70-4531-A676-501CE4B54A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77C30D4F-9A9E-4C40-A5C9-33307C3F00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C092E1B4-A1DB-4A82-BB84-5CB0A59A6C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45F64A42-3B4C-44A6-9CAC-A8D8A44071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E439732D-08B5-402C-9219-815F22C86D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B2717B78-E768-4614-8F5D-57E5F5C063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876D2460-A6D7-43F4-BC7A-BF512B40B9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B5AD749B-303C-47F9-A380-5E84BA4590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F71C1D93-D136-446C-A51F-3821EC550E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8B22878D-E8D2-427E-9B9F-063748FD2C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7496F47D-ABE8-4992-9193-C00D77B881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6550F108-EEA4-4A2A-889E-9312F01875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E1A1E3DE-A140-4756-A80B-2B1271810E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8DAA20B0-1B0A-470A-9764-2FFC03D921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BE63D91C-7611-4E4A-8C07-19F80CAA69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3EFF9419-0702-443F-80EC-BAEA4E2797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DED45F36-D215-4ADD-897D-EEDF08551F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0E818B7D-4E88-4EC6-8436-7E21C1625B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F0EEABEF-4872-4518-A140-3F39B79CB9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B1943FDD-FD8E-421F-9C96-7C227DC1C0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D48D8945-5713-4CC4-9719-D371E77506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12E7CC52-32EA-42CF-BDC3-5401E5AF58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FC7D2B4D-3A83-4DDB-BE7D-E69A34621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9D9A6C5F-CC88-4B30-92F6-383840ECA4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CE616653-283A-4851-8F80-3AE35A21AE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F2AC0EA3-3CF0-433A-97BC-04FC181D85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81580B4A-4281-4F05-8476-2DB5F74FE1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E8F2F5CD-02C7-4414-B6EC-BDA9AF0EA8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C64A2EEA-84C1-400A-BBE4-4D9E9A3AF7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757CA7F0-2547-4E24-BC88-EA2F1393C9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7AABC3DF-4B39-4564-A6B2-CBC770BBA0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95B74B04-92BD-40D3-98D4-1926823135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848BEF08-56A2-4273-8A75-091B19A286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A57BD7CB-B11A-4E29-9670-D4CA83A24B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32D743F8-F0C0-45AE-B6BE-7F6DB9B63D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5FFB84DD-3D3F-4AD3-9F88-0D0235FBA1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80CE70B7-DFFC-45A3-8C10-BE111F897D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5F98FCB8-22EF-4E6F-9708-958CEBC7FE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6B4444DC-8342-47F7-9220-A9D623B61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A468242C-6E66-4F35-B517-5414987CD6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355EEAA8-F1F7-44C0-9F4D-354670016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ACFB739D-CA42-4AB9-B061-483A9F67DE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31C8FB8F-2792-4C71-8751-144860FFDE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4021B77B-B198-4070-8515-8DAD02D022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430E8381-DBCE-4E54-86ED-267D6749FE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042F98D9-5B3B-4557-AE16-68E8D4BD8B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3F6F64A5-7D73-4A7C-AFC4-AE6A4EE1BF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D8051E1A-2222-41E5-8111-C04CD23592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291FA5C6-DA6B-40D7-AA0C-C7B01B7E1B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7BAB1DEA-CB27-433D-8872-CEF5637F6C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8CD95FBF-3382-4B10-A6B2-8E5D31A5EE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50BDB990-D7F8-41DD-A261-7489BEE9B1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DF235570-7D39-4E19-A6F9-D5CDECA57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D89967CE-37C2-4865-9D4E-37DE4406B4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572A1B42-6B46-46B6-94F7-66C2DEA7DF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BD984823-2502-4E9C-9F90-42B061E216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>
                <a:extLst>
                  <a:ext uri="{FF2B5EF4-FFF2-40B4-BE49-F238E27FC236}">
                    <a16:creationId xmlns:a16="http://schemas.microsoft.com/office/drawing/2014/main" id="{34905DB4-ADE9-41A8-B09A-C52755D91F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1" name="Straight Connector 340">
                <a:extLst>
                  <a:ext uri="{FF2B5EF4-FFF2-40B4-BE49-F238E27FC236}">
                    <a16:creationId xmlns:a16="http://schemas.microsoft.com/office/drawing/2014/main" id="{102E6002-013E-46A9-A180-B0ADF22307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2" name="Straight Connector 341">
                <a:extLst>
                  <a:ext uri="{FF2B5EF4-FFF2-40B4-BE49-F238E27FC236}">
                    <a16:creationId xmlns:a16="http://schemas.microsoft.com/office/drawing/2014/main" id="{1C09EADE-70AC-4B06-A660-6558C722B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3" name="Straight Connector 342">
                <a:extLst>
                  <a:ext uri="{FF2B5EF4-FFF2-40B4-BE49-F238E27FC236}">
                    <a16:creationId xmlns:a16="http://schemas.microsoft.com/office/drawing/2014/main" id="{242198F8-B1DB-49DE-A158-34BC85055E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4" name="Straight Connector 343">
                <a:extLst>
                  <a:ext uri="{FF2B5EF4-FFF2-40B4-BE49-F238E27FC236}">
                    <a16:creationId xmlns:a16="http://schemas.microsoft.com/office/drawing/2014/main" id="{641A8DBD-F35E-4F7B-BFA7-8F0690C02C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5" name="Straight Connector 344">
                <a:extLst>
                  <a:ext uri="{FF2B5EF4-FFF2-40B4-BE49-F238E27FC236}">
                    <a16:creationId xmlns:a16="http://schemas.microsoft.com/office/drawing/2014/main" id="{80B62722-59F6-4E8F-B4DC-B1D2D2C69B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6" name="Straight Connector 345">
                <a:extLst>
                  <a:ext uri="{FF2B5EF4-FFF2-40B4-BE49-F238E27FC236}">
                    <a16:creationId xmlns:a16="http://schemas.microsoft.com/office/drawing/2014/main" id="{2030C117-24E8-4FBD-8F4B-48596F3FF4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7" name="Straight Connector 346">
                <a:extLst>
                  <a:ext uri="{FF2B5EF4-FFF2-40B4-BE49-F238E27FC236}">
                    <a16:creationId xmlns:a16="http://schemas.microsoft.com/office/drawing/2014/main" id="{0C4B1D74-0CE3-407B-A015-C3F2209D48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8" name="Straight Connector 347">
                <a:extLst>
                  <a:ext uri="{FF2B5EF4-FFF2-40B4-BE49-F238E27FC236}">
                    <a16:creationId xmlns:a16="http://schemas.microsoft.com/office/drawing/2014/main" id="{568415A9-9F3E-4D51-B2DA-A09F2F9855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9" name="Straight Connector 348">
                <a:extLst>
                  <a:ext uri="{FF2B5EF4-FFF2-40B4-BE49-F238E27FC236}">
                    <a16:creationId xmlns:a16="http://schemas.microsoft.com/office/drawing/2014/main" id="{06480C98-A0EF-442D-9013-75031D3996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0" name="Straight Connector 349">
                <a:extLst>
                  <a:ext uri="{FF2B5EF4-FFF2-40B4-BE49-F238E27FC236}">
                    <a16:creationId xmlns:a16="http://schemas.microsoft.com/office/drawing/2014/main" id="{0858ABE9-7494-489C-9EEA-93BF3E4B9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6" name="Picture 5" descr="A bird sitting on a branch&#10;&#10;Description automatically generated">
            <a:extLst>
              <a:ext uri="{FF2B5EF4-FFF2-40B4-BE49-F238E27FC236}">
                <a16:creationId xmlns:a16="http://schemas.microsoft.com/office/drawing/2014/main" id="{517D28F8-3D3E-4B4D-8C4A-C3E835880E9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8" r="28208" b="2"/>
          <a:stretch/>
        </p:blipFill>
        <p:spPr>
          <a:xfrm>
            <a:off x="-23817" y="-15487"/>
            <a:ext cx="6118792" cy="6358380"/>
          </a:xfrm>
          <a:custGeom>
            <a:avLst/>
            <a:gdLst/>
            <a:ahLst/>
            <a:cxnLst/>
            <a:rect l="l" t="t" r="r" b="b"/>
            <a:pathLst>
              <a:path w="5067519" h="5265942">
                <a:moveTo>
                  <a:pt x="0" y="0"/>
                </a:moveTo>
                <a:lnTo>
                  <a:pt x="4097786" y="0"/>
                </a:lnTo>
                <a:lnTo>
                  <a:pt x="4176264" y="71326"/>
                </a:lnTo>
                <a:cubicBezTo>
                  <a:pt x="4726927" y="621989"/>
                  <a:pt x="5067519" y="1382723"/>
                  <a:pt x="5067519" y="2223006"/>
                </a:cubicBezTo>
                <a:cubicBezTo>
                  <a:pt x="5067519" y="3903573"/>
                  <a:pt x="3705150" y="5265942"/>
                  <a:pt x="2024583" y="5265942"/>
                </a:cubicBezTo>
                <a:cubicBezTo>
                  <a:pt x="1315594" y="5265942"/>
                  <a:pt x="663237" y="5023470"/>
                  <a:pt x="145914" y="4616926"/>
                </a:cubicBezTo>
                <a:lnTo>
                  <a:pt x="0" y="448900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890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14:prism isInverted="1"/>
      </p:transition>
    </mc:Choice>
    <mc:Fallback xmlns="">
      <p:transition spd="slow" advClick="0" advTm="15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39AB9-E97D-4647-8967-82BFD4C9C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791" y="304800"/>
            <a:ext cx="7772400" cy="6248399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What took you so long?  </a:t>
            </a: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We’re gonna be late!</a:t>
            </a:r>
          </a:p>
        </p:txBody>
      </p:sp>
      <p:pic>
        <p:nvPicPr>
          <p:cNvPr id="4" name="Picture 3" descr="A couple of birds on a rock&#10;&#10;Description automatically generated with low confidence">
            <a:extLst>
              <a:ext uri="{FF2B5EF4-FFF2-40B4-BE49-F238E27FC236}">
                <a16:creationId xmlns:a16="http://schemas.microsoft.com/office/drawing/2014/main" id="{43E356F3-FB3C-4646-8D02-0431A15F28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775" y="1062817"/>
            <a:ext cx="7076432" cy="4732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49158871"/>
      </p:ext>
    </p:extLst>
  </p:cSld>
  <p:clrMapOvr>
    <a:masterClrMapping/>
  </p:clrMapOvr>
  <p:transition spd="slow" advClick="0" advTm="15000">
    <p:comb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frog&#10;&#10;Description automatically generated">
            <a:extLst>
              <a:ext uri="{FF2B5EF4-FFF2-40B4-BE49-F238E27FC236}">
                <a16:creationId xmlns:a16="http://schemas.microsoft.com/office/drawing/2014/main" id="{BC38DC48-BC24-46E2-B350-5E735D398D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18"/>
          <a:stretch/>
        </p:blipFill>
        <p:spPr>
          <a:xfrm>
            <a:off x="0" y="0"/>
            <a:ext cx="914400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19E2DB-72AF-4813-A534-BF2025464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9792" y="5210978"/>
            <a:ext cx="3800819" cy="1443209"/>
          </a:xfrm>
          <a:solidFill>
            <a:srgbClr val="0A8292"/>
          </a:solidFill>
          <a:ln w="25400">
            <a:solidFill>
              <a:schemeClr val="tx1">
                <a:lumMod val="9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4800" dirty="0">
                <a:latin typeface="Eras Bold ITC" panose="020B0907030504020204" pitchFamily="34" charset="0"/>
              </a:rPr>
              <a:t>Tadpoles galore</a:t>
            </a:r>
          </a:p>
        </p:txBody>
      </p:sp>
    </p:spTree>
    <p:extLst>
      <p:ext uri="{BB962C8B-B14F-4D97-AF65-F5344CB8AC3E}">
        <p14:creationId xmlns:p14="http://schemas.microsoft.com/office/powerpoint/2010/main" val="359758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15000">
        <p14:warp dir="in"/>
      </p:transition>
    </mc:Choice>
    <mc:Fallback xmlns="">
      <p:transition spd="slow" advClick="0" advTm="15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75250">
              <a:srgbClr val="00B050"/>
            </a:gs>
            <a:gs pos="34000">
              <a:srgbClr val="FFFF00"/>
            </a:gs>
            <a:gs pos="100000">
              <a:srgbClr val="92D05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942E32D-0443-464B-89DA-CF93036E5A26}"/>
              </a:ext>
            </a:extLst>
          </p:cNvPr>
          <p:cNvGrpSpPr/>
          <p:nvPr/>
        </p:nvGrpSpPr>
        <p:grpSpPr>
          <a:xfrm>
            <a:off x="1949986" y="345484"/>
            <a:ext cx="5621486" cy="6132434"/>
            <a:chOff x="3724489" y="554805"/>
            <a:chExt cx="4743022" cy="539393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C3E76C4-05E2-4446-AA3C-92FD34FFAA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086" r="10262" b="7787"/>
            <a:stretch/>
          </p:blipFill>
          <p:spPr>
            <a:xfrm rot="5400000">
              <a:off x="3399034" y="880260"/>
              <a:ext cx="5393932" cy="4743022"/>
            </a:xfrm>
            <a:prstGeom prst="rect">
              <a:avLst/>
            </a:prstGeom>
            <a:ln w="2286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A0BBE1F-7AC1-4B9A-8E5D-232A65E742B1}"/>
                </a:ext>
              </a:extLst>
            </p:cNvPr>
            <p:cNvSpPr txBox="1"/>
            <p:nvPr/>
          </p:nvSpPr>
          <p:spPr>
            <a:xfrm>
              <a:off x="3724489" y="554805"/>
              <a:ext cx="4743022" cy="954107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/>
                <a:t>The real reason why Laird’s </a:t>
              </a:r>
            </a:p>
            <a:p>
              <a:pPr algn="ctr"/>
              <a:r>
                <a:rPr lang="en-US" sz="1600" i="1" dirty="0"/>
                <a:t>(Santa Cruz Field Office) </a:t>
              </a:r>
            </a:p>
            <a:p>
              <a:pPr algn="ctr"/>
              <a:r>
                <a:rPr lang="en-US" sz="2000" dirty="0"/>
                <a:t>camera is off during Team meetings!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8645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>
        <p14:ferris dir="l"/>
      </p:transition>
    </mc:Choice>
    <mc:Fallback xmlns="">
      <p:transition spd="slow" advClick="0" advTm="15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urple flower with green leaves&#10;&#10;Description automatically generated with low confidence">
            <a:extLst>
              <a:ext uri="{FF2B5EF4-FFF2-40B4-BE49-F238E27FC236}">
                <a16:creationId xmlns:a16="http://schemas.microsoft.com/office/drawing/2014/main" id="{771261CD-98CE-4D53-9D6D-304057D987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43"/>
          <a:stretch/>
        </p:blipFill>
        <p:spPr>
          <a:xfrm>
            <a:off x="0" y="0"/>
            <a:ext cx="9185197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7E911C-4677-47D7-886F-E032A4C08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69" y="214218"/>
            <a:ext cx="8542111" cy="1208182"/>
          </a:xfrm>
        </p:spPr>
        <p:txBody>
          <a:bodyPr>
            <a:normAutofit/>
          </a:bodyPr>
          <a:lstStyle/>
          <a:p>
            <a:pPr algn="ctr"/>
            <a:r>
              <a:rPr lang="en-US" sz="4800" b="1" spc="100" dirty="0">
                <a:solidFill>
                  <a:schemeClr val="accent4">
                    <a:lumMod val="75000"/>
                  </a:schemeClr>
                </a:solidFill>
                <a:latin typeface="Informal Roman" panose="030604020304060B0204" pitchFamily="66" charset="0"/>
              </a:rPr>
              <a:t>This vetch is </a:t>
            </a:r>
            <a:r>
              <a:rPr lang="en-US" sz="4800" b="1" spc="100" dirty="0" err="1">
                <a:solidFill>
                  <a:schemeClr val="accent4">
                    <a:lumMod val="75000"/>
                  </a:schemeClr>
                </a:solidFill>
                <a:latin typeface="Informal Roman" panose="030604020304060B0204" pitchFamily="66" charset="0"/>
              </a:rPr>
              <a:t>Vetching</a:t>
            </a:r>
            <a:endParaRPr lang="en-US" sz="4800" b="1" spc="100" dirty="0">
              <a:solidFill>
                <a:schemeClr val="accent4">
                  <a:lumMod val="75000"/>
                </a:schemeClr>
              </a:solidFill>
              <a:latin typeface="Informal Roman" panose="030604020304060B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8E7E46-3108-42DF-9645-C4C613129226}"/>
              </a:ext>
            </a:extLst>
          </p:cNvPr>
          <p:cNvSpPr txBox="1"/>
          <p:nvPr/>
        </p:nvSpPr>
        <p:spPr>
          <a:xfrm>
            <a:off x="7315200" y="6051451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Thank you, folks.  I’m here all night.</a:t>
            </a:r>
          </a:p>
        </p:txBody>
      </p:sp>
    </p:spTree>
    <p:extLst>
      <p:ext uri="{BB962C8B-B14F-4D97-AF65-F5344CB8AC3E}">
        <p14:creationId xmlns:p14="http://schemas.microsoft.com/office/powerpoint/2010/main" val="4194978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15000">
        <p159:morph option="byObject"/>
      </p:transition>
    </mc:Choice>
    <mc:Fallback xmlns="">
      <p:transition spd="slow" advClick="0" advTm="15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ody of water with boats and trees around it&#10;&#10;Description automatically generated with medium confidence">
            <a:extLst>
              <a:ext uri="{FF2B5EF4-FFF2-40B4-BE49-F238E27FC236}">
                <a16:creationId xmlns:a16="http://schemas.microsoft.com/office/drawing/2014/main" id="{1547D7BC-86BB-4E0D-AA6F-7C251E68BD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80792"/>
            <a:ext cx="9251719" cy="693879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28A314-5DFE-4DAA-B3D1-E15E797D2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95" y="113843"/>
            <a:ext cx="8312227" cy="110903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astellar" panose="020A0402060406010301" pitchFamily="18" charset="0"/>
              </a:rPr>
              <a:t>Boat anglers near Discovery Park, Sacramento River</a:t>
            </a:r>
          </a:p>
        </p:txBody>
      </p:sp>
    </p:spTree>
    <p:extLst>
      <p:ext uri="{BB962C8B-B14F-4D97-AF65-F5344CB8AC3E}">
        <p14:creationId xmlns:p14="http://schemas.microsoft.com/office/powerpoint/2010/main" val="3709439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outdoor, snow, nature&#10;&#10;Description automatically generated">
            <a:extLst>
              <a:ext uri="{FF2B5EF4-FFF2-40B4-BE49-F238E27FC236}">
                <a16:creationId xmlns:a16="http://schemas.microsoft.com/office/drawing/2014/main" id="{1D6704CE-1980-4A70-81EB-3A962336D1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Picture 4" descr="A picture containing outdoor&#10;&#10;Description automatically generated">
            <a:extLst>
              <a:ext uri="{FF2B5EF4-FFF2-40B4-BE49-F238E27FC236}">
                <a16:creationId xmlns:a16="http://schemas.microsoft.com/office/drawing/2014/main" id="{D5C45DD1-D597-4B14-98BC-A3EF670D85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10751" y="1208063"/>
            <a:ext cx="5922498" cy="44418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CE9FE8-C796-48DE-AB6D-10B82A5AF7A6}"/>
              </a:ext>
            </a:extLst>
          </p:cNvPr>
          <p:cNvSpPr txBox="1"/>
          <p:nvPr/>
        </p:nvSpPr>
        <p:spPr>
          <a:xfrm>
            <a:off x="-1" y="5978769"/>
            <a:ext cx="9143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Lucida Calligraphy" panose="03010101010101010101" pitchFamily="66" charset="0"/>
              </a:rPr>
              <a:t>Surveying in a snowy Bucks Creek</a:t>
            </a:r>
          </a:p>
        </p:txBody>
      </p:sp>
    </p:spTree>
    <p:extLst>
      <p:ext uri="{BB962C8B-B14F-4D97-AF65-F5344CB8AC3E}">
        <p14:creationId xmlns:p14="http://schemas.microsoft.com/office/powerpoint/2010/main" val="711913799"/>
      </p:ext>
    </p:extLst>
  </p:cSld>
  <p:clrMapOvr>
    <a:masterClrMapping/>
  </p:clrMapOvr>
  <p:transition spd="slow" advClick="0" advTm="15000">
    <p:push dir="u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baby turtle&#10;&#10;Description automatically generated with low confidence">
            <a:extLst>
              <a:ext uri="{FF2B5EF4-FFF2-40B4-BE49-F238E27FC236}">
                <a16:creationId xmlns:a16="http://schemas.microsoft.com/office/drawing/2014/main" id="{37F76CA1-E8DA-438A-9A03-E865C4553B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3E034E2-C36E-4D0B-AE5B-7C10125A32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267236"/>
            <a:ext cx="5218043" cy="590764"/>
          </a:xfrm>
          <a:solidFill>
            <a:srgbClr val="9933FF"/>
          </a:solidFill>
          <a:ln cmpd="dbl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858000"/>
                      <a:gd name="connsiteY0" fmla="*/ 0 h 813174"/>
                      <a:gd name="connsiteX1" fmla="*/ 6858000 w 6858000"/>
                      <a:gd name="connsiteY1" fmla="*/ 0 h 813174"/>
                      <a:gd name="connsiteX2" fmla="*/ 6858000 w 6858000"/>
                      <a:gd name="connsiteY2" fmla="*/ 813174 h 813174"/>
                      <a:gd name="connsiteX3" fmla="*/ 0 w 6858000"/>
                      <a:gd name="connsiteY3" fmla="*/ 813174 h 813174"/>
                      <a:gd name="connsiteX4" fmla="*/ 0 w 6858000"/>
                      <a:gd name="connsiteY4" fmla="*/ 0 h 8131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858000" h="813174" fill="none" extrusionOk="0">
                        <a:moveTo>
                          <a:pt x="0" y="0"/>
                        </a:moveTo>
                        <a:cubicBezTo>
                          <a:pt x="970627" y="-49533"/>
                          <a:pt x="5968682" y="-14809"/>
                          <a:pt x="6858000" y="0"/>
                        </a:cubicBezTo>
                        <a:cubicBezTo>
                          <a:pt x="6842246" y="205985"/>
                          <a:pt x="6881744" y="414830"/>
                          <a:pt x="6858000" y="813174"/>
                        </a:cubicBezTo>
                        <a:cubicBezTo>
                          <a:pt x="5523264" y="764943"/>
                          <a:pt x="1495473" y="897629"/>
                          <a:pt x="0" y="813174"/>
                        </a:cubicBezTo>
                        <a:cubicBezTo>
                          <a:pt x="5820" y="673532"/>
                          <a:pt x="71903" y="273531"/>
                          <a:pt x="0" y="0"/>
                        </a:cubicBezTo>
                        <a:close/>
                      </a:path>
                      <a:path w="6858000" h="813174" stroke="0" extrusionOk="0">
                        <a:moveTo>
                          <a:pt x="0" y="0"/>
                        </a:moveTo>
                        <a:cubicBezTo>
                          <a:pt x="1470613" y="118645"/>
                          <a:pt x="3712848" y="116012"/>
                          <a:pt x="6858000" y="0"/>
                        </a:cubicBezTo>
                        <a:cubicBezTo>
                          <a:pt x="6804760" y="386446"/>
                          <a:pt x="6922324" y="607426"/>
                          <a:pt x="6858000" y="813174"/>
                        </a:cubicBezTo>
                        <a:cubicBezTo>
                          <a:pt x="4547422" y="947774"/>
                          <a:pt x="1808216" y="655978"/>
                          <a:pt x="0" y="813174"/>
                        </a:cubicBezTo>
                        <a:cubicBezTo>
                          <a:pt x="-68479" y="468013"/>
                          <a:pt x="71635" y="29515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>
            <a:normAutofit fontScale="77500" lnSpcReduction="20000"/>
          </a:bodyPr>
          <a:lstStyle/>
          <a:p>
            <a:pPr algn="ctr"/>
            <a:r>
              <a:rPr lang="en-US" sz="4800" cap="none" dirty="0"/>
              <a:t>This one’s still a youngster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8DA5762A-F9BB-4FB1-A34D-95F70C7BAF73}"/>
              </a:ext>
            </a:extLst>
          </p:cNvPr>
          <p:cNvSpPr/>
          <p:nvPr/>
        </p:nvSpPr>
        <p:spPr>
          <a:xfrm rot="2668505">
            <a:off x="6539048" y="347356"/>
            <a:ext cx="1989448" cy="2570480"/>
          </a:xfrm>
          <a:prstGeom prst="downArrow">
            <a:avLst/>
          </a:prstGeom>
          <a:solidFill>
            <a:srgbClr val="9933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63A30E-ED7B-4062-9C81-DEAFB7E48614}"/>
              </a:ext>
            </a:extLst>
          </p:cNvPr>
          <p:cNvSpPr txBox="1"/>
          <p:nvPr/>
        </p:nvSpPr>
        <p:spPr>
          <a:xfrm rot="18723425">
            <a:off x="6827521" y="1018848"/>
            <a:ext cx="1838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See!  </a:t>
            </a:r>
          </a:p>
          <a:p>
            <a:r>
              <a:rPr lang="en-US" sz="2400" dirty="0"/>
              <a:t>Right there!</a:t>
            </a:r>
          </a:p>
        </p:txBody>
      </p:sp>
    </p:spTree>
    <p:extLst>
      <p:ext uri="{BB962C8B-B14F-4D97-AF65-F5344CB8AC3E}">
        <p14:creationId xmlns:p14="http://schemas.microsoft.com/office/powerpoint/2010/main" val="4179036672"/>
      </p:ext>
    </p:extLst>
  </p:cSld>
  <p:clrMapOvr>
    <a:masterClrMapping/>
  </p:clrMapOvr>
  <p:transition spd="slow" advClick="0" advTm="15000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6FC07A-582B-45FE-B3CC-17733882F3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39374"/>
            <a:ext cx="9196499" cy="689737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440809-DF7D-4BBD-AA64-02EED4799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7563" y="5409303"/>
            <a:ext cx="6488935" cy="965811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Lucida Console" panose="020B0609040504020204" pitchFamily="49" charset="0"/>
              </a:rPr>
              <a:t>Santa Cruz Island</a:t>
            </a:r>
          </a:p>
        </p:txBody>
      </p:sp>
    </p:spTree>
    <p:extLst>
      <p:ext uri="{BB962C8B-B14F-4D97-AF65-F5344CB8AC3E}">
        <p14:creationId xmlns:p14="http://schemas.microsoft.com/office/powerpoint/2010/main" val="3572932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split orient="vert"/>
      </p:transition>
    </mc:Choice>
    <mc:Fallback xmlns="">
      <p:transition spd="slow" advClick="0" advTm="15000">
        <p:split orient="vert"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ird sitting on a branch&#10;&#10;Description automatically generated with medium confidence">
            <a:extLst>
              <a:ext uri="{FF2B5EF4-FFF2-40B4-BE49-F238E27FC236}">
                <a16:creationId xmlns:a16="http://schemas.microsoft.com/office/drawing/2014/main" id="{FDFD3645-6BF2-48A8-96C5-0599E80598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2" y="400567"/>
            <a:ext cx="9056996" cy="605686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4748EF-962E-4CFD-9FFF-BD29BDE5E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185" y="246044"/>
            <a:ext cx="4379204" cy="1456267"/>
          </a:xfrm>
        </p:spPr>
        <p:txBody>
          <a:bodyPr>
            <a:normAutofit/>
          </a:bodyPr>
          <a:lstStyle/>
          <a:p>
            <a:r>
              <a:rPr lang="en-US" sz="4000" i="1" dirty="0" err="1">
                <a:solidFill>
                  <a:schemeClr val="bg1"/>
                </a:solidFill>
                <a:latin typeface="Bauhaus 93" panose="04030905020B02020C02" pitchFamily="82" charset="0"/>
              </a:rPr>
              <a:t>HOOded</a:t>
            </a:r>
            <a:r>
              <a:rPr lang="en-US" sz="4000" i="1" dirty="0">
                <a:solidFill>
                  <a:schemeClr val="bg1"/>
                </a:solidFill>
                <a:latin typeface="Bauhaus 93" panose="04030905020B02020C02" pitchFamily="82" charset="0"/>
              </a:rPr>
              <a:t> oriole</a:t>
            </a:r>
          </a:p>
        </p:txBody>
      </p:sp>
    </p:spTree>
    <p:extLst>
      <p:ext uri="{BB962C8B-B14F-4D97-AF65-F5344CB8AC3E}">
        <p14:creationId xmlns:p14="http://schemas.microsoft.com/office/powerpoint/2010/main" val="2942915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15000">
        <p14:reveal/>
      </p:transition>
    </mc:Choice>
    <mc:Fallback xmlns="">
      <p:transition spd="slow" advClick="0" advTm="15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619B5DF-2F81-4415-9054-03E4DC145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F20F3-134A-4431-8DEF-CA13DE876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863" y="246044"/>
            <a:ext cx="4114800" cy="635305"/>
          </a:xfrm>
          <a:solidFill>
            <a:schemeClr val="bg1">
              <a:lumMod val="95000"/>
              <a:lumOff val="5000"/>
            </a:schemeClr>
          </a:solidFill>
          <a:ln>
            <a:solidFill>
              <a:srgbClr val="000000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3600" b="1" dirty="0"/>
              <a:t>Anza Borrego</a:t>
            </a:r>
          </a:p>
        </p:txBody>
      </p:sp>
    </p:spTree>
    <p:extLst>
      <p:ext uri="{BB962C8B-B14F-4D97-AF65-F5344CB8AC3E}">
        <p14:creationId xmlns:p14="http://schemas.microsoft.com/office/powerpoint/2010/main" val="2133705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 advTm="15000">
        <p:cut/>
      </p:transition>
    </mc:Choice>
    <mc:Fallback xmlns="">
      <p:transition advClick="0" advTm="15000">
        <p:cut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water looking at a sailboat&#10;&#10;Description automatically generated with low confidence">
            <a:extLst>
              <a:ext uri="{FF2B5EF4-FFF2-40B4-BE49-F238E27FC236}">
                <a16:creationId xmlns:a16="http://schemas.microsoft.com/office/drawing/2014/main" id="{4315BDF5-F609-4619-9C76-6D65FC321E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02" r="-1" b="5302"/>
          <a:stretch/>
        </p:blipFill>
        <p:spPr>
          <a:xfrm>
            <a:off x="387349" y="10"/>
            <a:ext cx="8369301" cy="6857990"/>
          </a:xfrm>
          <a:custGeom>
            <a:avLst/>
            <a:gdLst/>
            <a:ahLst/>
            <a:cxnLst/>
            <a:rect l="l" t="t" r="r" b="b"/>
            <a:pathLst>
              <a:path w="11159068" h="6858000">
                <a:moveTo>
                  <a:pt x="1192024" y="0"/>
                </a:moveTo>
                <a:cubicBezTo>
                  <a:pt x="1192024" y="0"/>
                  <a:pt x="1192024" y="0"/>
                  <a:pt x="9967044" y="0"/>
                </a:cubicBezTo>
                <a:cubicBezTo>
                  <a:pt x="10713854" y="942975"/>
                  <a:pt x="11159068" y="2138363"/>
                  <a:pt x="11159068" y="3433763"/>
                </a:cubicBezTo>
                <a:cubicBezTo>
                  <a:pt x="11159068" y="4724400"/>
                  <a:pt x="10718641" y="5915025"/>
                  <a:pt x="9971831" y="6858000"/>
                </a:cubicBezTo>
                <a:cubicBezTo>
                  <a:pt x="9971831" y="6858000"/>
                  <a:pt x="9971831" y="6858000"/>
                  <a:pt x="1187237" y="6858000"/>
                </a:cubicBezTo>
                <a:cubicBezTo>
                  <a:pt x="440427" y="5915025"/>
                  <a:pt x="0" y="4724400"/>
                  <a:pt x="0" y="3433763"/>
                </a:cubicBezTo>
                <a:cubicBezTo>
                  <a:pt x="0" y="2138363"/>
                  <a:pt x="445214" y="942975"/>
                  <a:pt x="1192024" y="0"/>
                </a:cubicBezTo>
                <a:close/>
              </a:path>
            </a:pathLst>
          </a:cu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36129A-51DA-443E-A2FC-40A00A38A8B1}"/>
              </a:ext>
            </a:extLst>
          </p:cNvPr>
          <p:cNvSpPr txBox="1"/>
          <p:nvPr/>
        </p:nvSpPr>
        <p:spPr>
          <a:xfrm>
            <a:off x="387349" y="4957590"/>
            <a:ext cx="3481330" cy="15696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OSPR crew on-scene of grounded fishing vessel at Kehoe Beach in Marin County.</a:t>
            </a:r>
            <a:endParaRPr lang="en-US" sz="2400" dirty="0">
              <a:latin typeface="Eras Bold ITC" panose="020B0907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545982"/>
      </p:ext>
    </p:extLst>
  </p:cSld>
  <p:clrMapOvr>
    <a:masterClrMapping/>
  </p:clrMapOvr>
  <p:transition spd="slow" advClick="0" advTm="15000">
    <p:randomBar dir="vert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ouple of men standing next to a truck in a fenced in area&#10;&#10;Description automatically generated with low confidence">
            <a:extLst>
              <a:ext uri="{FF2B5EF4-FFF2-40B4-BE49-F238E27FC236}">
                <a16:creationId xmlns:a16="http://schemas.microsoft.com/office/drawing/2014/main" id="{AF95C9FB-B841-4977-8F08-BD620C5434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F32579-6231-4470-8435-8781F299A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21185"/>
            <a:ext cx="7772400" cy="688760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US" dirty="0"/>
              <a:t>Putting together a kennel trap for doves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237007F-2D4F-4448-B012-0955475A1857}"/>
              </a:ext>
            </a:extLst>
          </p:cNvPr>
          <p:cNvSpPr txBox="1">
            <a:spLocks/>
          </p:cNvSpPr>
          <p:nvPr/>
        </p:nvSpPr>
        <p:spPr>
          <a:xfrm>
            <a:off x="4325420" y="5965468"/>
            <a:ext cx="4655050" cy="688760"/>
          </a:xfrm>
          <a:prstGeom prst="rect">
            <a:avLst/>
          </a:prstGeom>
          <a:solidFill>
            <a:srgbClr val="0070C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dirty="0"/>
              <a:t>A mighty big kennel trap</a:t>
            </a:r>
          </a:p>
        </p:txBody>
      </p:sp>
    </p:spTree>
    <p:extLst>
      <p:ext uri="{BB962C8B-B14F-4D97-AF65-F5344CB8AC3E}">
        <p14:creationId xmlns:p14="http://schemas.microsoft.com/office/powerpoint/2010/main" val="385952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15000">
        <p:circle/>
      </p:transition>
    </mc:Choice>
    <mc:Fallback xmlns="">
      <p:transition spd="slow" advClick="0" advTm="15000">
        <p:circl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78C06-F18C-4A68-A139-06D7EE9CB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8516" y="5431316"/>
            <a:ext cx="3002096" cy="1107401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pPr algn="ctr"/>
            <a:r>
              <a:rPr lang="en-US" dirty="0"/>
              <a:t>Mastication </a:t>
            </a:r>
            <a:br>
              <a:rPr lang="en-US" dirty="0"/>
            </a:br>
            <a:r>
              <a:rPr lang="en-US" dirty="0"/>
              <a:t>site</a:t>
            </a:r>
          </a:p>
        </p:txBody>
      </p:sp>
      <p:pic>
        <p:nvPicPr>
          <p:cNvPr id="4" name="Picture 3" descr="A group of people walking through a forest&#10;&#10;Description automatically generated with medium confidence">
            <a:extLst>
              <a:ext uri="{FF2B5EF4-FFF2-40B4-BE49-F238E27FC236}">
                <a16:creationId xmlns:a16="http://schemas.microsoft.com/office/drawing/2014/main" id="{45448330-7973-4D8E-A151-B19018E3C6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07" y="2787474"/>
            <a:ext cx="5295440" cy="3971580"/>
          </a:xfrm>
          <a:prstGeom prst="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C65AE35-1E1A-4A6F-8552-D76628113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1966" y="200852"/>
            <a:ext cx="5351327" cy="3558654"/>
          </a:xfrm>
          <a:prstGeom prst="rect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C8E0C83-38C1-4B60-897F-5AEADBE1FEEC}"/>
              </a:ext>
            </a:extLst>
          </p:cNvPr>
          <p:cNvSpPr txBox="1">
            <a:spLocks/>
          </p:cNvSpPr>
          <p:nvPr/>
        </p:nvSpPr>
        <p:spPr>
          <a:xfrm>
            <a:off x="225071" y="321370"/>
            <a:ext cx="3146090" cy="1019266"/>
          </a:xfrm>
          <a:prstGeom prst="rect">
            <a:avLst/>
          </a:prstGeom>
          <a:solidFill>
            <a:schemeClr val="accent1">
              <a:lumMod val="50000"/>
            </a:schemeClr>
          </a:solidFill>
          <a:effectLst/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dirty="0"/>
              <a:t>Mastication </a:t>
            </a:r>
          </a:p>
          <a:p>
            <a:pPr algn="ctr"/>
            <a:r>
              <a:rPr lang="en-US" dirty="0"/>
              <a:t>site overlook</a:t>
            </a:r>
          </a:p>
        </p:txBody>
      </p:sp>
    </p:spTree>
    <p:extLst>
      <p:ext uri="{BB962C8B-B14F-4D97-AF65-F5344CB8AC3E}">
        <p14:creationId xmlns:p14="http://schemas.microsoft.com/office/powerpoint/2010/main" val="1573572473"/>
      </p:ext>
    </p:extLst>
  </p:cSld>
  <p:clrMapOvr>
    <a:masterClrMapping/>
  </p:clrMapOvr>
  <p:transition spd="med" advClick="0" advTm="15000">
    <p:pull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6000">
              <a:srgbClr val="002060"/>
            </a:gs>
            <a:gs pos="0">
              <a:srgbClr val="FFFF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F7563-F5E5-464D-93FD-E0913571E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4367"/>
            <a:ext cx="7772400" cy="1456267"/>
          </a:xfrm>
          <a:solidFill>
            <a:srgbClr val="002060"/>
          </a:solidFill>
          <a:ln w="38100">
            <a:solidFill>
              <a:srgbClr val="FFFF00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3200" dirty="0"/>
              <a:t>We.  Just.  Want.  To.  Spawn!  </a:t>
            </a:r>
            <a:br>
              <a:rPr lang="en-US" sz="3200" dirty="0"/>
            </a:br>
            <a:r>
              <a:rPr lang="en-US" sz="3200" cap="none" dirty="0"/>
              <a:t>Chinook Salmon knocking on the door of Nimbus Hatchery’s new fish ladder</a:t>
            </a:r>
          </a:p>
        </p:txBody>
      </p:sp>
      <p:pic>
        <p:nvPicPr>
          <p:cNvPr id="5" name="Content Placeholder 4" descr="A picture containing outdoor&#10;&#10;Description automatically generated">
            <a:extLst>
              <a:ext uri="{FF2B5EF4-FFF2-40B4-BE49-F238E27FC236}">
                <a16:creationId xmlns:a16="http://schemas.microsoft.com/office/drawing/2014/main" id="{26CCA15D-5B11-4E69-80AB-AD0EF99562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3" t="10237" r="27368" b="24297"/>
          <a:stretch/>
        </p:blipFill>
        <p:spPr>
          <a:xfrm rot="5400000">
            <a:off x="2137471" y="3031317"/>
            <a:ext cx="3976690" cy="3227943"/>
          </a:xfrm>
          <a:ln>
            <a:solidFill>
              <a:srgbClr val="002060"/>
            </a:solidFill>
          </a:ln>
        </p:spPr>
      </p:pic>
      <p:pic>
        <p:nvPicPr>
          <p:cNvPr id="7" name="Picture 6" descr="A picture containing outdoor&#10;&#10;Description automatically generated">
            <a:extLst>
              <a:ext uri="{FF2B5EF4-FFF2-40B4-BE49-F238E27FC236}">
                <a16:creationId xmlns:a16="http://schemas.microsoft.com/office/drawing/2014/main" id="{4F6E792B-42AE-4270-AC35-74FE1A691E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53" t="37728" r="48190" b="25837"/>
          <a:stretch/>
        </p:blipFill>
        <p:spPr>
          <a:xfrm rot="5400000">
            <a:off x="-247386" y="2286830"/>
            <a:ext cx="3938482" cy="291225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A picture containing outdoor&#10;&#10;Description automatically generated">
            <a:extLst>
              <a:ext uri="{FF2B5EF4-FFF2-40B4-BE49-F238E27FC236}">
                <a16:creationId xmlns:a16="http://schemas.microsoft.com/office/drawing/2014/main" id="{F3DEBD55-5F7A-4261-ACCE-287EB30840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44" t="26804" r="39419" b="29163"/>
          <a:stretch/>
        </p:blipFill>
        <p:spPr>
          <a:xfrm rot="5400000">
            <a:off x="4954785" y="2417541"/>
            <a:ext cx="4510187" cy="333679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01640413"/>
      </p:ext>
    </p:extLst>
  </p:cSld>
  <p:clrMapOvr>
    <a:masterClrMapping/>
  </p:clrMapOvr>
  <p:transition spd="slow" advClick="0" advTm="15000">
    <p:cover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ssy area with mountains in the background&#10;&#10;Description automatically generated with low confidence">
            <a:extLst>
              <a:ext uri="{FF2B5EF4-FFF2-40B4-BE49-F238E27FC236}">
                <a16:creationId xmlns:a16="http://schemas.microsoft.com/office/drawing/2014/main" id="{A7998D24-BF76-4EC4-B008-FCDDBC36BA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8134"/>
            <a:ext cx="9261511" cy="694613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7C20AE-CA30-43A6-8F4F-E32CF7BAE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268" y="0"/>
            <a:ext cx="5249537" cy="1456267"/>
          </a:xfrm>
        </p:spPr>
        <p:txBody>
          <a:bodyPr>
            <a:normAutofit/>
          </a:bodyPr>
          <a:lstStyle/>
          <a:p>
            <a:r>
              <a:rPr lang="en-US" sz="4400" i="1" dirty="0">
                <a:solidFill>
                  <a:schemeClr val="bg1"/>
                </a:solidFill>
                <a:latin typeface="Brush Script MT" panose="03060802040406070304" pitchFamily="66" charset="0"/>
              </a:rPr>
              <a:t>Desert flowers</a:t>
            </a:r>
          </a:p>
        </p:txBody>
      </p:sp>
    </p:spTree>
    <p:extLst>
      <p:ext uri="{BB962C8B-B14F-4D97-AF65-F5344CB8AC3E}">
        <p14:creationId xmlns:p14="http://schemas.microsoft.com/office/powerpoint/2010/main" val="4030624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fallOver"/>
      </p:transition>
    </mc:Choice>
    <mc:Fallback xmlns="">
      <p:transition spd="slow" advClick="0" advTm="15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9D5E2-0787-4D34-B2C9-5AE9A5E97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5528"/>
            <a:ext cx="2241932" cy="3885281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Jokerman" panose="04090605060D06020702" pitchFamily="82" charset="0"/>
              </a:rPr>
              <a:t>Dove </a:t>
            </a:r>
            <a:br>
              <a:rPr lang="en-US" sz="4800" dirty="0">
                <a:latin typeface="Jokerman" panose="04090605060D06020702" pitchFamily="82" charset="0"/>
              </a:rPr>
            </a:br>
            <a:r>
              <a:rPr lang="en-US" sz="4800" dirty="0">
                <a:latin typeface="Jokerman" panose="04090605060D06020702" pitchFamily="82" charset="0"/>
              </a:rPr>
              <a:t>in </a:t>
            </a:r>
            <a:br>
              <a:rPr lang="en-US" sz="4800" dirty="0">
                <a:latin typeface="Jokerman" panose="04090605060D06020702" pitchFamily="82" charset="0"/>
              </a:rPr>
            </a:br>
            <a:r>
              <a:rPr lang="en-US" sz="4800" dirty="0">
                <a:latin typeface="Jokerman" panose="04090605060D06020702" pitchFamily="82" charset="0"/>
              </a:rPr>
              <a:t>hand</a:t>
            </a:r>
          </a:p>
        </p:txBody>
      </p:sp>
      <p:pic>
        <p:nvPicPr>
          <p:cNvPr id="4" name="Picture 3" descr="A person holding a small bird&#10;&#10;Description automatically generated with low confidence">
            <a:extLst>
              <a:ext uri="{FF2B5EF4-FFF2-40B4-BE49-F238E27FC236}">
                <a16:creationId xmlns:a16="http://schemas.microsoft.com/office/drawing/2014/main" id="{7229D09E-8460-447C-932A-C7B344DD18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5572" y="396607"/>
            <a:ext cx="5571227" cy="5851792"/>
          </a:xfrm>
          <a:custGeom>
            <a:avLst/>
            <a:gdLst>
              <a:gd name="connsiteX0" fmla="*/ 0 w 5571227"/>
              <a:gd name="connsiteY0" fmla="*/ 0 h 5851792"/>
              <a:gd name="connsiteX1" fmla="*/ 5571227 w 5571227"/>
              <a:gd name="connsiteY1" fmla="*/ 0 h 5851792"/>
              <a:gd name="connsiteX2" fmla="*/ 5571227 w 5571227"/>
              <a:gd name="connsiteY2" fmla="*/ 5851792 h 5851792"/>
              <a:gd name="connsiteX3" fmla="*/ 0 w 5571227"/>
              <a:gd name="connsiteY3" fmla="*/ 5851792 h 5851792"/>
              <a:gd name="connsiteX4" fmla="*/ 0 w 5571227"/>
              <a:gd name="connsiteY4" fmla="*/ 0 h 5851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227" h="5851792" fill="none" extrusionOk="0">
                <a:moveTo>
                  <a:pt x="0" y="0"/>
                </a:moveTo>
                <a:cubicBezTo>
                  <a:pt x="1097366" y="-49533"/>
                  <a:pt x="4315379" y="-14809"/>
                  <a:pt x="5571227" y="0"/>
                </a:cubicBezTo>
                <a:cubicBezTo>
                  <a:pt x="5658866" y="1227560"/>
                  <a:pt x="5498548" y="3364081"/>
                  <a:pt x="5571227" y="5851792"/>
                </a:cubicBezTo>
                <a:cubicBezTo>
                  <a:pt x="3051613" y="5803561"/>
                  <a:pt x="860904" y="5936247"/>
                  <a:pt x="0" y="5851792"/>
                </a:cubicBezTo>
                <a:cubicBezTo>
                  <a:pt x="-38581" y="3540348"/>
                  <a:pt x="63341" y="825642"/>
                  <a:pt x="0" y="0"/>
                </a:cubicBezTo>
                <a:close/>
              </a:path>
              <a:path w="5571227" h="5851792" stroke="0" extrusionOk="0">
                <a:moveTo>
                  <a:pt x="0" y="0"/>
                </a:moveTo>
                <a:cubicBezTo>
                  <a:pt x="2276374" y="118645"/>
                  <a:pt x="4164737" y="116012"/>
                  <a:pt x="5571227" y="0"/>
                </a:cubicBezTo>
                <a:cubicBezTo>
                  <a:pt x="5438345" y="1381112"/>
                  <a:pt x="5656178" y="4028206"/>
                  <a:pt x="5571227" y="5851792"/>
                </a:cubicBezTo>
                <a:cubicBezTo>
                  <a:pt x="3220073" y="5986392"/>
                  <a:pt x="1818204" y="5694596"/>
                  <a:pt x="0" y="5851792"/>
                </a:cubicBezTo>
                <a:cubicBezTo>
                  <a:pt x="-20187" y="4443623"/>
                  <a:pt x="-152480" y="2159912"/>
                  <a:pt x="0" y="0"/>
                </a:cubicBezTo>
                <a:close/>
              </a:path>
            </a:pathLst>
          </a:custGeom>
          <a:ln w="85725">
            <a:gradFill>
              <a:gsLst>
                <a:gs pos="0">
                  <a:schemeClr val="accent1">
                    <a:lumMod val="60000"/>
                    <a:lumOff val="40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3">
                    <a:lumMod val="20000"/>
                    <a:lumOff val="8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</p:pic>
    </p:spTree>
    <p:extLst>
      <p:ext uri="{BB962C8B-B14F-4D97-AF65-F5344CB8AC3E}">
        <p14:creationId xmlns:p14="http://schemas.microsoft.com/office/powerpoint/2010/main" val="17507516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drape"/>
      </p:transition>
    </mc:Choice>
    <mc:Fallback xmlns="">
      <p:transition spd="slow" advClick="0" advTm="15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oat in the water&#10;&#10;Description automatically generated with low confidence">
            <a:extLst>
              <a:ext uri="{FF2B5EF4-FFF2-40B4-BE49-F238E27FC236}">
                <a16:creationId xmlns:a16="http://schemas.microsoft.com/office/drawing/2014/main" id="{F3017F73-80DA-4EDA-99D4-7B1D208AEE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560" b="1"/>
          <a:stretch/>
        </p:blipFill>
        <p:spPr>
          <a:xfrm>
            <a:off x="4069295" y="1312278"/>
            <a:ext cx="5074705" cy="5545722"/>
          </a:xfrm>
          <a:custGeom>
            <a:avLst/>
            <a:gdLst/>
            <a:ahLst/>
            <a:cxnLst/>
            <a:rect l="l" t="t" r="r" b="b"/>
            <a:pathLst>
              <a:path w="6766273" h="5545722">
                <a:moveTo>
                  <a:pt x="4280937" y="0"/>
                </a:moveTo>
                <a:cubicBezTo>
                  <a:pt x="5167548" y="0"/>
                  <a:pt x="5991207" y="269527"/>
                  <a:pt x="6674449" y="731117"/>
                </a:cubicBezTo>
                <a:lnTo>
                  <a:pt x="6766273" y="796414"/>
                </a:lnTo>
                <a:lnTo>
                  <a:pt x="6766273" y="5545722"/>
                </a:lnTo>
                <a:lnTo>
                  <a:pt x="190124" y="5545722"/>
                </a:lnTo>
                <a:lnTo>
                  <a:pt x="134775" y="5350810"/>
                </a:lnTo>
                <a:cubicBezTo>
                  <a:pt x="46793" y="5008850"/>
                  <a:pt x="0" y="4650358"/>
                  <a:pt x="0" y="4280937"/>
                </a:cubicBezTo>
                <a:cubicBezTo>
                  <a:pt x="0" y="1916641"/>
                  <a:pt x="1916641" y="0"/>
                  <a:pt x="4280937" y="0"/>
                </a:cubicBezTo>
                <a:close/>
              </a:path>
            </a:pathLst>
          </a:custGeom>
          <a:ln w="50800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</p:pic>
      <p:pic>
        <p:nvPicPr>
          <p:cNvPr id="3" name="Picture 2" descr="A picture containing sky, water, outdoor, boat&#10;&#10;Description automatically generated">
            <a:extLst>
              <a:ext uri="{FF2B5EF4-FFF2-40B4-BE49-F238E27FC236}">
                <a16:creationId xmlns:a16="http://schemas.microsoft.com/office/drawing/2014/main" id="{8FBEB3CC-38E1-4D19-B171-051F2E3F75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42" r="6057" b="2"/>
          <a:stretch/>
        </p:blipFill>
        <p:spPr>
          <a:xfrm>
            <a:off x="333423" y="444565"/>
            <a:ext cx="3750047" cy="4787972"/>
          </a:xfrm>
          <a:custGeom>
            <a:avLst/>
            <a:gdLst/>
            <a:ahLst/>
            <a:cxnLst/>
            <a:rect l="l" t="t" r="r" b="b"/>
            <a:pathLst>
              <a:path w="4523874" h="4523874">
                <a:moveTo>
                  <a:pt x="2261937" y="0"/>
                </a:moveTo>
                <a:cubicBezTo>
                  <a:pt x="3511170" y="0"/>
                  <a:pt x="4523874" y="1012704"/>
                  <a:pt x="4523874" y="2261937"/>
                </a:cubicBezTo>
                <a:cubicBezTo>
                  <a:pt x="4523874" y="3511170"/>
                  <a:pt x="3511170" y="4523874"/>
                  <a:pt x="2261937" y="4523874"/>
                </a:cubicBezTo>
                <a:cubicBezTo>
                  <a:pt x="1012704" y="4523874"/>
                  <a:pt x="0" y="3511170"/>
                  <a:pt x="0" y="2261937"/>
                </a:cubicBezTo>
                <a:cubicBezTo>
                  <a:pt x="0" y="1012704"/>
                  <a:pt x="1012704" y="0"/>
                  <a:pt x="2261937" y="0"/>
                </a:cubicBezTo>
                <a:close/>
              </a:path>
            </a:pathLst>
          </a:cu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rgbClr val="FFFFFF">
                    <a:alpha val="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miter lim="800000"/>
          </a:ln>
          <a:effectLst>
            <a:outerShdw blurRad="254000" dist="38100" algn="tl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20CBBD-2664-43B7-B470-394981F6A85F}"/>
              </a:ext>
            </a:extLst>
          </p:cNvPr>
          <p:cNvSpPr txBox="1"/>
          <p:nvPr/>
        </p:nvSpPr>
        <p:spPr>
          <a:xfrm>
            <a:off x="4069295" y="291722"/>
            <a:ext cx="4350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Informal Roman" panose="030604020304060B0204" pitchFamily="66" charset="0"/>
              </a:rPr>
              <a:t>Huntington Beach, CA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149EDE-64B7-4BA0-B77E-D2BC99308A74}"/>
              </a:ext>
            </a:extLst>
          </p:cNvPr>
          <p:cNvSpPr txBox="1"/>
          <p:nvPr/>
        </p:nvSpPr>
        <p:spPr>
          <a:xfrm>
            <a:off x="211763" y="5612171"/>
            <a:ext cx="38575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Georgia Pro Semibold" panose="02040702050405020303" pitchFamily="18" charset="0"/>
              </a:rPr>
              <a:t>OSPR Crew responds to Oil Spill Clean-up</a:t>
            </a:r>
          </a:p>
        </p:txBody>
      </p:sp>
    </p:spTree>
    <p:extLst>
      <p:ext uri="{BB962C8B-B14F-4D97-AF65-F5344CB8AC3E}">
        <p14:creationId xmlns:p14="http://schemas.microsoft.com/office/powerpoint/2010/main" val="2089099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Click="0" advTm="15000">
        <p15:prstTrans prst="curtains"/>
      </p:transition>
    </mc:Choice>
    <mc:Fallback xmlns="">
      <p:transition spd="slow" advClick="0" advTm="15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ky, grass, outdoor, nature&#10;&#10;Description automatically generated">
            <a:extLst>
              <a:ext uri="{FF2B5EF4-FFF2-40B4-BE49-F238E27FC236}">
                <a16:creationId xmlns:a16="http://schemas.microsoft.com/office/drawing/2014/main" id="{83030AE9-E87B-422E-AADC-FC7067D92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729199-8604-4A2D-A1D8-50A34D635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95" y="143219"/>
            <a:ext cx="5215868" cy="1085367"/>
          </a:xfrm>
        </p:spPr>
        <p:txBody>
          <a:bodyPr/>
          <a:lstStyle/>
          <a:p>
            <a:pPr algn="ctr"/>
            <a:r>
              <a:rPr lang="en-US" dirty="0">
                <a:latin typeface="Eras Bold ITC" panose="020B0907030504020204" pitchFamily="34" charset="0"/>
              </a:rPr>
              <a:t>Who says Montana is “big sky” country!?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2D48E2-E355-4930-B950-BB95EDA9985B}"/>
              </a:ext>
            </a:extLst>
          </p:cNvPr>
          <p:cNvSpPr txBox="1"/>
          <p:nvPr/>
        </p:nvSpPr>
        <p:spPr>
          <a:xfrm>
            <a:off x="6539947" y="6172200"/>
            <a:ext cx="2117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Eras Bold ITC" panose="020B0907030504020204" pitchFamily="34" charset="0"/>
              </a:rPr>
              <a:t>Rolling foothills</a:t>
            </a:r>
          </a:p>
        </p:txBody>
      </p:sp>
    </p:spTree>
    <p:extLst>
      <p:ext uri="{BB962C8B-B14F-4D97-AF65-F5344CB8AC3E}">
        <p14:creationId xmlns:p14="http://schemas.microsoft.com/office/powerpoint/2010/main" val="41712359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wind"/>
      </p:transition>
    </mc:Choice>
    <mc:Fallback xmlns="">
      <p:transition spd="slow" advClick="0" advTm="15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in a field&#10;&#10;Description automatically generated with low confidence">
            <a:extLst>
              <a:ext uri="{FF2B5EF4-FFF2-40B4-BE49-F238E27FC236}">
                <a16:creationId xmlns:a16="http://schemas.microsoft.com/office/drawing/2014/main" id="{C3E7E90B-9CAB-43CD-8C9D-03C85B77B7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7" r="5446"/>
          <a:stretch/>
        </p:blipFill>
        <p:spPr>
          <a:xfrm>
            <a:off x="0" y="-86661"/>
            <a:ext cx="9144000" cy="72545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1C6801-BBCB-40C5-B91B-0394D9D80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0050" y="484742"/>
            <a:ext cx="3420736" cy="1107401"/>
          </a:xfrm>
          <a:custGeom>
            <a:avLst/>
            <a:gdLst>
              <a:gd name="connsiteX0" fmla="*/ 0 w 3420736"/>
              <a:gd name="connsiteY0" fmla="*/ 0 h 1107401"/>
              <a:gd name="connsiteX1" fmla="*/ 535915 w 3420736"/>
              <a:gd name="connsiteY1" fmla="*/ 0 h 1107401"/>
              <a:gd name="connsiteX2" fmla="*/ 1003416 w 3420736"/>
              <a:gd name="connsiteY2" fmla="*/ 0 h 1107401"/>
              <a:gd name="connsiteX3" fmla="*/ 1505124 w 3420736"/>
              <a:gd name="connsiteY3" fmla="*/ 0 h 1107401"/>
              <a:gd name="connsiteX4" fmla="*/ 2109454 w 3420736"/>
              <a:gd name="connsiteY4" fmla="*/ 0 h 1107401"/>
              <a:gd name="connsiteX5" fmla="*/ 2645369 w 3420736"/>
              <a:gd name="connsiteY5" fmla="*/ 0 h 1107401"/>
              <a:gd name="connsiteX6" fmla="*/ 3420736 w 3420736"/>
              <a:gd name="connsiteY6" fmla="*/ 0 h 1107401"/>
              <a:gd name="connsiteX7" fmla="*/ 3420736 w 3420736"/>
              <a:gd name="connsiteY7" fmla="*/ 564775 h 1107401"/>
              <a:gd name="connsiteX8" fmla="*/ 3420736 w 3420736"/>
              <a:gd name="connsiteY8" fmla="*/ 1107401 h 1107401"/>
              <a:gd name="connsiteX9" fmla="*/ 2850613 w 3420736"/>
              <a:gd name="connsiteY9" fmla="*/ 1107401 h 1107401"/>
              <a:gd name="connsiteX10" fmla="*/ 2348905 w 3420736"/>
              <a:gd name="connsiteY10" fmla="*/ 1107401 h 1107401"/>
              <a:gd name="connsiteX11" fmla="*/ 1710368 w 3420736"/>
              <a:gd name="connsiteY11" fmla="*/ 1107401 h 1107401"/>
              <a:gd name="connsiteX12" fmla="*/ 1174453 w 3420736"/>
              <a:gd name="connsiteY12" fmla="*/ 1107401 h 1107401"/>
              <a:gd name="connsiteX13" fmla="*/ 706952 w 3420736"/>
              <a:gd name="connsiteY13" fmla="*/ 1107401 h 1107401"/>
              <a:gd name="connsiteX14" fmla="*/ 0 w 3420736"/>
              <a:gd name="connsiteY14" fmla="*/ 1107401 h 1107401"/>
              <a:gd name="connsiteX15" fmla="*/ 0 w 3420736"/>
              <a:gd name="connsiteY15" fmla="*/ 575849 h 1107401"/>
              <a:gd name="connsiteX16" fmla="*/ 0 w 3420736"/>
              <a:gd name="connsiteY16" fmla="*/ 0 h 1107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20736" h="1107401" fill="none" extrusionOk="0">
                <a:moveTo>
                  <a:pt x="0" y="0"/>
                </a:moveTo>
                <a:cubicBezTo>
                  <a:pt x="227877" y="-7741"/>
                  <a:pt x="317883" y="2675"/>
                  <a:pt x="535915" y="0"/>
                </a:cubicBezTo>
                <a:cubicBezTo>
                  <a:pt x="753948" y="-2675"/>
                  <a:pt x="817002" y="42864"/>
                  <a:pt x="1003416" y="0"/>
                </a:cubicBezTo>
                <a:cubicBezTo>
                  <a:pt x="1189830" y="-42864"/>
                  <a:pt x="1305744" y="22783"/>
                  <a:pt x="1505124" y="0"/>
                </a:cubicBezTo>
                <a:cubicBezTo>
                  <a:pt x="1704504" y="-22783"/>
                  <a:pt x="1862437" y="62341"/>
                  <a:pt x="2109454" y="0"/>
                </a:cubicBezTo>
                <a:cubicBezTo>
                  <a:pt x="2356471" y="-62341"/>
                  <a:pt x="2476440" y="18993"/>
                  <a:pt x="2645369" y="0"/>
                </a:cubicBezTo>
                <a:cubicBezTo>
                  <a:pt x="2814299" y="-18993"/>
                  <a:pt x="3074319" y="27362"/>
                  <a:pt x="3420736" y="0"/>
                </a:cubicBezTo>
                <a:cubicBezTo>
                  <a:pt x="3466894" y="196887"/>
                  <a:pt x="3394156" y="378686"/>
                  <a:pt x="3420736" y="564775"/>
                </a:cubicBezTo>
                <a:cubicBezTo>
                  <a:pt x="3447316" y="750865"/>
                  <a:pt x="3372686" y="860078"/>
                  <a:pt x="3420736" y="1107401"/>
                </a:cubicBezTo>
                <a:cubicBezTo>
                  <a:pt x="3295113" y="1108704"/>
                  <a:pt x="3106385" y="1072563"/>
                  <a:pt x="2850613" y="1107401"/>
                </a:cubicBezTo>
                <a:cubicBezTo>
                  <a:pt x="2594841" y="1142239"/>
                  <a:pt x="2573264" y="1086285"/>
                  <a:pt x="2348905" y="1107401"/>
                </a:cubicBezTo>
                <a:cubicBezTo>
                  <a:pt x="2124546" y="1128517"/>
                  <a:pt x="1842541" y="1092391"/>
                  <a:pt x="1710368" y="1107401"/>
                </a:cubicBezTo>
                <a:cubicBezTo>
                  <a:pt x="1578195" y="1122411"/>
                  <a:pt x="1348129" y="1068590"/>
                  <a:pt x="1174453" y="1107401"/>
                </a:cubicBezTo>
                <a:cubicBezTo>
                  <a:pt x="1000777" y="1146212"/>
                  <a:pt x="809193" y="1058293"/>
                  <a:pt x="706952" y="1107401"/>
                </a:cubicBezTo>
                <a:cubicBezTo>
                  <a:pt x="604711" y="1156509"/>
                  <a:pt x="191645" y="1038392"/>
                  <a:pt x="0" y="1107401"/>
                </a:cubicBezTo>
                <a:cubicBezTo>
                  <a:pt x="-22072" y="948620"/>
                  <a:pt x="40635" y="732247"/>
                  <a:pt x="0" y="575849"/>
                </a:cubicBezTo>
                <a:cubicBezTo>
                  <a:pt x="-40635" y="419451"/>
                  <a:pt x="68112" y="159408"/>
                  <a:pt x="0" y="0"/>
                </a:cubicBezTo>
                <a:close/>
              </a:path>
              <a:path w="3420736" h="1107401" stroke="0" extrusionOk="0">
                <a:moveTo>
                  <a:pt x="0" y="0"/>
                </a:moveTo>
                <a:cubicBezTo>
                  <a:pt x="237948" y="-63284"/>
                  <a:pt x="408562" y="10411"/>
                  <a:pt x="535915" y="0"/>
                </a:cubicBezTo>
                <a:cubicBezTo>
                  <a:pt x="663268" y="-10411"/>
                  <a:pt x="818040" y="22733"/>
                  <a:pt x="1003416" y="0"/>
                </a:cubicBezTo>
                <a:cubicBezTo>
                  <a:pt x="1188792" y="-22733"/>
                  <a:pt x="1456906" y="37982"/>
                  <a:pt x="1641953" y="0"/>
                </a:cubicBezTo>
                <a:cubicBezTo>
                  <a:pt x="1827000" y="-37982"/>
                  <a:pt x="2025794" y="14366"/>
                  <a:pt x="2177869" y="0"/>
                </a:cubicBezTo>
                <a:cubicBezTo>
                  <a:pt x="2329944" y="-14366"/>
                  <a:pt x="2577371" y="10135"/>
                  <a:pt x="2713784" y="0"/>
                </a:cubicBezTo>
                <a:cubicBezTo>
                  <a:pt x="2850198" y="-10135"/>
                  <a:pt x="3235522" y="10403"/>
                  <a:pt x="3420736" y="0"/>
                </a:cubicBezTo>
                <a:cubicBezTo>
                  <a:pt x="3447499" y="264002"/>
                  <a:pt x="3386741" y="288623"/>
                  <a:pt x="3420736" y="531552"/>
                </a:cubicBezTo>
                <a:cubicBezTo>
                  <a:pt x="3454731" y="774481"/>
                  <a:pt x="3367681" y="939104"/>
                  <a:pt x="3420736" y="1107401"/>
                </a:cubicBezTo>
                <a:cubicBezTo>
                  <a:pt x="3207199" y="1132816"/>
                  <a:pt x="3089358" y="1103977"/>
                  <a:pt x="2919028" y="1107401"/>
                </a:cubicBezTo>
                <a:cubicBezTo>
                  <a:pt x="2748698" y="1110825"/>
                  <a:pt x="2605131" y="1064763"/>
                  <a:pt x="2348905" y="1107401"/>
                </a:cubicBezTo>
                <a:cubicBezTo>
                  <a:pt x="2092679" y="1150039"/>
                  <a:pt x="1951782" y="1066686"/>
                  <a:pt x="1778783" y="1107401"/>
                </a:cubicBezTo>
                <a:cubicBezTo>
                  <a:pt x="1605784" y="1148116"/>
                  <a:pt x="1408073" y="1069160"/>
                  <a:pt x="1242867" y="1107401"/>
                </a:cubicBezTo>
                <a:cubicBezTo>
                  <a:pt x="1077661" y="1145642"/>
                  <a:pt x="888185" y="1064857"/>
                  <a:pt x="604330" y="1107401"/>
                </a:cubicBezTo>
                <a:cubicBezTo>
                  <a:pt x="320475" y="1149945"/>
                  <a:pt x="225966" y="1044962"/>
                  <a:pt x="0" y="1107401"/>
                </a:cubicBezTo>
                <a:cubicBezTo>
                  <a:pt x="-52368" y="856966"/>
                  <a:pt x="40196" y="737909"/>
                  <a:pt x="0" y="575849"/>
                </a:cubicBezTo>
                <a:cubicBezTo>
                  <a:pt x="-40196" y="413789"/>
                  <a:pt x="63639" y="168200"/>
                  <a:pt x="0" y="0"/>
                </a:cubicBezTo>
                <a:close/>
              </a:path>
            </a:pathLst>
          </a:custGeom>
          <a:ln w="5715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rmAutofit/>
          </a:bodyPr>
          <a:lstStyle/>
          <a:p>
            <a:pPr algn="ctr"/>
            <a:r>
              <a:rPr lang="en-US" sz="6000" cap="none" baseline="-25000" dirty="0" err="1">
                <a:latin typeface="Forte" panose="03060902040502070203" pitchFamily="66" charset="0"/>
              </a:rPr>
              <a:t>Dip</a:t>
            </a:r>
            <a:r>
              <a:rPr lang="en-US" sz="4000" cap="none" dirty="0" err="1">
                <a:latin typeface="Forte" panose="03060902040502070203" pitchFamily="66" charset="0"/>
              </a:rPr>
              <a:t>netting</a:t>
            </a:r>
            <a:endParaRPr lang="en-US" sz="4000" cap="none" dirty="0">
              <a:latin typeface="Forte" panose="0306090204050207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860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prestige"/>
      </p:transition>
    </mc:Choice>
    <mc:Fallback xmlns="">
      <p:transition spd="slow" advClick="0" advTm="15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2AA44-EA34-4885-80B5-8E7DD67DE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0468" y="609601"/>
            <a:ext cx="3387688" cy="5009001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Extracting coded-wire tags from Chinook Salmon in West Sac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F46A40-380E-4044-86DD-520D94D76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844" y="238029"/>
            <a:ext cx="4786455" cy="638194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423554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fracture"/>
      </p:transition>
    </mc:Choice>
    <mc:Fallback xmlns="">
      <p:transition spd="slow" advClick="0" advTm="15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ird standing on a wood post&#10;&#10;Description automatically generated with medium confidence">
            <a:extLst>
              <a:ext uri="{FF2B5EF4-FFF2-40B4-BE49-F238E27FC236}">
                <a16:creationId xmlns:a16="http://schemas.microsoft.com/office/drawing/2014/main" id="{B32A6F48-9A30-4A43-9C29-ECE4035B28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17"/>
          <a:stretch/>
        </p:blipFill>
        <p:spPr>
          <a:xfrm>
            <a:off x="0" y="-327169"/>
            <a:ext cx="9849079" cy="718516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DFAE73-6E1F-4675-A195-7EFDFBF00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3113" y="-123313"/>
            <a:ext cx="2781759" cy="1584251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800" dirty="0" err="1"/>
              <a:t>Bewick’s</a:t>
            </a:r>
            <a:r>
              <a:rPr lang="en-US" sz="4800" dirty="0"/>
              <a:t> wren</a:t>
            </a:r>
          </a:p>
        </p:txBody>
      </p:sp>
    </p:spTree>
    <p:extLst>
      <p:ext uri="{BB962C8B-B14F-4D97-AF65-F5344CB8AC3E}">
        <p14:creationId xmlns:p14="http://schemas.microsoft.com/office/powerpoint/2010/main" val="30075369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crush"/>
      </p:transition>
    </mc:Choice>
    <mc:Fallback xmlns="">
      <p:transition spd="slow" advClick="0" advTm="15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81E065-F0E9-43F0-AAC0-EC850E6DA1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8357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peelOff"/>
      </p:transition>
    </mc:Choice>
    <mc:Fallback xmlns="">
      <p:transition spd="slow" advClick="0" advTm="15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ird on a branch&#10;&#10;Description automatically generated with medium confidence">
            <a:extLst>
              <a:ext uri="{FF2B5EF4-FFF2-40B4-BE49-F238E27FC236}">
                <a16:creationId xmlns:a16="http://schemas.microsoft.com/office/drawing/2014/main" id="{CD99412D-BDCC-4FE2-8E37-3C4C493082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01426"/>
            <a:ext cx="9170164" cy="6113442"/>
          </a:xfrm>
          <a:prstGeom prst="rect">
            <a:avLst/>
          </a:prstGeom>
        </p:spPr>
      </p:pic>
      <p:sp>
        <p:nvSpPr>
          <p:cNvPr id="3" name="Explosion: 8 Points 2">
            <a:extLst>
              <a:ext uri="{FF2B5EF4-FFF2-40B4-BE49-F238E27FC236}">
                <a16:creationId xmlns:a16="http://schemas.microsoft.com/office/drawing/2014/main" id="{A7A343DF-06DC-4FA0-9689-E77131852CF9}"/>
              </a:ext>
            </a:extLst>
          </p:cNvPr>
          <p:cNvSpPr/>
          <p:nvPr/>
        </p:nvSpPr>
        <p:spPr>
          <a:xfrm>
            <a:off x="110168" y="3150824"/>
            <a:ext cx="3029639" cy="3707176"/>
          </a:xfrm>
          <a:prstGeom prst="irregularSeal1">
            <a:avLst/>
          </a:prstGeom>
          <a:solidFill>
            <a:srgbClr val="33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D1A789-7065-4C46-83EC-4BDA13BFF4B1}"/>
              </a:ext>
            </a:extLst>
          </p:cNvPr>
          <p:cNvSpPr txBox="1"/>
          <p:nvPr/>
        </p:nvSpPr>
        <p:spPr>
          <a:xfrm>
            <a:off x="815250" y="4395730"/>
            <a:ext cx="1740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Check out the</a:t>
            </a:r>
          </a:p>
          <a:p>
            <a:pPr algn="ctr"/>
            <a:r>
              <a:rPr lang="en-US" dirty="0"/>
              <a:t>*BLING*</a:t>
            </a:r>
          </a:p>
          <a:p>
            <a:pPr algn="ctr"/>
            <a:r>
              <a:rPr lang="en-US" dirty="0"/>
              <a:t>on this Island Scrub Jay!</a:t>
            </a:r>
          </a:p>
        </p:txBody>
      </p:sp>
    </p:spTree>
    <p:extLst>
      <p:ext uri="{BB962C8B-B14F-4D97-AF65-F5344CB8AC3E}">
        <p14:creationId xmlns:p14="http://schemas.microsoft.com/office/powerpoint/2010/main" val="36760774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pageCurlDouble"/>
      </p:transition>
    </mc:Choice>
    <mc:Fallback xmlns="">
      <p:transition spd="slow" advClick="0" advTm="15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turtle&#10;&#10;Description automatically generated with low confidence">
            <a:extLst>
              <a:ext uri="{FF2B5EF4-FFF2-40B4-BE49-F238E27FC236}">
                <a16:creationId xmlns:a16="http://schemas.microsoft.com/office/drawing/2014/main" id="{7EC27D3D-2B81-411A-9D79-15090A5689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06" r="1" b="29707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  <a:solidFill>
            <a:srgbClr val="00B050"/>
          </a:solidFill>
          <a:ln w="190500" cap="rnd">
            <a:solidFill>
              <a:srgbClr val="7030A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2DE66A-E462-4B3A-90A6-B8C06D288BD4}"/>
              </a:ext>
            </a:extLst>
          </p:cNvPr>
          <p:cNvSpPr txBox="1"/>
          <p:nvPr/>
        </p:nvSpPr>
        <p:spPr>
          <a:xfrm>
            <a:off x="6496480" y="810874"/>
            <a:ext cx="1972019" cy="10772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accent5"/>
                </a:solidFill>
              </a:rPr>
              <a:t>Everybody SMILE!</a:t>
            </a:r>
          </a:p>
        </p:txBody>
      </p:sp>
    </p:spTree>
    <p:extLst>
      <p:ext uri="{BB962C8B-B14F-4D97-AF65-F5344CB8AC3E}">
        <p14:creationId xmlns:p14="http://schemas.microsoft.com/office/powerpoint/2010/main" val="2493886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airplane"/>
      </p:transition>
    </mc:Choice>
    <mc:Fallback xmlns="">
      <p:transition spd="slow" advClick="0" advTm="15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ducks swimming in the water&#10;&#10;Description automatically generated with low confidence">
            <a:extLst>
              <a:ext uri="{FF2B5EF4-FFF2-40B4-BE49-F238E27FC236}">
                <a16:creationId xmlns:a16="http://schemas.microsoft.com/office/drawing/2014/main" id="{2232E086-B491-47F4-BBEF-730B3CDBD0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2408"/>
          <a:stretch/>
        </p:blipFill>
        <p:spPr>
          <a:xfrm>
            <a:off x="-1" y="1"/>
            <a:ext cx="9196847" cy="697367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267475-4BB2-4FF6-A918-4195FC67BE1D}"/>
              </a:ext>
            </a:extLst>
          </p:cNvPr>
          <p:cNvSpPr txBox="1"/>
          <p:nvPr/>
        </p:nvSpPr>
        <p:spPr>
          <a:xfrm>
            <a:off x="283779" y="5990896"/>
            <a:ext cx="6705600" cy="646331"/>
          </a:xfrm>
          <a:custGeom>
            <a:avLst/>
            <a:gdLst>
              <a:gd name="connsiteX0" fmla="*/ 0 w 6705600"/>
              <a:gd name="connsiteY0" fmla="*/ 0 h 646331"/>
              <a:gd name="connsiteX1" fmla="*/ 558800 w 6705600"/>
              <a:gd name="connsiteY1" fmla="*/ 0 h 646331"/>
              <a:gd name="connsiteX2" fmla="*/ 916432 w 6705600"/>
              <a:gd name="connsiteY2" fmla="*/ 0 h 646331"/>
              <a:gd name="connsiteX3" fmla="*/ 1475232 w 6705600"/>
              <a:gd name="connsiteY3" fmla="*/ 0 h 646331"/>
              <a:gd name="connsiteX4" fmla="*/ 2101088 w 6705600"/>
              <a:gd name="connsiteY4" fmla="*/ 0 h 646331"/>
              <a:gd name="connsiteX5" fmla="*/ 2525776 w 6705600"/>
              <a:gd name="connsiteY5" fmla="*/ 0 h 646331"/>
              <a:gd name="connsiteX6" fmla="*/ 3017520 w 6705600"/>
              <a:gd name="connsiteY6" fmla="*/ 0 h 646331"/>
              <a:gd name="connsiteX7" fmla="*/ 3442208 w 6705600"/>
              <a:gd name="connsiteY7" fmla="*/ 0 h 646331"/>
              <a:gd name="connsiteX8" fmla="*/ 4068064 w 6705600"/>
              <a:gd name="connsiteY8" fmla="*/ 0 h 646331"/>
              <a:gd name="connsiteX9" fmla="*/ 4425696 w 6705600"/>
              <a:gd name="connsiteY9" fmla="*/ 0 h 646331"/>
              <a:gd name="connsiteX10" fmla="*/ 4850384 w 6705600"/>
              <a:gd name="connsiteY10" fmla="*/ 0 h 646331"/>
              <a:gd name="connsiteX11" fmla="*/ 5409184 w 6705600"/>
              <a:gd name="connsiteY11" fmla="*/ 0 h 646331"/>
              <a:gd name="connsiteX12" fmla="*/ 5967984 w 6705600"/>
              <a:gd name="connsiteY12" fmla="*/ 0 h 646331"/>
              <a:gd name="connsiteX13" fmla="*/ 6705600 w 6705600"/>
              <a:gd name="connsiteY13" fmla="*/ 0 h 646331"/>
              <a:gd name="connsiteX14" fmla="*/ 6705600 w 6705600"/>
              <a:gd name="connsiteY14" fmla="*/ 336092 h 646331"/>
              <a:gd name="connsiteX15" fmla="*/ 6705600 w 6705600"/>
              <a:gd name="connsiteY15" fmla="*/ 646331 h 646331"/>
              <a:gd name="connsiteX16" fmla="*/ 6280912 w 6705600"/>
              <a:gd name="connsiteY16" fmla="*/ 646331 h 646331"/>
              <a:gd name="connsiteX17" fmla="*/ 5722112 w 6705600"/>
              <a:gd name="connsiteY17" fmla="*/ 646331 h 646331"/>
              <a:gd name="connsiteX18" fmla="*/ 5163312 w 6705600"/>
              <a:gd name="connsiteY18" fmla="*/ 646331 h 646331"/>
              <a:gd name="connsiteX19" fmla="*/ 4470400 w 6705600"/>
              <a:gd name="connsiteY19" fmla="*/ 646331 h 646331"/>
              <a:gd name="connsiteX20" fmla="*/ 3911600 w 6705600"/>
              <a:gd name="connsiteY20" fmla="*/ 646331 h 646331"/>
              <a:gd name="connsiteX21" fmla="*/ 3486912 w 6705600"/>
              <a:gd name="connsiteY21" fmla="*/ 646331 h 646331"/>
              <a:gd name="connsiteX22" fmla="*/ 3062224 w 6705600"/>
              <a:gd name="connsiteY22" fmla="*/ 646331 h 646331"/>
              <a:gd name="connsiteX23" fmla="*/ 2637536 w 6705600"/>
              <a:gd name="connsiteY23" fmla="*/ 646331 h 646331"/>
              <a:gd name="connsiteX24" fmla="*/ 2212848 w 6705600"/>
              <a:gd name="connsiteY24" fmla="*/ 646331 h 646331"/>
              <a:gd name="connsiteX25" fmla="*/ 1654048 w 6705600"/>
              <a:gd name="connsiteY25" fmla="*/ 646331 h 646331"/>
              <a:gd name="connsiteX26" fmla="*/ 961136 w 6705600"/>
              <a:gd name="connsiteY26" fmla="*/ 646331 h 646331"/>
              <a:gd name="connsiteX27" fmla="*/ 0 w 6705600"/>
              <a:gd name="connsiteY27" fmla="*/ 646331 h 646331"/>
              <a:gd name="connsiteX28" fmla="*/ 0 w 6705600"/>
              <a:gd name="connsiteY28" fmla="*/ 342555 h 646331"/>
              <a:gd name="connsiteX29" fmla="*/ 0 w 6705600"/>
              <a:gd name="connsiteY29" fmla="*/ 0 h 646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705600" h="646331" fill="none" extrusionOk="0">
                <a:moveTo>
                  <a:pt x="0" y="0"/>
                </a:moveTo>
                <a:cubicBezTo>
                  <a:pt x="256822" y="-40930"/>
                  <a:pt x="288710" y="59614"/>
                  <a:pt x="558800" y="0"/>
                </a:cubicBezTo>
                <a:cubicBezTo>
                  <a:pt x="828890" y="-59614"/>
                  <a:pt x="839471" y="4228"/>
                  <a:pt x="916432" y="0"/>
                </a:cubicBezTo>
                <a:cubicBezTo>
                  <a:pt x="993393" y="-4228"/>
                  <a:pt x="1199602" y="61851"/>
                  <a:pt x="1475232" y="0"/>
                </a:cubicBezTo>
                <a:cubicBezTo>
                  <a:pt x="1750862" y="-61851"/>
                  <a:pt x="1871584" y="60853"/>
                  <a:pt x="2101088" y="0"/>
                </a:cubicBezTo>
                <a:cubicBezTo>
                  <a:pt x="2330592" y="-60853"/>
                  <a:pt x="2373192" y="31025"/>
                  <a:pt x="2525776" y="0"/>
                </a:cubicBezTo>
                <a:cubicBezTo>
                  <a:pt x="2678360" y="-31025"/>
                  <a:pt x="2912242" y="36125"/>
                  <a:pt x="3017520" y="0"/>
                </a:cubicBezTo>
                <a:cubicBezTo>
                  <a:pt x="3122798" y="-36125"/>
                  <a:pt x="3354286" y="40093"/>
                  <a:pt x="3442208" y="0"/>
                </a:cubicBezTo>
                <a:cubicBezTo>
                  <a:pt x="3530130" y="-40093"/>
                  <a:pt x="3825872" y="48788"/>
                  <a:pt x="4068064" y="0"/>
                </a:cubicBezTo>
                <a:cubicBezTo>
                  <a:pt x="4310256" y="-48788"/>
                  <a:pt x="4262328" y="36250"/>
                  <a:pt x="4425696" y="0"/>
                </a:cubicBezTo>
                <a:cubicBezTo>
                  <a:pt x="4589064" y="-36250"/>
                  <a:pt x="4703636" y="6917"/>
                  <a:pt x="4850384" y="0"/>
                </a:cubicBezTo>
                <a:cubicBezTo>
                  <a:pt x="4997132" y="-6917"/>
                  <a:pt x="5197692" y="13781"/>
                  <a:pt x="5409184" y="0"/>
                </a:cubicBezTo>
                <a:cubicBezTo>
                  <a:pt x="5620676" y="-13781"/>
                  <a:pt x="5691140" y="36512"/>
                  <a:pt x="5967984" y="0"/>
                </a:cubicBezTo>
                <a:cubicBezTo>
                  <a:pt x="6244828" y="-36512"/>
                  <a:pt x="6356318" y="49827"/>
                  <a:pt x="6705600" y="0"/>
                </a:cubicBezTo>
                <a:cubicBezTo>
                  <a:pt x="6711872" y="131621"/>
                  <a:pt x="6673218" y="262116"/>
                  <a:pt x="6705600" y="336092"/>
                </a:cubicBezTo>
                <a:cubicBezTo>
                  <a:pt x="6737982" y="410068"/>
                  <a:pt x="6694771" y="512092"/>
                  <a:pt x="6705600" y="646331"/>
                </a:cubicBezTo>
                <a:cubicBezTo>
                  <a:pt x="6588854" y="677690"/>
                  <a:pt x="6469842" y="607210"/>
                  <a:pt x="6280912" y="646331"/>
                </a:cubicBezTo>
                <a:cubicBezTo>
                  <a:pt x="6091982" y="685452"/>
                  <a:pt x="5898473" y="643951"/>
                  <a:pt x="5722112" y="646331"/>
                </a:cubicBezTo>
                <a:cubicBezTo>
                  <a:pt x="5545751" y="648711"/>
                  <a:pt x="5419375" y="630556"/>
                  <a:pt x="5163312" y="646331"/>
                </a:cubicBezTo>
                <a:cubicBezTo>
                  <a:pt x="4907249" y="662106"/>
                  <a:pt x="4734842" y="610727"/>
                  <a:pt x="4470400" y="646331"/>
                </a:cubicBezTo>
                <a:cubicBezTo>
                  <a:pt x="4205958" y="681935"/>
                  <a:pt x="4052238" y="588628"/>
                  <a:pt x="3911600" y="646331"/>
                </a:cubicBezTo>
                <a:cubicBezTo>
                  <a:pt x="3770962" y="704034"/>
                  <a:pt x="3576780" y="613077"/>
                  <a:pt x="3486912" y="646331"/>
                </a:cubicBezTo>
                <a:cubicBezTo>
                  <a:pt x="3397044" y="679585"/>
                  <a:pt x="3172005" y="621670"/>
                  <a:pt x="3062224" y="646331"/>
                </a:cubicBezTo>
                <a:cubicBezTo>
                  <a:pt x="2952443" y="670992"/>
                  <a:pt x="2749454" y="595985"/>
                  <a:pt x="2637536" y="646331"/>
                </a:cubicBezTo>
                <a:cubicBezTo>
                  <a:pt x="2525618" y="696677"/>
                  <a:pt x="2402470" y="635010"/>
                  <a:pt x="2212848" y="646331"/>
                </a:cubicBezTo>
                <a:cubicBezTo>
                  <a:pt x="2023226" y="657652"/>
                  <a:pt x="1882436" y="641182"/>
                  <a:pt x="1654048" y="646331"/>
                </a:cubicBezTo>
                <a:cubicBezTo>
                  <a:pt x="1425660" y="651480"/>
                  <a:pt x="1197791" y="603097"/>
                  <a:pt x="961136" y="646331"/>
                </a:cubicBezTo>
                <a:cubicBezTo>
                  <a:pt x="724481" y="689565"/>
                  <a:pt x="245333" y="587264"/>
                  <a:pt x="0" y="646331"/>
                </a:cubicBezTo>
                <a:cubicBezTo>
                  <a:pt x="-20076" y="500589"/>
                  <a:pt x="30865" y="427194"/>
                  <a:pt x="0" y="342555"/>
                </a:cubicBezTo>
                <a:cubicBezTo>
                  <a:pt x="-30865" y="257916"/>
                  <a:pt x="19853" y="126824"/>
                  <a:pt x="0" y="0"/>
                </a:cubicBezTo>
                <a:close/>
              </a:path>
              <a:path w="6705600" h="646331" stroke="0" extrusionOk="0">
                <a:moveTo>
                  <a:pt x="0" y="0"/>
                </a:moveTo>
                <a:cubicBezTo>
                  <a:pt x="169382" y="-41333"/>
                  <a:pt x="195723" y="22530"/>
                  <a:pt x="357632" y="0"/>
                </a:cubicBezTo>
                <a:cubicBezTo>
                  <a:pt x="519541" y="-22530"/>
                  <a:pt x="673424" y="7817"/>
                  <a:pt x="849376" y="0"/>
                </a:cubicBezTo>
                <a:cubicBezTo>
                  <a:pt x="1025328" y="-7817"/>
                  <a:pt x="1236800" y="23618"/>
                  <a:pt x="1542288" y="0"/>
                </a:cubicBezTo>
                <a:cubicBezTo>
                  <a:pt x="1847776" y="-23618"/>
                  <a:pt x="1820839" y="4856"/>
                  <a:pt x="1899920" y="0"/>
                </a:cubicBezTo>
                <a:cubicBezTo>
                  <a:pt x="1979001" y="-4856"/>
                  <a:pt x="2237916" y="805"/>
                  <a:pt x="2525776" y="0"/>
                </a:cubicBezTo>
                <a:cubicBezTo>
                  <a:pt x="2813636" y="-805"/>
                  <a:pt x="2924328" y="20288"/>
                  <a:pt x="3151632" y="0"/>
                </a:cubicBezTo>
                <a:cubicBezTo>
                  <a:pt x="3378936" y="-20288"/>
                  <a:pt x="3486670" y="7301"/>
                  <a:pt x="3576320" y="0"/>
                </a:cubicBezTo>
                <a:cubicBezTo>
                  <a:pt x="3665970" y="-7301"/>
                  <a:pt x="3814053" y="4087"/>
                  <a:pt x="3933952" y="0"/>
                </a:cubicBezTo>
                <a:cubicBezTo>
                  <a:pt x="4053851" y="-4087"/>
                  <a:pt x="4178133" y="31541"/>
                  <a:pt x="4291584" y="0"/>
                </a:cubicBezTo>
                <a:cubicBezTo>
                  <a:pt x="4405035" y="-31541"/>
                  <a:pt x="4665200" y="24009"/>
                  <a:pt x="4783328" y="0"/>
                </a:cubicBezTo>
                <a:cubicBezTo>
                  <a:pt x="4901456" y="-24009"/>
                  <a:pt x="5184672" y="65051"/>
                  <a:pt x="5342128" y="0"/>
                </a:cubicBezTo>
                <a:cubicBezTo>
                  <a:pt x="5499584" y="-65051"/>
                  <a:pt x="5793315" y="67475"/>
                  <a:pt x="6035040" y="0"/>
                </a:cubicBezTo>
                <a:cubicBezTo>
                  <a:pt x="6276765" y="-67475"/>
                  <a:pt x="6455368" y="77366"/>
                  <a:pt x="6705600" y="0"/>
                </a:cubicBezTo>
                <a:cubicBezTo>
                  <a:pt x="6711398" y="71388"/>
                  <a:pt x="6687245" y="194017"/>
                  <a:pt x="6705600" y="323166"/>
                </a:cubicBezTo>
                <a:cubicBezTo>
                  <a:pt x="6723955" y="452315"/>
                  <a:pt x="6679274" y="494652"/>
                  <a:pt x="6705600" y="646331"/>
                </a:cubicBezTo>
                <a:cubicBezTo>
                  <a:pt x="6535722" y="647799"/>
                  <a:pt x="6491329" y="629689"/>
                  <a:pt x="6280912" y="646331"/>
                </a:cubicBezTo>
                <a:cubicBezTo>
                  <a:pt x="6070495" y="662973"/>
                  <a:pt x="6037003" y="621922"/>
                  <a:pt x="5856224" y="646331"/>
                </a:cubicBezTo>
                <a:cubicBezTo>
                  <a:pt x="5675445" y="670740"/>
                  <a:pt x="5509769" y="602284"/>
                  <a:pt x="5364480" y="646331"/>
                </a:cubicBezTo>
                <a:cubicBezTo>
                  <a:pt x="5219191" y="690378"/>
                  <a:pt x="4867225" y="629285"/>
                  <a:pt x="4671568" y="646331"/>
                </a:cubicBezTo>
                <a:cubicBezTo>
                  <a:pt x="4475911" y="663377"/>
                  <a:pt x="4356932" y="620131"/>
                  <a:pt x="4246880" y="646331"/>
                </a:cubicBezTo>
                <a:cubicBezTo>
                  <a:pt x="4136828" y="672531"/>
                  <a:pt x="3859851" y="611241"/>
                  <a:pt x="3688080" y="646331"/>
                </a:cubicBezTo>
                <a:cubicBezTo>
                  <a:pt x="3516309" y="681421"/>
                  <a:pt x="3473691" y="616545"/>
                  <a:pt x="3330448" y="646331"/>
                </a:cubicBezTo>
                <a:cubicBezTo>
                  <a:pt x="3187205" y="676117"/>
                  <a:pt x="3134587" y="611253"/>
                  <a:pt x="2972816" y="646331"/>
                </a:cubicBezTo>
                <a:cubicBezTo>
                  <a:pt x="2811045" y="681409"/>
                  <a:pt x="2619235" y="579185"/>
                  <a:pt x="2346960" y="646331"/>
                </a:cubicBezTo>
                <a:cubicBezTo>
                  <a:pt x="2074685" y="713477"/>
                  <a:pt x="2134315" y="613605"/>
                  <a:pt x="1922272" y="646331"/>
                </a:cubicBezTo>
                <a:cubicBezTo>
                  <a:pt x="1710229" y="679057"/>
                  <a:pt x="1602783" y="590614"/>
                  <a:pt x="1296416" y="646331"/>
                </a:cubicBezTo>
                <a:cubicBezTo>
                  <a:pt x="990049" y="702048"/>
                  <a:pt x="858893" y="580032"/>
                  <a:pt x="737616" y="646331"/>
                </a:cubicBezTo>
                <a:cubicBezTo>
                  <a:pt x="616339" y="712630"/>
                  <a:pt x="308916" y="637817"/>
                  <a:pt x="0" y="646331"/>
                </a:cubicBezTo>
                <a:cubicBezTo>
                  <a:pt x="-6023" y="563203"/>
                  <a:pt x="4191" y="451459"/>
                  <a:pt x="0" y="336092"/>
                </a:cubicBezTo>
                <a:cubicBezTo>
                  <a:pt x="-4191" y="220725"/>
                  <a:pt x="1578" y="162775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84037236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Common Long-beaked Dolphins</a:t>
            </a:r>
          </a:p>
        </p:txBody>
      </p:sp>
    </p:spTree>
    <p:extLst>
      <p:ext uri="{BB962C8B-B14F-4D97-AF65-F5344CB8AC3E}">
        <p14:creationId xmlns:p14="http://schemas.microsoft.com/office/powerpoint/2010/main" val="8637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A5E349-E963-4D3E-AC69-5698F7E858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2"/>
          <a:stretch/>
        </p:blipFill>
        <p:spPr>
          <a:xfrm>
            <a:off x="0" y="184532"/>
            <a:ext cx="9199614" cy="64889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88896F1-57BF-4C40-9B8D-FEEF3140DCC6}"/>
              </a:ext>
            </a:extLst>
          </p:cNvPr>
          <p:cNvSpPr txBox="1"/>
          <p:nvPr/>
        </p:nvSpPr>
        <p:spPr>
          <a:xfrm>
            <a:off x="220717" y="5108028"/>
            <a:ext cx="2207173" cy="1323439"/>
          </a:xfrm>
          <a:prstGeom prst="rect">
            <a:avLst/>
          </a:prstGeom>
          <a:solidFill>
            <a:srgbClr val="669900"/>
          </a:solidFill>
          <a:ln>
            <a:solidFill>
              <a:srgbClr val="66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cap="all" dirty="0"/>
              <a:t>Canada geese</a:t>
            </a:r>
          </a:p>
        </p:txBody>
      </p:sp>
    </p:spTree>
    <p:extLst>
      <p:ext uri="{BB962C8B-B14F-4D97-AF65-F5344CB8AC3E}">
        <p14:creationId xmlns:p14="http://schemas.microsoft.com/office/powerpoint/2010/main" val="180046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5000">
        <p:dissolve/>
      </p:transition>
    </mc:Choice>
    <mc:Fallback xmlns="">
      <p:transition spd="slow" advClick="0" advTm="15000">
        <p:dissolv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34947B2-91CF-419E-9287-0B5082BB6877}"/>
              </a:ext>
            </a:extLst>
          </p:cNvPr>
          <p:cNvSpPr txBox="1"/>
          <p:nvPr/>
        </p:nvSpPr>
        <p:spPr>
          <a:xfrm>
            <a:off x="342901" y="1012535"/>
            <a:ext cx="3446901" cy="49916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effectLst/>
                <a:latin typeface="+mj-lt"/>
                <a:ea typeface="+mj-ea"/>
                <a:cs typeface="+mj-cs"/>
              </a:rPr>
              <a:t>After two years, </a:t>
            </a:r>
            <a:r>
              <a:rPr lang="en-US" sz="3600" b="1" dirty="0">
                <a:latin typeface="+mj-lt"/>
                <a:ea typeface="+mj-ea"/>
                <a:cs typeface="+mj-cs"/>
              </a:rPr>
              <a:t>Tricia Bratcher questions if </a:t>
            </a:r>
            <a:r>
              <a:rPr lang="en-US" sz="3600" b="1" dirty="0">
                <a:effectLst/>
                <a:latin typeface="+mj-lt"/>
                <a:ea typeface="+mj-ea"/>
                <a:cs typeface="+mj-cs"/>
              </a:rPr>
              <a:t>all the “necessities” in her office (which she has not used) are truly necessary…</a:t>
            </a:r>
          </a:p>
        </p:txBody>
      </p:sp>
      <p:pic>
        <p:nvPicPr>
          <p:cNvPr id="3" name="Picture 2" descr="A desk with a computer and other objects on it&#10;&#10;Description automatically generated with low confidence">
            <a:extLst>
              <a:ext uri="{FF2B5EF4-FFF2-40B4-BE49-F238E27FC236}">
                <a16:creationId xmlns:a16="http://schemas.microsoft.com/office/drawing/2014/main" id="{55CBD945-B45F-4370-95AA-733C6638C2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/>
        </p:blipFill>
        <p:spPr>
          <a:xfrm>
            <a:off x="3789802" y="131554"/>
            <a:ext cx="5011297" cy="6681731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94617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15000">
        <p:checker/>
      </p:transition>
    </mc:Choice>
    <mc:Fallback xmlns="">
      <p:transition spd="slow" advClick="0" advTm="15000">
        <p:checker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biLevel thresh="50000"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5C4F1-1756-4951-80C1-BC135FFBD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52" y="3227942"/>
            <a:ext cx="3468408" cy="3382176"/>
          </a:xfrm>
          <a:solidFill>
            <a:schemeClr val="bg1">
              <a:lumMod val="95000"/>
              <a:lumOff val="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6000" dirty="0">
                <a:latin typeface="Bahnschrift SemiBold SemiConden" panose="020B0502040204020203" pitchFamily="34" charset="0"/>
              </a:rPr>
              <a:t>What a beautiful day for a kayak</a:t>
            </a:r>
          </a:p>
        </p:txBody>
      </p:sp>
      <p:pic>
        <p:nvPicPr>
          <p:cNvPr id="5" name="Content Placeholder 4" descr="A picture containing tree, outdoor, plant&#10;&#10;Description automatically generated">
            <a:extLst>
              <a:ext uri="{FF2B5EF4-FFF2-40B4-BE49-F238E27FC236}">
                <a16:creationId xmlns:a16="http://schemas.microsoft.com/office/drawing/2014/main" id="{812B4752-07AD-4D2E-96AF-E38FA9B610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28620" y="991190"/>
            <a:ext cx="6421633" cy="481622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7575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:blinds dir="vert"/>
      </p:transition>
    </mc:Choice>
    <mc:Fallback xmlns="">
      <p:transition spd="slow" advClick="0" advTm="15000">
        <p:blinds dir="vert"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ird sitting on a branch&#10;&#10;Description automatically generated with medium confidence">
            <a:extLst>
              <a:ext uri="{FF2B5EF4-FFF2-40B4-BE49-F238E27FC236}">
                <a16:creationId xmlns:a16="http://schemas.microsoft.com/office/drawing/2014/main" id="{C8A447D8-0DD8-46BD-8F53-CECF8A40CA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98"/>
          <a:stretch/>
        </p:blipFill>
        <p:spPr>
          <a:xfrm>
            <a:off x="0" y="-51664"/>
            <a:ext cx="9166034" cy="690787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5" name="Picture 8">
            <a:extLst>
              <a:ext uri="{FF2B5EF4-FFF2-40B4-BE49-F238E27FC236}">
                <a16:creationId xmlns:a16="http://schemas.microsoft.com/office/drawing/2014/main" id="{B1BE7CB7-24DC-41D6-9BC1-CE5302728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E10E70-7FA3-4562-AC84-A7D3A3B2A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965" y="4162097"/>
            <a:ext cx="2903793" cy="2110607"/>
          </a:xfrm>
          <a:custGeom>
            <a:avLst/>
            <a:gdLst>
              <a:gd name="connsiteX0" fmla="*/ 0 w 2903793"/>
              <a:gd name="connsiteY0" fmla="*/ 0 h 2110607"/>
              <a:gd name="connsiteX1" fmla="*/ 2903793 w 2903793"/>
              <a:gd name="connsiteY1" fmla="*/ 0 h 2110607"/>
              <a:gd name="connsiteX2" fmla="*/ 2903793 w 2903793"/>
              <a:gd name="connsiteY2" fmla="*/ 2110607 h 2110607"/>
              <a:gd name="connsiteX3" fmla="*/ 0 w 2903793"/>
              <a:gd name="connsiteY3" fmla="*/ 2110607 h 2110607"/>
              <a:gd name="connsiteX4" fmla="*/ 0 w 2903793"/>
              <a:gd name="connsiteY4" fmla="*/ 0 h 2110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3793" h="2110607" fill="none" extrusionOk="0">
                <a:moveTo>
                  <a:pt x="0" y="0"/>
                </a:moveTo>
                <a:cubicBezTo>
                  <a:pt x="1084358" y="-49533"/>
                  <a:pt x="1965115" y="-14809"/>
                  <a:pt x="2903793" y="0"/>
                </a:cubicBezTo>
                <a:cubicBezTo>
                  <a:pt x="2991432" y="851810"/>
                  <a:pt x="2831114" y="1882860"/>
                  <a:pt x="2903793" y="2110607"/>
                </a:cubicBezTo>
                <a:cubicBezTo>
                  <a:pt x="2342253" y="2062376"/>
                  <a:pt x="541235" y="2195062"/>
                  <a:pt x="0" y="2110607"/>
                </a:cubicBezTo>
                <a:cubicBezTo>
                  <a:pt x="-38581" y="1719038"/>
                  <a:pt x="63341" y="946846"/>
                  <a:pt x="0" y="0"/>
                </a:cubicBezTo>
                <a:close/>
              </a:path>
              <a:path w="2903793" h="2110607" stroke="0" extrusionOk="0">
                <a:moveTo>
                  <a:pt x="0" y="0"/>
                </a:moveTo>
                <a:cubicBezTo>
                  <a:pt x="1428351" y="118645"/>
                  <a:pt x="1708415" y="116012"/>
                  <a:pt x="2903793" y="0"/>
                </a:cubicBezTo>
                <a:cubicBezTo>
                  <a:pt x="2770911" y="962647"/>
                  <a:pt x="2988744" y="1390601"/>
                  <a:pt x="2903793" y="2110607"/>
                </a:cubicBezTo>
                <a:cubicBezTo>
                  <a:pt x="2266825" y="2245207"/>
                  <a:pt x="447656" y="1953411"/>
                  <a:pt x="0" y="2110607"/>
                </a:cubicBezTo>
                <a:cubicBezTo>
                  <a:pt x="-20187" y="1431005"/>
                  <a:pt x="-152480" y="415607"/>
                  <a:pt x="0" y="0"/>
                </a:cubicBezTo>
                <a:close/>
              </a:path>
            </a:pathLst>
          </a:custGeom>
          <a:solidFill>
            <a:schemeClr val="accent5">
              <a:lumMod val="50000"/>
            </a:schemeClr>
          </a:solidFill>
          <a:ln w="381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dirty="0"/>
              <a:t>Golden-crowned sparrow</a:t>
            </a:r>
          </a:p>
        </p:txBody>
      </p:sp>
    </p:spTree>
    <p:extLst>
      <p:ext uri="{BB962C8B-B14F-4D97-AF65-F5344CB8AC3E}">
        <p14:creationId xmlns:p14="http://schemas.microsoft.com/office/powerpoint/2010/main" val="1704676170"/>
      </p:ext>
    </p:extLst>
  </p:cSld>
  <p:clrMapOvr>
    <a:masterClrMapping/>
  </p:clrMapOvr>
  <p:transition spd="slow" advClick="0" advTm="15000">
    <p:wheel spokes="1"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large green field&#10;&#10;Description automatically generated with low confidence">
            <a:extLst>
              <a:ext uri="{FF2B5EF4-FFF2-40B4-BE49-F238E27FC236}">
                <a16:creationId xmlns:a16="http://schemas.microsoft.com/office/drawing/2014/main" id="{848FB312-454B-4515-96E6-9A808805C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DF1800-B781-4AF8-B8D7-967621878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103" y="212995"/>
            <a:ext cx="6232575" cy="1208182"/>
          </a:xfrm>
        </p:spPr>
        <p:txBody>
          <a:bodyPr>
            <a:normAutofit/>
          </a:bodyPr>
          <a:lstStyle/>
          <a:p>
            <a:pPr algn="r"/>
            <a:r>
              <a:rPr lang="en-US" sz="3600" dirty="0">
                <a:latin typeface="Bauhaus 93" panose="04030905020B02020C02" pitchFamily="82" charset="0"/>
              </a:rPr>
              <a:t>As far as the eye can see 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1A7D20-8C00-4982-81BC-8060B0C655D7}"/>
              </a:ext>
            </a:extLst>
          </p:cNvPr>
          <p:cNvSpPr txBox="1"/>
          <p:nvPr/>
        </p:nvSpPr>
        <p:spPr>
          <a:xfrm>
            <a:off x="715616" y="6251713"/>
            <a:ext cx="2782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Bauhaus 93" panose="04030905020B02020C02" pitchFamily="82" charset="0"/>
              </a:rPr>
              <a:t>Rolling foothills</a:t>
            </a:r>
          </a:p>
        </p:txBody>
      </p:sp>
    </p:spTree>
    <p:extLst>
      <p:ext uri="{BB962C8B-B14F-4D97-AF65-F5344CB8AC3E}">
        <p14:creationId xmlns:p14="http://schemas.microsoft.com/office/powerpoint/2010/main" val="3860814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15000">
        <p14:ripple/>
      </p:transition>
    </mc:Choice>
    <mc:Fallback xmlns="">
      <p:transition spd="slow" advClick="0" advTm="15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utterfly on a flower&#10;&#10;Description automatically generated">
            <a:extLst>
              <a:ext uri="{FF2B5EF4-FFF2-40B4-BE49-F238E27FC236}">
                <a16:creationId xmlns:a16="http://schemas.microsoft.com/office/drawing/2014/main" id="{7A90ADF8-3C1F-4292-AFA3-A4EB238B37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90"/>
          <a:stretch/>
        </p:blipFill>
        <p:spPr>
          <a:xfrm>
            <a:off x="0" y="-109801"/>
            <a:ext cx="9579236" cy="696780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49BEF3-5290-4BE5-BA6F-C3E66A56D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310" y="5743254"/>
            <a:ext cx="4570108" cy="984621"/>
          </a:xfrm>
          <a:solidFill>
            <a:srgbClr val="FFC000">
              <a:alpha val="81000"/>
            </a:srgbClr>
          </a:solidFill>
        </p:spPr>
        <p:txBody>
          <a:bodyPr>
            <a:normAutofit/>
          </a:bodyPr>
          <a:lstStyle/>
          <a:p>
            <a:r>
              <a:rPr lang="en-US" sz="4000" dirty="0">
                <a:latin typeface="Castellar" panose="020A0402060406010301" pitchFamily="18" charset="0"/>
              </a:rPr>
              <a:t>Painted Lady</a:t>
            </a:r>
          </a:p>
        </p:txBody>
      </p:sp>
    </p:spTree>
    <p:extLst>
      <p:ext uri="{BB962C8B-B14F-4D97-AF65-F5344CB8AC3E}">
        <p14:creationId xmlns:p14="http://schemas.microsoft.com/office/powerpoint/2010/main" val="2778903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pageCurlDouble"/>
      </p:transition>
    </mc:Choice>
    <mc:Fallback xmlns="">
      <p:transition spd="slow" advClick="0" advTm="15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road in the woods&#10;&#10;Description automatically generated with low confidence">
            <a:extLst>
              <a:ext uri="{FF2B5EF4-FFF2-40B4-BE49-F238E27FC236}">
                <a16:creationId xmlns:a16="http://schemas.microsoft.com/office/drawing/2014/main" id="{3DA1E788-78D1-40D5-ACF3-8A1D27670F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33"/>
          <a:stretch/>
        </p:blipFill>
        <p:spPr>
          <a:xfrm>
            <a:off x="0" y="0"/>
            <a:ext cx="9144000" cy="694062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A0DAB6-7C0D-4E6C-A50F-7A9AEC2AA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914" y="5352837"/>
            <a:ext cx="2031497" cy="1373166"/>
          </a:xfrm>
          <a:solidFill>
            <a:srgbClr val="00B050"/>
          </a:solidFill>
          <a:ln w="5080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/>
              <a:t>What a Beautiful commute</a:t>
            </a:r>
          </a:p>
        </p:txBody>
      </p:sp>
    </p:spTree>
    <p:extLst>
      <p:ext uri="{BB962C8B-B14F-4D97-AF65-F5344CB8AC3E}">
        <p14:creationId xmlns:p14="http://schemas.microsoft.com/office/powerpoint/2010/main" val="3755011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15000">
        <p14:vortex dir="r"/>
      </p:transition>
    </mc:Choice>
    <mc:Fallback xmlns="">
      <p:transition spd="slow" advClick="0" advTm="15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C462C-D2A5-472A-93E9-71BE1D061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4853" y="2486346"/>
            <a:ext cx="8304541" cy="1854671"/>
          </a:xfrm>
        </p:spPr>
        <p:txBody>
          <a:bodyPr>
            <a:noAutofit/>
          </a:bodyPr>
          <a:lstStyle/>
          <a:p>
            <a:pPr algn="ctr"/>
            <a:r>
              <a:rPr lang="en-US" sz="4000" dirty="0"/>
              <a:t>The Coded-wire Tag crew</a:t>
            </a:r>
            <a:br>
              <a:rPr lang="en-US" sz="4000" dirty="0"/>
            </a:br>
            <a:r>
              <a:rPr lang="en-US" sz="4000" dirty="0"/>
              <a:t>sampling Chinook Salmon</a:t>
            </a:r>
            <a:br>
              <a:rPr lang="en-US" sz="4000" dirty="0"/>
            </a:br>
            <a:r>
              <a:rPr lang="en-US" sz="4000" dirty="0"/>
              <a:t>at Central Valley hatcheries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C60452-E531-4920-BE3B-34EA7E728F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3949" y="94944"/>
            <a:ext cx="1680737" cy="22409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34B472-C04B-4FA1-B647-FDF758ACF6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6925" y="4530903"/>
            <a:ext cx="1664744" cy="22196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B02D9B9-8E43-4716-A61C-27CE832438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0011" y="4530903"/>
            <a:ext cx="1664744" cy="221965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C6A6F29-81FB-4C42-B92C-FAED2BB1E2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0" y="94944"/>
            <a:ext cx="1664743" cy="22196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7EE3963-D3D4-4220-9C95-3A6EE524F2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007" y="94944"/>
            <a:ext cx="1680737" cy="22409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0020FC-352E-4318-A492-80852223766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6246" y="4530904"/>
            <a:ext cx="1664744" cy="22196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1A70D3-05A2-47B6-9872-81E750A4F12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3258" y="4530904"/>
            <a:ext cx="1664744" cy="22196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506C3B8-8BC7-45B3-AE82-0441CF69D81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7729" y="107438"/>
            <a:ext cx="1680737" cy="22409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7C39D0A-8790-4B0A-8CFD-5593AC5F4E5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87545" y="4859922"/>
            <a:ext cx="2219659" cy="16647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2C5CF6B-6D00-4003-B307-F95B4761BCB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75645" y="376629"/>
            <a:ext cx="2253477" cy="169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91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15000">
        <p14:shred/>
      </p:transition>
    </mc:Choice>
    <mc:Fallback xmlns="">
      <p:transition spd="slow" advClick="0" advTm="15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lake surrounded by snow covered mountains&#10;&#10;Description automatically generated with low confidence">
            <a:extLst>
              <a:ext uri="{FF2B5EF4-FFF2-40B4-BE49-F238E27FC236}">
                <a16:creationId xmlns:a16="http://schemas.microsoft.com/office/drawing/2014/main" id="{F52A22CB-6B69-48D2-AF6C-CD2FE207D4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2" r="9282"/>
          <a:stretch/>
        </p:blipFill>
        <p:spPr>
          <a:xfrm>
            <a:off x="0" y="0"/>
            <a:ext cx="914400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B2F801-C383-42F1-9C90-06F33D19D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327" y="334179"/>
            <a:ext cx="2622015" cy="811575"/>
          </a:xfr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Union Valley </a:t>
            </a:r>
            <a:br>
              <a:rPr lang="en-US" b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reservoir</a:t>
            </a:r>
          </a:p>
        </p:txBody>
      </p:sp>
    </p:spTree>
    <p:extLst>
      <p:ext uri="{BB962C8B-B14F-4D97-AF65-F5344CB8AC3E}">
        <p14:creationId xmlns:p14="http://schemas.microsoft.com/office/powerpoint/2010/main" val="97838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15000">
        <p14:switch dir="r"/>
      </p:transition>
    </mc:Choice>
    <mc:Fallback xmlns="">
      <p:transition spd="slow" advClick="0" advTm="15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now, fungus&#10;&#10;Description automatically generated">
            <a:extLst>
              <a:ext uri="{FF2B5EF4-FFF2-40B4-BE49-F238E27FC236}">
                <a16:creationId xmlns:a16="http://schemas.microsoft.com/office/drawing/2014/main" id="{F08B4169-EE6D-4D34-A1EF-2D20469972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443"/>
          <a:stretch/>
        </p:blipFill>
        <p:spPr>
          <a:xfrm>
            <a:off x="-1" y="0"/>
            <a:ext cx="914400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CFD5EF-BDFE-464B-A5A5-D0BA9C7D5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874" y="5250094"/>
            <a:ext cx="5341695" cy="1520575"/>
          </a:xfrm>
          <a:solidFill>
            <a:schemeClr val="bg2">
              <a:lumMod val="40000"/>
              <a:lumOff val="6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Is this what our commute will look like when we all get flying cars?</a:t>
            </a:r>
          </a:p>
        </p:txBody>
      </p:sp>
    </p:spTree>
    <p:extLst>
      <p:ext uri="{BB962C8B-B14F-4D97-AF65-F5344CB8AC3E}">
        <p14:creationId xmlns:p14="http://schemas.microsoft.com/office/powerpoint/2010/main" val="3882233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15000">
        <p14:flip dir="r"/>
      </p:transition>
    </mc:Choice>
    <mc:Fallback xmlns="">
      <p:transition spd="slow" advClick="0" advTm="15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030A0"/>
            </a:gs>
            <a:gs pos="0">
              <a:schemeClr val="accent4">
                <a:lumMod val="60000"/>
                <a:lumOff val="40000"/>
              </a:schemeClr>
            </a:gs>
            <a:gs pos="52000">
              <a:schemeClr val="accent4">
                <a:lumMod val="75000"/>
              </a:schemeClr>
            </a:gs>
            <a:gs pos="96000">
              <a:schemeClr val="accent4">
                <a:lumMod val="5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holding a fish&#10;&#10;Description automatically generated">
            <a:extLst>
              <a:ext uri="{FF2B5EF4-FFF2-40B4-BE49-F238E27FC236}">
                <a16:creationId xmlns:a16="http://schemas.microsoft.com/office/drawing/2014/main" id="{BCF05DB3-C624-4927-B6F1-DA9F40EA23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70" y="248796"/>
            <a:ext cx="4770304" cy="6360407"/>
          </a:xfrm>
          <a:ln w="57150">
            <a:solidFill>
              <a:schemeClr val="accent4">
                <a:lumMod val="50000"/>
              </a:schemeClr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44C3DD-66BC-48AC-B9FE-116705C14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944" y="809884"/>
            <a:ext cx="3630056" cy="5128059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latin typeface="Bahnschrift SemiBold SemiConden" panose="020B0502040204020203" pitchFamily="34" charset="0"/>
              </a:rPr>
              <a:t>Watch out for those </a:t>
            </a:r>
            <a:r>
              <a:rPr lang="en-US" sz="4400" dirty="0" err="1">
                <a:latin typeface="Bahnschrift SemiBold SemiConden" panose="020B0502040204020203" pitchFamily="34" charset="0"/>
              </a:rPr>
              <a:t>scutes</a:t>
            </a:r>
            <a:r>
              <a:rPr lang="en-US" sz="4400" dirty="0">
                <a:latin typeface="Bahnschrift SemiBold SemiConden" panose="020B0502040204020203" pitchFamily="34" charset="0"/>
              </a:rPr>
              <a:t>, </a:t>
            </a:r>
            <a:br>
              <a:rPr lang="en-US" sz="4400" dirty="0">
                <a:latin typeface="Bahnschrift SemiBold SemiConden" panose="020B0502040204020203" pitchFamily="34" charset="0"/>
              </a:rPr>
            </a:br>
            <a:r>
              <a:rPr lang="en-US" sz="4400" dirty="0" err="1">
                <a:latin typeface="Bahnschrift SemiBold SemiConden" panose="020B0502040204020203" pitchFamily="34" charset="0"/>
              </a:rPr>
              <a:t>erin</a:t>
            </a:r>
            <a:r>
              <a:rPr lang="en-US" sz="4400" dirty="0">
                <a:latin typeface="Bahnschrift SemiBold SemiConden" panose="020B0502040204020203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32992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14:gallery dir="l"/>
      </p:transition>
    </mc:Choice>
    <mc:Fallback xmlns="">
      <p:transition spd="slow" advClick="0" advTm="15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holding a small crab&#10;&#10;Description automatically generated with low confidence">
            <a:extLst>
              <a:ext uri="{FF2B5EF4-FFF2-40B4-BE49-F238E27FC236}">
                <a16:creationId xmlns:a16="http://schemas.microsoft.com/office/drawing/2014/main" id="{CECF1236-64B3-4F97-816C-C3C704DFD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208" y="352437"/>
            <a:ext cx="4614843" cy="61531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64C401-E2C0-484D-A33D-B42E2EF5B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00" y="5100810"/>
            <a:ext cx="3090230" cy="1173502"/>
          </a:xfrm>
          <a:solidFill>
            <a:srgbClr val="002060"/>
          </a:solidFill>
          <a:ln w="38100" cmpd="thickThin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30340">
                  <a:srgbClr val="D5E8F0"/>
                </a:gs>
                <a:gs pos="83000">
                  <a:schemeClr val="accent3">
                    <a:lumMod val="75000"/>
                  </a:schemeClr>
                </a:gs>
                <a:gs pos="100000">
                  <a:srgbClr val="002060"/>
                </a:gs>
              </a:gsLst>
              <a:lin ang="5400000" scaled="1"/>
            </a:gradFill>
          </a:ln>
        </p:spPr>
        <p:txBody>
          <a:bodyPr/>
          <a:lstStyle/>
          <a:p>
            <a:pPr algn="ctr"/>
            <a:r>
              <a:rPr lang="en-US" dirty="0"/>
              <a:t>Frogs at night</a:t>
            </a:r>
          </a:p>
        </p:txBody>
      </p:sp>
      <p:pic>
        <p:nvPicPr>
          <p:cNvPr id="5" name="Graphic 4" descr="Moon and stars with solid fill">
            <a:extLst>
              <a:ext uri="{FF2B5EF4-FFF2-40B4-BE49-F238E27FC236}">
                <a16:creationId xmlns:a16="http://schemas.microsoft.com/office/drawing/2014/main" id="{A70B99B3-A8B2-4B5B-BF0B-A61F3CF59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58948" y="735202"/>
            <a:ext cx="1272448" cy="1272448"/>
          </a:xfrm>
          <a:prstGeom prst="rect">
            <a:avLst/>
          </a:prstGeom>
        </p:spPr>
      </p:pic>
      <p:pic>
        <p:nvPicPr>
          <p:cNvPr id="7" name="Graphic 6" descr="Stars with solid fill">
            <a:extLst>
              <a:ext uri="{FF2B5EF4-FFF2-40B4-BE49-F238E27FC236}">
                <a16:creationId xmlns:a16="http://schemas.microsoft.com/office/drawing/2014/main" id="{6E5EF0BC-12D6-4954-BE39-62391AC77E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1141024">
            <a:off x="637992" y="1894903"/>
            <a:ext cx="1283257" cy="12832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D92255-4AB9-45E8-A286-1879ABAC1F9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40" t="18028" r="21509" b="16166"/>
          <a:stretch/>
        </p:blipFill>
        <p:spPr>
          <a:xfrm>
            <a:off x="703529" y="3930646"/>
            <a:ext cx="2288372" cy="27101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9148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5000">
        <p14:prism/>
      </p:transition>
    </mc:Choice>
    <mc:Fallback xmlns="">
      <p:transition spd="slow" advClick="0" advTm="15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C6EE464-2D4F-4B2E-8F34-D868AE64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D261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5AC8FB-FA4F-4577-B2E6-8B3AEBE63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outdoor, grass, ground, person&#10;&#10;Description automatically generated">
            <a:extLst>
              <a:ext uri="{FF2B5EF4-FFF2-40B4-BE49-F238E27FC236}">
                <a16:creationId xmlns:a16="http://schemas.microsoft.com/office/drawing/2014/main" id="{44037B68-6115-4452-9A43-18F73A8491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79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D9CC7F-2906-4313-8FD3-D91B479348F2}"/>
              </a:ext>
            </a:extLst>
          </p:cNvPr>
          <p:cNvSpPr txBox="1"/>
          <p:nvPr/>
        </p:nvSpPr>
        <p:spPr>
          <a:xfrm>
            <a:off x="1955409" y="858129"/>
            <a:ext cx="5866228" cy="769441"/>
          </a:xfrm>
          <a:prstGeom prst="rect">
            <a:avLst/>
          </a:prstGeom>
          <a:solidFill>
            <a:srgbClr val="669900">
              <a:alpha val="58000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4400" b="1" dirty="0"/>
              <a:t>Region 3 Field Sampling</a:t>
            </a:r>
          </a:p>
        </p:txBody>
      </p:sp>
    </p:spTree>
    <p:extLst>
      <p:ext uri="{BB962C8B-B14F-4D97-AF65-F5344CB8AC3E}">
        <p14:creationId xmlns:p14="http://schemas.microsoft.com/office/powerpoint/2010/main" val="1284842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15000">
        <p14:doors dir="vert"/>
      </p:transition>
    </mc:Choice>
    <mc:Fallback xmlns="">
      <p:transition spd="slow" advClick="0" advTm="15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1AE25-88FA-4811-8E6A-7F7CB8B430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281" y="1714500"/>
            <a:ext cx="4974919" cy="3429000"/>
          </a:xfrm>
          <a:gradFill>
            <a:gsLst>
              <a:gs pos="56000">
                <a:srgbClr val="C00000"/>
              </a:gs>
              <a:gs pos="0">
                <a:srgbClr val="FF0000"/>
              </a:gs>
            </a:gsLst>
            <a:lin ang="2700000" scaled="1"/>
          </a:gradFill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Amasis MT Pro" panose="02040504050005020304" pitchFamily="18" charset="0"/>
              </a:rPr>
              <a:t>So…this home office arrangement lasted all of 3 days.  The kitchen table came next.</a:t>
            </a:r>
            <a:br>
              <a:rPr lang="en-US" sz="3200" dirty="0">
                <a:latin typeface="Amasis MT Pro" panose="02040504050005020304" pitchFamily="18" charset="0"/>
              </a:rPr>
            </a:br>
            <a:endParaRPr lang="en-US" sz="3200" dirty="0">
              <a:latin typeface="Amasis MT Pro" panose="02040504050005020304" pitchFamily="18" charset="0"/>
            </a:endParaRPr>
          </a:p>
        </p:txBody>
      </p:sp>
      <p:pic>
        <p:nvPicPr>
          <p:cNvPr id="5" name="Picture 4" descr="A picture containing indoor, living, room, fireplace&#10;&#10;Description automatically generated">
            <a:extLst>
              <a:ext uri="{FF2B5EF4-FFF2-40B4-BE49-F238E27FC236}">
                <a16:creationId xmlns:a16="http://schemas.microsoft.com/office/drawing/2014/main" id="{4094BD2B-DBD3-4DF8-8033-388358894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69671" y="1561702"/>
            <a:ext cx="6639279" cy="3734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62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14:prism isInverted="1"/>
      </p:transition>
    </mc:Choice>
    <mc:Fallback xmlns="">
      <p:transition spd="slow" advClick="0" advTm="15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3141177-96FB-45A5-88C3-A50E9F3C81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4400" y="685687"/>
            <a:ext cx="7335747" cy="550181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933CD6AA-C4DB-4104-84FD-8C8CED357CE2}"/>
              </a:ext>
            </a:extLst>
          </p:cNvPr>
          <p:cNvSpPr/>
          <p:nvPr/>
        </p:nvSpPr>
        <p:spPr>
          <a:xfrm>
            <a:off x="5176127" y="2839596"/>
            <a:ext cx="3813637" cy="3709930"/>
          </a:xfrm>
          <a:prstGeom prst="ellipse">
            <a:avLst/>
          </a:prstGeom>
          <a:solidFill>
            <a:schemeClr val="tx2">
              <a:lumMod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2FDBC23-8BC6-4860-BA04-93A7EDC68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0273" y="3182307"/>
            <a:ext cx="3385344" cy="2114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100" dirty="0"/>
              <a:t>The next generation…</a:t>
            </a:r>
          </a:p>
        </p:txBody>
      </p:sp>
    </p:spTree>
    <p:extLst>
      <p:ext uri="{BB962C8B-B14F-4D97-AF65-F5344CB8AC3E}">
        <p14:creationId xmlns:p14="http://schemas.microsoft.com/office/powerpoint/2010/main" val="550439624"/>
      </p:ext>
    </p:extLst>
  </p:cSld>
  <p:clrMapOvr>
    <a:masterClrMapping/>
  </p:clrMapOvr>
  <p:transition spd="slow" advClick="0" advTm="15000">
    <p:comb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utterfly on a flower&#10;&#10;Description automatically generated">
            <a:extLst>
              <a:ext uri="{FF2B5EF4-FFF2-40B4-BE49-F238E27FC236}">
                <a16:creationId xmlns:a16="http://schemas.microsoft.com/office/drawing/2014/main" id="{49CEF031-446E-4A24-9CC4-4CACABEFC2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4"/>
          <a:stretch/>
        </p:blipFill>
        <p:spPr>
          <a:xfrm>
            <a:off x="0" y="0"/>
            <a:ext cx="960154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45FEAC-A79C-4F50-A4A7-7D40CD029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3224" y="170430"/>
            <a:ext cx="5133859" cy="1123721"/>
          </a:xfrm>
          <a:solidFill>
            <a:srgbClr val="FFC000"/>
          </a:solidFill>
          <a:ln w="317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lgerian" panose="04020705040A02060702" pitchFamily="82" charset="0"/>
              </a:rPr>
              <a:t>Checkerspot</a:t>
            </a:r>
          </a:p>
        </p:txBody>
      </p:sp>
    </p:spTree>
    <p:extLst>
      <p:ext uri="{BB962C8B-B14F-4D97-AF65-F5344CB8AC3E}">
        <p14:creationId xmlns:p14="http://schemas.microsoft.com/office/powerpoint/2010/main" val="312027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15000">
        <p14:warp dir="in"/>
      </p:transition>
    </mc:Choice>
    <mc:Fallback xmlns="">
      <p:transition spd="slow" advClick="0" advTm="15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trees in front of mountains&#10;&#10;Description automatically generated with low confidence">
            <a:extLst>
              <a:ext uri="{FF2B5EF4-FFF2-40B4-BE49-F238E27FC236}">
                <a16:creationId xmlns:a16="http://schemas.microsoft.com/office/drawing/2014/main" id="{D6A2741C-99E1-49DD-BA3C-0E22CCECF9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03"/>
          <a:stretch/>
        </p:blipFill>
        <p:spPr>
          <a:xfrm>
            <a:off x="0" y="0"/>
            <a:ext cx="9313293" cy="6858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8B6411-7E31-4751-9640-1F5B28E90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1609" y="246044"/>
            <a:ext cx="3275104" cy="2569075"/>
          </a:xfrm>
          <a:solidFill>
            <a:srgbClr val="0070C0"/>
          </a:solidFill>
          <a:ln w="25400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4400" dirty="0"/>
              <a:t>The world’s </a:t>
            </a:r>
            <a:r>
              <a:rPr lang="en-US" sz="2200" dirty="0"/>
              <a:t>smallest</a:t>
            </a:r>
            <a:r>
              <a:rPr lang="en-US" sz="4400" dirty="0"/>
              <a:t> mountain range</a:t>
            </a:r>
          </a:p>
        </p:txBody>
      </p:sp>
    </p:spTree>
    <p:extLst>
      <p:ext uri="{BB962C8B-B14F-4D97-AF65-F5344CB8AC3E}">
        <p14:creationId xmlns:p14="http://schemas.microsoft.com/office/powerpoint/2010/main" val="250652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>
        <p14:ferris dir="l"/>
      </p:transition>
    </mc:Choice>
    <mc:Fallback xmlns="">
      <p:transition spd="slow" advClick="0" advTm="15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oat sailing on the water&#10;&#10;Description automatically generated with low confidence">
            <a:extLst>
              <a:ext uri="{FF2B5EF4-FFF2-40B4-BE49-F238E27FC236}">
                <a16:creationId xmlns:a16="http://schemas.microsoft.com/office/drawing/2014/main" id="{B57F6196-8656-4F30-A7D7-90B60B6C4D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465F34-9F40-41D9-906B-465E71E3D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5401733"/>
            <a:ext cx="9143998" cy="1456267"/>
          </a:xfrm>
          <a:solidFill>
            <a:srgbClr val="0070C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Cavolini" panose="020B0502040204020203" pitchFamily="66" charset="0"/>
                <a:cs typeface="Cavolini" panose="020B0502040204020203" pitchFamily="66" charset="0"/>
              </a:rPr>
              <a:t>Surveying anglers in the Delta</a:t>
            </a:r>
          </a:p>
        </p:txBody>
      </p:sp>
    </p:spTree>
    <p:extLst>
      <p:ext uri="{BB962C8B-B14F-4D97-AF65-F5344CB8AC3E}">
        <p14:creationId xmlns:p14="http://schemas.microsoft.com/office/powerpoint/2010/main" val="22646851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15000">
        <p159:morph option="byObject"/>
      </p:transition>
    </mc:Choice>
    <mc:Fallback xmlns="">
      <p:transition spd="slow" advClick="0" advTm="15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A75D9-9403-453A-BBF1-89D4ED073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Creosote</a:t>
            </a:r>
          </a:p>
        </p:txBody>
      </p:sp>
      <p:pic>
        <p:nvPicPr>
          <p:cNvPr id="4" name="Picture 3" descr="A close up of a yellow flower&#10;&#10;Description automatically generated with low confidence">
            <a:extLst>
              <a:ext uri="{FF2B5EF4-FFF2-40B4-BE49-F238E27FC236}">
                <a16:creationId xmlns:a16="http://schemas.microsoft.com/office/drawing/2014/main" id="{E85D3E18-3F60-4E73-B120-80CD2F1328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9" r="4824"/>
          <a:stretch/>
        </p:blipFill>
        <p:spPr>
          <a:xfrm>
            <a:off x="-1" y="0"/>
            <a:ext cx="953531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54395B-2EC7-4F45-9042-3DA4C1D41AD3}"/>
              </a:ext>
            </a:extLst>
          </p:cNvPr>
          <p:cNvSpPr txBox="1"/>
          <p:nvPr/>
        </p:nvSpPr>
        <p:spPr>
          <a:xfrm>
            <a:off x="295048" y="5158409"/>
            <a:ext cx="3422187" cy="1446550"/>
          </a:xfrm>
          <a:custGeom>
            <a:avLst/>
            <a:gdLst>
              <a:gd name="connsiteX0" fmla="*/ 0 w 3422187"/>
              <a:gd name="connsiteY0" fmla="*/ 0 h 1446550"/>
              <a:gd name="connsiteX1" fmla="*/ 467699 w 3422187"/>
              <a:gd name="connsiteY1" fmla="*/ 0 h 1446550"/>
              <a:gd name="connsiteX2" fmla="*/ 1038063 w 3422187"/>
              <a:gd name="connsiteY2" fmla="*/ 0 h 1446550"/>
              <a:gd name="connsiteX3" fmla="*/ 1505762 w 3422187"/>
              <a:gd name="connsiteY3" fmla="*/ 0 h 1446550"/>
              <a:gd name="connsiteX4" fmla="*/ 1973461 w 3422187"/>
              <a:gd name="connsiteY4" fmla="*/ 0 h 1446550"/>
              <a:gd name="connsiteX5" fmla="*/ 2612269 w 3422187"/>
              <a:gd name="connsiteY5" fmla="*/ 0 h 1446550"/>
              <a:gd name="connsiteX6" fmla="*/ 3422187 w 3422187"/>
              <a:gd name="connsiteY6" fmla="*/ 0 h 1446550"/>
              <a:gd name="connsiteX7" fmla="*/ 3422187 w 3422187"/>
              <a:gd name="connsiteY7" fmla="*/ 511114 h 1446550"/>
              <a:gd name="connsiteX8" fmla="*/ 3422187 w 3422187"/>
              <a:gd name="connsiteY8" fmla="*/ 1007763 h 1446550"/>
              <a:gd name="connsiteX9" fmla="*/ 3422187 w 3422187"/>
              <a:gd name="connsiteY9" fmla="*/ 1446550 h 1446550"/>
              <a:gd name="connsiteX10" fmla="*/ 2920266 w 3422187"/>
              <a:gd name="connsiteY10" fmla="*/ 1446550 h 1446550"/>
              <a:gd name="connsiteX11" fmla="*/ 2452567 w 3422187"/>
              <a:gd name="connsiteY11" fmla="*/ 1446550 h 1446550"/>
              <a:gd name="connsiteX12" fmla="*/ 1984868 w 3422187"/>
              <a:gd name="connsiteY12" fmla="*/ 1446550 h 1446550"/>
              <a:gd name="connsiteX13" fmla="*/ 1517170 w 3422187"/>
              <a:gd name="connsiteY13" fmla="*/ 1446550 h 1446550"/>
              <a:gd name="connsiteX14" fmla="*/ 1015249 w 3422187"/>
              <a:gd name="connsiteY14" fmla="*/ 1446550 h 1446550"/>
              <a:gd name="connsiteX15" fmla="*/ 0 w 3422187"/>
              <a:gd name="connsiteY15" fmla="*/ 1446550 h 1446550"/>
              <a:gd name="connsiteX16" fmla="*/ 0 w 3422187"/>
              <a:gd name="connsiteY16" fmla="*/ 935436 h 1446550"/>
              <a:gd name="connsiteX17" fmla="*/ 0 w 3422187"/>
              <a:gd name="connsiteY17" fmla="*/ 482183 h 1446550"/>
              <a:gd name="connsiteX18" fmla="*/ 0 w 3422187"/>
              <a:gd name="connsiteY18" fmla="*/ 0 h 144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422187" h="1446550" fill="none" extrusionOk="0">
                <a:moveTo>
                  <a:pt x="0" y="0"/>
                </a:moveTo>
                <a:cubicBezTo>
                  <a:pt x="213787" y="-54713"/>
                  <a:pt x="236110" y="6089"/>
                  <a:pt x="467699" y="0"/>
                </a:cubicBezTo>
                <a:cubicBezTo>
                  <a:pt x="699288" y="-6089"/>
                  <a:pt x="808635" y="63286"/>
                  <a:pt x="1038063" y="0"/>
                </a:cubicBezTo>
                <a:cubicBezTo>
                  <a:pt x="1267491" y="-63286"/>
                  <a:pt x="1406304" y="6942"/>
                  <a:pt x="1505762" y="0"/>
                </a:cubicBezTo>
                <a:cubicBezTo>
                  <a:pt x="1605220" y="-6942"/>
                  <a:pt x="1776190" y="34715"/>
                  <a:pt x="1973461" y="0"/>
                </a:cubicBezTo>
                <a:cubicBezTo>
                  <a:pt x="2170732" y="-34715"/>
                  <a:pt x="2458553" y="67730"/>
                  <a:pt x="2612269" y="0"/>
                </a:cubicBezTo>
                <a:cubicBezTo>
                  <a:pt x="2765985" y="-67730"/>
                  <a:pt x="3237906" y="83682"/>
                  <a:pt x="3422187" y="0"/>
                </a:cubicBezTo>
                <a:cubicBezTo>
                  <a:pt x="3447960" y="130147"/>
                  <a:pt x="3391267" y="267978"/>
                  <a:pt x="3422187" y="511114"/>
                </a:cubicBezTo>
                <a:cubicBezTo>
                  <a:pt x="3453107" y="754250"/>
                  <a:pt x="3386952" y="832171"/>
                  <a:pt x="3422187" y="1007763"/>
                </a:cubicBezTo>
                <a:cubicBezTo>
                  <a:pt x="3457422" y="1183355"/>
                  <a:pt x="3421382" y="1267728"/>
                  <a:pt x="3422187" y="1446550"/>
                </a:cubicBezTo>
                <a:cubicBezTo>
                  <a:pt x="3269402" y="1504234"/>
                  <a:pt x="3062870" y="1438568"/>
                  <a:pt x="2920266" y="1446550"/>
                </a:cubicBezTo>
                <a:cubicBezTo>
                  <a:pt x="2777662" y="1454532"/>
                  <a:pt x="2559794" y="1431015"/>
                  <a:pt x="2452567" y="1446550"/>
                </a:cubicBezTo>
                <a:cubicBezTo>
                  <a:pt x="2345340" y="1462085"/>
                  <a:pt x="2168091" y="1425266"/>
                  <a:pt x="1984868" y="1446550"/>
                </a:cubicBezTo>
                <a:cubicBezTo>
                  <a:pt x="1801645" y="1467834"/>
                  <a:pt x="1612194" y="1397099"/>
                  <a:pt x="1517170" y="1446550"/>
                </a:cubicBezTo>
                <a:cubicBezTo>
                  <a:pt x="1422146" y="1496001"/>
                  <a:pt x="1231663" y="1392556"/>
                  <a:pt x="1015249" y="1446550"/>
                </a:cubicBezTo>
                <a:cubicBezTo>
                  <a:pt x="798835" y="1500544"/>
                  <a:pt x="205525" y="1427149"/>
                  <a:pt x="0" y="1446550"/>
                </a:cubicBezTo>
                <a:cubicBezTo>
                  <a:pt x="-28334" y="1329559"/>
                  <a:pt x="16995" y="1064535"/>
                  <a:pt x="0" y="935436"/>
                </a:cubicBezTo>
                <a:cubicBezTo>
                  <a:pt x="-16995" y="806337"/>
                  <a:pt x="2762" y="626533"/>
                  <a:pt x="0" y="482183"/>
                </a:cubicBezTo>
                <a:cubicBezTo>
                  <a:pt x="-2762" y="337833"/>
                  <a:pt x="15237" y="123626"/>
                  <a:pt x="0" y="0"/>
                </a:cubicBezTo>
                <a:close/>
              </a:path>
              <a:path w="3422187" h="1446550" stroke="0" extrusionOk="0">
                <a:moveTo>
                  <a:pt x="0" y="0"/>
                </a:moveTo>
                <a:cubicBezTo>
                  <a:pt x="231056" y="-3057"/>
                  <a:pt x="401264" y="56200"/>
                  <a:pt x="638808" y="0"/>
                </a:cubicBezTo>
                <a:cubicBezTo>
                  <a:pt x="876352" y="-56200"/>
                  <a:pt x="1003402" y="71424"/>
                  <a:pt x="1277616" y="0"/>
                </a:cubicBezTo>
                <a:cubicBezTo>
                  <a:pt x="1551830" y="-71424"/>
                  <a:pt x="1614044" y="61768"/>
                  <a:pt x="1916425" y="0"/>
                </a:cubicBezTo>
                <a:cubicBezTo>
                  <a:pt x="2218806" y="-61768"/>
                  <a:pt x="2239968" y="55750"/>
                  <a:pt x="2384124" y="0"/>
                </a:cubicBezTo>
                <a:cubicBezTo>
                  <a:pt x="2528280" y="-55750"/>
                  <a:pt x="2673949" y="23121"/>
                  <a:pt x="2851822" y="0"/>
                </a:cubicBezTo>
                <a:cubicBezTo>
                  <a:pt x="3029695" y="-23121"/>
                  <a:pt x="3199746" y="47028"/>
                  <a:pt x="3422187" y="0"/>
                </a:cubicBezTo>
                <a:cubicBezTo>
                  <a:pt x="3433284" y="185315"/>
                  <a:pt x="3417515" y="337212"/>
                  <a:pt x="3422187" y="438787"/>
                </a:cubicBezTo>
                <a:cubicBezTo>
                  <a:pt x="3426859" y="540362"/>
                  <a:pt x="3370128" y="783925"/>
                  <a:pt x="3422187" y="892039"/>
                </a:cubicBezTo>
                <a:cubicBezTo>
                  <a:pt x="3474246" y="1000153"/>
                  <a:pt x="3394714" y="1239151"/>
                  <a:pt x="3422187" y="1446550"/>
                </a:cubicBezTo>
                <a:cubicBezTo>
                  <a:pt x="3186480" y="1457345"/>
                  <a:pt x="3010625" y="1431885"/>
                  <a:pt x="2886044" y="1446550"/>
                </a:cubicBezTo>
                <a:cubicBezTo>
                  <a:pt x="2761463" y="1461215"/>
                  <a:pt x="2613179" y="1397995"/>
                  <a:pt x="2349902" y="1446550"/>
                </a:cubicBezTo>
                <a:cubicBezTo>
                  <a:pt x="2086625" y="1495105"/>
                  <a:pt x="1953114" y="1440772"/>
                  <a:pt x="1745315" y="1446550"/>
                </a:cubicBezTo>
                <a:cubicBezTo>
                  <a:pt x="1537516" y="1452328"/>
                  <a:pt x="1475393" y="1400073"/>
                  <a:pt x="1243395" y="1446550"/>
                </a:cubicBezTo>
                <a:cubicBezTo>
                  <a:pt x="1011397" y="1493027"/>
                  <a:pt x="744662" y="1381674"/>
                  <a:pt x="604586" y="1446550"/>
                </a:cubicBezTo>
                <a:cubicBezTo>
                  <a:pt x="464510" y="1511426"/>
                  <a:pt x="288862" y="1428309"/>
                  <a:pt x="0" y="1446550"/>
                </a:cubicBezTo>
                <a:cubicBezTo>
                  <a:pt x="-51135" y="1290510"/>
                  <a:pt x="31585" y="1155181"/>
                  <a:pt x="0" y="949901"/>
                </a:cubicBezTo>
                <a:cubicBezTo>
                  <a:pt x="-31585" y="744621"/>
                  <a:pt x="10243" y="694166"/>
                  <a:pt x="0" y="453252"/>
                </a:cubicBezTo>
                <a:cubicBezTo>
                  <a:pt x="-10243" y="212338"/>
                  <a:pt x="17760" y="100574"/>
                  <a:pt x="0" y="0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solidFill>
              <a:srgbClr val="CCFF33"/>
            </a:solidFill>
            <a:extLst>
              <a:ext uri="{C807C97D-BFC1-408E-A445-0C87EB9F89A2}">
                <ask:lineSketchStyleProps xmlns:ask="http://schemas.microsoft.com/office/drawing/2018/sketchyshapes" sd="31760342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CCFF33"/>
                </a:solidFill>
                <a:latin typeface="Bradley Hand ITC" panose="03070402050302030203" pitchFamily="66" charset="0"/>
              </a:rPr>
              <a:t>CREOSOTE BUSH</a:t>
            </a:r>
          </a:p>
        </p:txBody>
      </p:sp>
    </p:spTree>
    <p:extLst>
      <p:ext uri="{BB962C8B-B14F-4D97-AF65-F5344CB8AC3E}">
        <p14:creationId xmlns:p14="http://schemas.microsoft.com/office/powerpoint/2010/main" val="3808526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15000">
        <p:fade/>
      </p:transition>
    </mc:Choice>
    <mc:Fallback xmlns="">
      <p:transition spd="med" advClick="0" advTm="150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1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208839-7407-44E6-AAD8-EA89D18CD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E44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A1E8CC-C82D-4421-893C-5FA2C6073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fish&#10;&#10;Description automatically generated">
            <a:extLst>
              <a:ext uri="{FF2B5EF4-FFF2-40B4-BE49-F238E27FC236}">
                <a16:creationId xmlns:a16="http://schemas.microsoft.com/office/drawing/2014/main" id="{E62C0B0B-1FF5-41D0-95BC-0532B8CCED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79"/>
          <a:stretch/>
        </p:blipFill>
        <p:spPr>
          <a:xfrm rot="10800000">
            <a:off x="482600" y="643467"/>
            <a:ext cx="8178799" cy="5571066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6A497E-FB96-4E7F-81AE-1E7BCB4526F4}"/>
              </a:ext>
            </a:extLst>
          </p:cNvPr>
          <p:cNvSpPr txBox="1"/>
          <p:nvPr/>
        </p:nvSpPr>
        <p:spPr>
          <a:xfrm>
            <a:off x="731520" y="815926"/>
            <a:ext cx="26165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Prepping a steelhead for a PIT tag</a:t>
            </a:r>
          </a:p>
        </p:txBody>
      </p:sp>
    </p:spTree>
    <p:extLst>
      <p:ext uri="{BB962C8B-B14F-4D97-AF65-F5344CB8AC3E}">
        <p14:creationId xmlns:p14="http://schemas.microsoft.com/office/powerpoint/2010/main" val="3118658664"/>
      </p:ext>
    </p:extLst>
  </p:cSld>
  <p:clrMapOvr>
    <a:masterClrMapping/>
  </p:clrMapOvr>
  <p:transition spd="slow" advClick="0" advTm="15000">
    <p:push dir="u"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40">
          <a:fgClr>
            <a:schemeClr val="accent1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ird on a branch&#10;&#10;Description automatically generated with medium confidence">
            <a:extLst>
              <a:ext uri="{FF2B5EF4-FFF2-40B4-BE49-F238E27FC236}">
                <a16:creationId xmlns:a16="http://schemas.microsoft.com/office/drawing/2014/main" id="{58404480-3EC4-43C5-B55F-9ECD986330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C4E3B9-B38E-4335-BA3F-860DDBAAB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711" y="4750676"/>
            <a:ext cx="4015647" cy="2013681"/>
          </a:xfrm>
        </p:spPr>
        <p:txBody>
          <a:bodyPr>
            <a:noAutofit/>
          </a:bodyPr>
          <a:lstStyle/>
          <a:p>
            <a:r>
              <a:rPr lang="en-US" sz="4000" dirty="0">
                <a:latin typeface="Goudy Stout" panose="0202090407030B020401" pitchFamily="18" charset="0"/>
              </a:rPr>
              <a:t>Marsh wren</a:t>
            </a:r>
          </a:p>
        </p:txBody>
      </p:sp>
    </p:spTree>
    <p:extLst>
      <p:ext uri="{BB962C8B-B14F-4D97-AF65-F5344CB8AC3E}">
        <p14:creationId xmlns:p14="http://schemas.microsoft.com/office/powerpoint/2010/main" val="4012986157"/>
      </p:ext>
    </p:extLst>
  </p:cSld>
  <p:clrMapOvr>
    <a:masterClrMapping/>
  </p:clrMapOvr>
  <p:transition spd="slow" advClick="0" advTm="15000">
    <p:wipe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boat, outdoor, water, sky&#10;&#10;Description automatically generated">
            <a:extLst>
              <a:ext uri="{FF2B5EF4-FFF2-40B4-BE49-F238E27FC236}">
                <a16:creationId xmlns:a16="http://schemas.microsoft.com/office/drawing/2014/main" id="{8718CF65-DF06-4D78-82D1-2823F32013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475A34-B3E8-4241-AE26-168167098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849751"/>
            <a:ext cx="9144000" cy="1008249"/>
          </a:xfrm>
          <a:solidFill>
            <a:srgbClr val="00B050"/>
          </a:solidFill>
          <a:ln w="25400">
            <a:solidFill>
              <a:schemeClr val="bg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Bahnschrift SemiBold SemiConden" panose="020B0502040204020203" pitchFamily="34" charset="0"/>
              </a:rPr>
              <a:t>Central Valley Angler Survey vessels</a:t>
            </a:r>
          </a:p>
        </p:txBody>
      </p:sp>
    </p:spTree>
    <p:extLst>
      <p:ext uri="{BB962C8B-B14F-4D97-AF65-F5344CB8AC3E}">
        <p14:creationId xmlns:p14="http://schemas.microsoft.com/office/powerpoint/2010/main" val="112476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split orient="vert"/>
      </p:transition>
    </mc:Choice>
    <mc:Fallback xmlns="">
      <p:transition spd="slow" advClick="0" advTm="15000">
        <p:split orient="vert"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grass, outdoor, sky, field&#10;&#10;Description automatically generated">
            <a:extLst>
              <a:ext uri="{FF2B5EF4-FFF2-40B4-BE49-F238E27FC236}">
                <a16:creationId xmlns:a16="http://schemas.microsoft.com/office/drawing/2014/main" id="{54CF0EAC-39D7-48BB-9BCA-EC2E27292E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2373"/>
            <a:ext cx="9144000" cy="60732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6BDDD6-7E3C-40AD-9B2F-8873E5F45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92373"/>
            <a:ext cx="5541484" cy="1238123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  <a:latin typeface="Curlz MT" panose="04040404050702020202" pitchFamily="82" charset="0"/>
              </a:rPr>
              <a:t>Modoc Plateau</a:t>
            </a:r>
          </a:p>
        </p:txBody>
      </p:sp>
    </p:spTree>
    <p:extLst>
      <p:ext uri="{BB962C8B-B14F-4D97-AF65-F5344CB8AC3E}">
        <p14:creationId xmlns:p14="http://schemas.microsoft.com/office/powerpoint/2010/main" val="45358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15000">
        <p14:reveal/>
      </p:transition>
    </mc:Choice>
    <mc:Fallback xmlns="">
      <p:transition spd="slow" advClick="0" advTm="15000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ADF99B7C-153A-43EC-8457-EC8B4BCD2068}"/>
              </a:ext>
            </a:extLst>
          </p:cNvPr>
          <p:cNvGrpSpPr/>
          <p:nvPr/>
        </p:nvGrpSpPr>
        <p:grpSpPr>
          <a:xfrm>
            <a:off x="1570764" y="177029"/>
            <a:ext cx="6002472" cy="6503942"/>
            <a:chOff x="3035032" y="375225"/>
            <a:chExt cx="5636356" cy="6271936"/>
          </a:xfrm>
        </p:grpSpPr>
        <p:pic>
          <p:nvPicPr>
            <p:cNvPr id="3" name="Picture 2" descr="A dog sitting in front of a computer&#10;&#10;Description automatically generated">
              <a:extLst>
                <a:ext uri="{FF2B5EF4-FFF2-40B4-BE49-F238E27FC236}">
                  <a16:creationId xmlns:a16="http://schemas.microsoft.com/office/drawing/2014/main" id="{265F0817-0543-4D94-AACA-BEA3FB31450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35033" y="375225"/>
              <a:ext cx="5636355" cy="6271936"/>
            </a:xfrm>
            <a:prstGeom prst="rect">
              <a:avLst/>
            </a:prstGeom>
            <a:ln w="76200">
              <a:solidFill>
                <a:srgbClr val="7030A0"/>
              </a:solidFill>
            </a:ln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4F22AC0-6D60-409D-8FB4-E09A8D00FDBD}"/>
                </a:ext>
              </a:extLst>
            </p:cNvPr>
            <p:cNvSpPr txBox="1"/>
            <p:nvPr/>
          </p:nvSpPr>
          <p:spPr>
            <a:xfrm>
              <a:off x="3035032" y="5939275"/>
              <a:ext cx="5636355" cy="707886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8100000" scaled="1"/>
              <a:tileRect/>
            </a:gra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>
                  <a:latin typeface="Cooper Black" panose="0208090404030B020404" pitchFamily="18" charset="0"/>
                </a:rPr>
                <a:t>Cathy Conway’s Technical Assistant, Gracie, is always ready to help Dispatch!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7617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 advTm="15000">
        <p:cut/>
      </p:transition>
    </mc:Choice>
    <mc:Fallback xmlns="">
      <p:transition advClick="0" advTm="15000">
        <p:cut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/>
            </a:gs>
            <a:gs pos="0">
              <a:schemeClr val="accent1">
                <a:lumMod val="40000"/>
                <a:lumOff val="60000"/>
              </a:schemeClr>
            </a:gs>
            <a:gs pos="52000">
              <a:schemeClr val="accent1">
                <a:lumMod val="75000"/>
              </a:schemeClr>
            </a:gs>
            <a:gs pos="97000">
              <a:schemeClr val="accent1">
                <a:lumMod val="60000"/>
                <a:lumOff val="4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4E61-FB1E-4C8C-A29F-66B1F1C6B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99662"/>
            <a:ext cx="4114800" cy="5251372"/>
          </a:xfrm>
        </p:spPr>
        <p:txBody>
          <a:bodyPr/>
          <a:lstStyle/>
          <a:p>
            <a:pPr algn="ctr"/>
            <a:r>
              <a:rPr lang="en-US" sz="6000" dirty="0"/>
              <a:t>The fish</a:t>
            </a:r>
            <a:br>
              <a:rPr lang="en-US" sz="6000" dirty="0"/>
            </a:br>
            <a:r>
              <a:rPr lang="en-US" sz="6000" dirty="0"/>
              <a:t> was THIS</a:t>
            </a: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r>
              <a:rPr lang="en-US" sz="6000" dirty="0"/>
              <a:t>  </a:t>
            </a:r>
            <a:r>
              <a:rPr lang="en-US" sz="6600" dirty="0"/>
              <a:t>big!</a:t>
            </a:r>
          </a:p>
        </p:txBody>
      </p:sp>
      <p:pic>
        <p:nvPicPr>
          <p:cNvPr id="5" name="Content Placeholder 4" descr="A person holding a fish&#10;&#10;Description automatically generated with low confidence">
            <a:extLst>
              <a:ext uri="{FF2B5EF4-FFF2-40B4-BE49-F238E27FC236}">
                <a16:creationId xmlns:a16="http://schemas.microsoft.com/office/drawing/2014/main" id="{F1273018-68C7-430A-A988-7B14D9233C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3529" y="440794"/>
            <a:ext cx="4486374" cy="598183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1" name="Graphic 10" descr="Protecting hand with solid fill">
            <a:extLst>
              <a:ext uri="{FF2B5EF4-FFF2-40B4-BE49-F238E27FC236}">
                <a16:creationId xmlns:a16="http://schemas.microsoft.com/office/drawing/2014/main" id="{F887CD34-AB37-4A54-8C40-FCD8AB0D11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3349129" y="3073504"/>
            <a:ext cx="914400" cy="914400"/>
          </a:xfrm>
          <a:prstGeom prst="rect">
            <a:avLst/>
          </a:prstGeom>
        </p:spPr>
      </p:pic>
      <p:pic>
        <p:nvPicPr>
          <p:cNvPr id="13" name="Graphic 12" descr="Open hand with solid fill">
            <a:extLst>
              <a:ext uri="{FF2B5EF4-FFF2-40B4-BE49-F238E27FC236}">
                <a16:creationId xmlns:a16="http://schemas.microsoft.com/office/drawing/2014/main" id="{DC6EF747-42BC-4C09-AD70-C628A04A10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6200000" flipV="1">
            <a:off x="114710" y="3070229"/>
            <a:ext cx="914400" cy="920949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E51997D-8A36-4E20-826E-51F386CC9AB9}"/>
              </a:ext>
            </a:extLst>
          </p:cNvPr>
          <p:cNvCxnSpPr>
            <a:cxnSpLocks/>
          </p:cNvCxnSpPr>
          <p:nvPr/>
        </p:nvCxnSpPr>
        <p:spPr>
          <a:xfrm>
            <a:off x="705678" y="3530704"/>
            <a:ext cx="2951922" cy="0"/>
          </a:xfrm>
          <a:prstGeom prst="straightConnector1">
            <a:avLst/>
          </a:prstGeom>
          <a:ln w="571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7475608"/>
      </p:ext>
    </p:extLst>
  </p:cSld>
  <p:clrMapOvr>
    <a:masterClrMapping/>
  </p:clrMapOvr>
  <p:transition spd="slow" advClick="0" advTm="15000">
    <p:randomBar dir="vert"/>
  </p:transition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field of flowers&#10;&#10;Description automatically generated with medium confidence">
            <a:extLst>
              <a:ext uri="{FF2B5EF4-FFF2-40B4-BE49-F238E27FC236}">
                <a16:creationId xmlns:a16="http://schemas.microsoft.com/office/drawing/2014/main" id="{F9B70B48-B8C9-4AFC-9EBA-2BD1843295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04"/>
          <a:stretch/>
        </p:blipFill>
        <p:spPr>
          <a:xfrm>
            <a:off x="1" y="0"/>
            <a:ext cx="9261662" cy="6858000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1E28FA4-1DE0-4C50-A899-BD99D2F8AC1B}"/>
              </a:ext>
            </a:extLst>
          </p:cNvPr>
          <p:cNvSpPr txBox="1">
            <a:spLocks/>
          </p:cNvSpPr>
          <p:nvPr/>
        </p:nvSpPr>
        <p:spPr>
          <a:xfrm>
            <a:off x="464314" y="5855354"/>
            <a:ext cx="5137700" cy="74384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>
                <a:solidFill>
                  <a:srgbClr val="7030A0"/>
                </a:solidFill>
              </a:rPr>
              <a:t>Beautiful wildflowers</a:t>
            </a:r>
            <a:endParaRPr lang="en-US" sz="3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65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15000">
        <p:circle/>
      </p:transition>
    </mc:Choice>
    <mc:Fallback xmlns="">
      <p:transition spd="slow" advClick="0" advTm="15000">
        <p:circl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irds flying in the sky&#10;&#10;Description automatically generated with medium confidence">
            <a:extLst>
              <a:ext uri="{FF2B5EF4-FFF2-40B4-BE49-F238E27FC236}">
                <a16:creationId xmlns:a16="http://schemas.microsoft.com/office/drawing/2014/main" id="{314DBD53-C2E6-4C41-9BE1-B05DBFA553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5590"/>
            <a:ext cx="9154212" cy="60800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984651-99AB-41D2-9573-F4CBB04BC0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151" y="77119"/>
            <a:ext cx="3731505" cy="1425860"/>
          </a:xfrm>
          <a:solidFill>
            <a:srgbClr val="CC66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Bahnschrift SemiBold SemiConden" panose="020B0502040204020203" pitchFamily="34" charset="0"/>
              </a:rPr>
              <a:t>Northern pintail</a:t>
            </a:r>
          </a:p>
        </p:txBody>
      </p:sp>
    </p:spTree>
    <p:extLst>
      <p:ext uri="{BB962C8B-B14F-4D97-AF65-F5344CB8AC3E}">
        <p14:creationId xmlns:p14="http://schemas.microsoft.com/office/powerpoint/2010/main" val="3286670650"/>
      </p:ext>
    </p:extLst>
  </p:cSld>
  <p:clrMapOvr>
    <a:masterClrMapping/>
  </p:clrMapOvr>
  <p:transition spd="med" advClick="0" advTm="15000">
    <p:pull/>
  </p:transition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030A0"/>
            </a:gs>
            <a:gs pos="0">
              <a:schemeClr val="accent4">
                <a:lumMod val="60000"/>
                <a:lumOff val="40000"/>
              </a:schemeClr>
            </a:gs>
            <a:gs pos="52000">
              <a:schemeClr val="accent4">
                <a:lumMod val="75000"/>
              </a:schemeClr>
            </a:gs>
            <a:gs pos="97000">
              <a:schemeClr val="accent2">
                <a:lumMod val="7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ACA6A-3C6E-4670-AA04-0C5789423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836" y="6231835"/>
            <a:ext cx="8378328" cy="626165"/>
          </a:xfrm>
        </p:spPr>
        <p:txBody>
          <a:bodyPr>
            <a:normAutofit/>
          </a:bodyPr>
          <a:lstStyle/>
          <a:p>
            <a:pPr algn="ctr"/>
            <a:r>
              <a:rPr lang="en-US" cap="none" dirty="0">
                <a:latin typeface="Elephant" panose="02020904090505020303" pitchFamily="18" charset="0"/>
              </a:rPr>
              <a:t>We can catch 20 more American Shad today.</a:t>
            </a:r>
          </a:p>
        </p:txBody>
      </p:sp>
      <p:pic>
        <p:nvPicPr>
          <p:cNvPr id="5" name="Content Placeholder 4" descr="A picture containing fish, ground, spiny-finned fish, soft-finned fish&#10;&#10;Description automatically generated">
            <a:extLst>
              <a:ext uri="{FF2B5EF4-FFF2-40B4-BE49-F238E27FC236}">
                <a16:creationId xmlns:a16="http://schemas.microsoft.com/office/drawing/2014/main" id="{A4C5DB31-C886-475A-B867-3FA633CD56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978" y="811379"/>
            <a:ext cx="6169445" cy="53184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28CFA5-4C9A-4EC3-93E1-EA5CAA06D55F}"/>
              </a:ext>
            </a:extLst>
          </p:cNvPr>
          <p:cNvSpPr txBox="1"/>
          <p:nvPr/>
        </p:nvSpPr>
        <p:spPr>
          <a:xfrm>
            <a:off x="99392" y="93382"/>
            <a:ext cx="89153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cap="all" dirty="0">
                <a:latin typeface="Elephant" panose="02020904090505020303" pitchFamily="18" charset="0"/>
              </a:rPr>
              <a:t>Keep on </a:t>
            </a:r>
            <a:r>
              <a:rPr lang="en-US" sz="4400" cap="all" dirty="0" err="1">
                <a:latin typeface="Elephant" panose="02020904090505020303" pitchFamily="18" charset="0"/>
              </a:rPr>
              <a:t>fishin</a:t>
            </a:r>
            <a:r>
              <a:rPr lang="en-US" sz="4400" cap="all" dirty="0">
                <a:latin typeface="Elephant" panose="02020904090505020303" pitchFamily="18" charset="0"/>
              </a:rPr>
              <a:t>’!</a:t>
            </a:r>
          </a:p>
        </p:txBody>
      </p:sp>
    </p:spTree>
    <p:extLst>
      <p:ext uri="{BB962C8B-B14F-4D97-AF65-F5344CB8AC3E}">
        <p14:creationId xmlns:p14="http://schemas.microsoft.com/office/powerpoint/2010/main" val="2623236977"/>
      </p:ext>
    </p:extLst>
  </p:cSld>
  <p:clrMapOvr>
    <a:masterClrMapping/>
  </p:clrMapOvr>
  <p:transition spd="slow" advClick="0" advTm="15000">
    <p:cover/>
  </p:transition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613202-40FC-4A63-B49E-D8A60FD6AA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59"/>
          <a:stretch/>
        </p:blipFill>
        <p:spPr>
          <a:xfrm>
            <a:off x="-461236" y="-1"/>
            <a:ext cx="9617366" cy="685800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648A60-09A8-4AFD-92EB-41CFD007A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8728" y="5401733"/>
            <a:ext cx="2396169" cy="1456267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Ocotillo</a:t>
            </a:r>
          </a:p>
        </p:txBody>
      </p:sp>
    </p:spTree>
    <p:extLst>
      <p:ext uri="{BB962C8B-B14F-4D97-AF65-F5344CB8AC3E}">
        <p14:creationId xmlns:p14="http://schemas.microsoft.com/office/powerpoint/2010/main" val="50942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fallOver"/>
      </p:transition>
    </mc:Choice>
    <mc:Fallback xmlns="">
      <p:transition spd="slow" advClick="0" advTm="15000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person, wearing, parrot&#10;&#10;Description automatically generated">
            <a:extLst>
              <a:ext uri="{FF2B5EF4-FFF2-40B4-BE49-F238E27FC236}">
                <a16:creationId xmlns:a16="http://schemas.microsoft.com/office/drawing/2014/main" id="{78276AB9-2E58-4367-9B8D-AC62DDF679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6" r="-2" b="-2"/>
          <a:stretch/>
        </p:blipFill>
        <p:spPr>
          <a:xfrm>
            <a:off x="387349" y="10"/>
            <a:ext cx="8369301" cy="6857990"/>
          </a:xfrm>
          <a:custGeom>
            <a:avLst/>
            <a:gdLst/>
            <a:ahLst/>
            <a:cxnLst/>
            <a:rect l="l" t="t" r="r" b="b"/>
            <a:pathLst>
              <a:path w="11159068" h="6858000">
                <a:moveTo>
                  <a:pt x="1192024" y="0"/>
                </a:moveTo>
                <a:cubicBezTo>
                  <a:pt x="1192024" y="0"/>
                  <a:pt x="1192024" y="0"/>
                  <a:pt x="9967044" y="0"/>
                </a:cubicBezTo>
                <a:cubicBezTo>
                  <a:pt x="10713854" y="942975"/>
                  <a:pt x="11159068" y="2138363"/>
                  <a:pt x="11159068" y="3433763"/>
                </a:cubicBezTo>
                <a:cubicBezTo>
                  <a:pt x="11159068" y="4724400"/>
                  <a:pt x="10718641" y="5915025"/>
                  <a:pt x="9971831" y="6858000"/>
                </a:cubicBezTo>
                <a:cubicBezTo>
                  <a:pt x="9971831" y="6858000"/>
                  <a:pt x="9971831" y="6858000"/>
                  <a:pt x="1187237" y="6858000"/>
                </a:cubicBezTo>
                <a:cubicBezTo>
                  <a:pt x="440427" y="5915025"/>
                  <a:pt x="0" y="4724400"/>
                  <a:pt x="0" y="3433763"/>
                </a:cubicBezTo>
                <a:cubicBezTo>
                  <a:pt x="0" y="2138363"/>
                  <a:pt x="445214" y="942975"/>
                  <a:pt x="1192024" y="0"/>
                </a:cubicBezTo>
                <a:close/>
              </a:path>
            </a:pathLst>
          </a:cu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D27182-AABE-4724-ADE8-61676702A003}"/>
              </a:ext>
            </a:extLst>
          </p:cNvPr>
          <p:cNvSpPr txBox="1"/>
          <p:nvPr/>
        </p:nvSpPr>
        <p:spPr>
          <a:xfrm>
            <a:off x="1304693" y="323385"/>
            <a:ext cx="23890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Scott with a </a:t>
            </a:r>
          </a:p>
          <a:p>
            <a:pPr algn="ctr"/>
            <a:r>
              <a:rPr lang="en-US" sz="3200" dirty="0"/>
              <a:t>Hoary Bat</a:t>
            </a:r>
          </a:p>
        </p:txBody>
      </p:sp>
    </p:spTree>
    <p:extLst>
      <p:ext uri="{BB962C8B-B14F-4D97-AF65-F5344CB8AC3E}">
        <p14:creationId xmlns:p14="http://schemas.microsoft.com/office/powerpoint/2010/main" val="2980514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drape"/>
      </p:transition>
    </mc:Choice>
    <mc:Fallback xmlns="">
      <p:transition spd="slow" advClick="0" advTm="15000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4456A74-2D0A-48C5-B047-368CF9623C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703"/>
          <a:stretch/>
        </p:blipFill>
        <p:spPr>
          <a:xfrm>
            <a:off x="482600" y="643467"/>
            <a:ext cx="4029074" cy="5571066"/>
          </a:xfrm>
          <a:prstGeom prst="rect">
            <a:avLst/>
          </a:prstGeom>
        </p:spPr>
      </p:pic>
      <p:pic>
        <p:nvPicPr>
          <p:cNvPr id="3" name="Picture 2" descr="A person smiling with flowers in the background&#10;&#10;Description automatically generated with low confidence">
            <a:extLst>
              <a:ext uri="{FF2B5EF4-FFF2-40B4-BE49-F238E27FC236}">
                <a16:creationId xmlns:a16="http://schemas.microsoft.com/office/drawing/2014/main" id="{171BB9C3-008B-4781-A77C-35E12863E0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98" r="2" b="2"/>
          <a:stretch/>
        </p:blipFill>
        <p:spPr>
          <a:xfrm>
            <a:off x="4632324" y="643467"/>
            <a:ext cx="4029075" cy="5571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EDCD63-178D-4C1F-8951-770FB111026C}"/>
              </a:ext>
            </a:extLst>
          </p:cNvPr>
          <p:cNvSpPr txBox="1"/>
          <p:nvPr/>
        </p:nvSpPr>
        <p:spPr>
          <a:xfrm>
            <a:off x="482601" y="5879306"/>
            <a:ext cx="8178798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 cmpd="thickThin">
            <a:solidFill>
              <a:srgbClr val="0070C0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786113"/>
                      <a:gd name="connsiteY0" fmla="*/ 0 h 738664"/>
                      <a:gd name="connsiteX1" fmla="*/ 804565 w 7786113"/>
                      <a:gd name="connsiteY1" fmla="*/ 0 h 738664"/>
                      <a:gd name="connsiteX2" fmla="*/ 1609130 w 7786113"/>
                      <a:gd name="connsiteY2" fmla="*/ 0 h 738664"/>
                      <a:gd name="connsiteX3" fmla="*/ 2257973 w 7786113"/>
                      <a:gd name="connsiteY3" fmla="*/ 0 h 738664"/>
                      <a:gd name="connsiteX4" fmla="*/ 2984677 w 7786113"/>
                      <a:gd name="connsiteY4" fmla="*/ 0 h 738664"/>
                      <a:gd name="connsiteX5" fmla="*/ 3555658 w 7786113"/>
                      <a:gd name="connsiteY5" fmla="*/ 0 h 738664"/>
                      <a:gd name="connsiteX6" fmla="*/ 4204501 w 7786113"/>
                      <a:gd name="connsiteY6" fmla="*/ 0 h 738664"/>
                      <a:gd name="connsiteX7" fmla="*/ 5009066 w 7786113"/>
                      <a:gd name="connsiteY7" fmla="*/ 0 h 738664"/>
                      <a:gd name="connsiteX8" fmla="*/ 5502187 w 7786113"/>
                      <a:gd name="connsiteY8" fmla="*/ 0 h 738664"/>
                      <a:gd name="connsiteX9" fmla="*/ 6228890 w 7786113"/>
                      <a:gd name="connsiteY9" fmla="*/ 0 h 738664"/>
                      <a:gd name="connsiteX10" fmla="*/ 6722011 w 7786113"/>
                      <a:gd name="connsiteY10" fmla="*/ 0 h 738664"/>
                      <a:gd name="connsiteX11" fmla="*/ 7786113 w 7786113"/>
                      <a:gd name="connsiteY11" fmla="*/ 0 h 738664"/>
                      <a:gd name="connsiteX12" fmla="*/ 7786113 w 7786113"/>
                      <a:gd name="connsiteY12" fmla="*/ 376719 h 738664"/>
                      <a:gd name="connsiteX13" fmla="*/ 7786113 w 7786113"/>
                      <a:gd name="connsiteY13" fmla="*/ 738664 h 738664"/>
                      <a:gd name="connsiteX14" fmla="*/ 6981548 w 7786113"/>
                      <a:gd name="connsiteY14" fmla="*/ 738664 h 738664"/>
                      <a:gd name="connsiteX15" fmla="*/ 6332705 w 7786113"/>
                      <a:gd name="connsiteY15" fmla="*/ 738664 h 738664"/>
                      <a:gd name="connsiteX16" fmla="*/ 5683862 w 7786113"/>
                      <a:gd name="connsiteY16" fmla="*/ 738664 h 738664"/>
                      <a:gd name="connsiteX17" fmla="*/ 5035020 w 7786113"/>
                      <a:gd name="connsiteY17" fmla="*/ 738664 h 738664"/>
                      <a:gd name="connsiteX18" fmla="*/ 4386177 w 7786113"/>
                      <a:gd name="connsiteY18" fmla="*/ 738664 h 738664"/>
                      <a:gd name="connsiteX19" fmla="*/ 3815195 w 7786113"/>
                      <a:gd name="connsiteY19" fmla="*/ 738664 h 738664"/>
                      <a:gd name="connsiteX20" fmla="*/ 3088491 w 7786113"/>
                      <a:gd name="connsiteY20" fmla="*/ 738664 h 738664"/>
                      <a:gd name="connsiteX21" fmla="*/ 2439649 w 7786113"/>
                      <a:gd name="connsiteY21" fmla="*/ 738664 h 738664"/>
                      <a:gd name="connsiteX22" fmla="*/ 1635084 w 7786113"/>
                      <a:gd name="connsiteY22" fmla="*/ 738664 h 738664"/>
                      <a:gd name="connsiteX23" fmla="*/ 830519 w 7786113"/>
                      <a:gd name="connsiteY23" fmla="*/ 738664 h 738664"/>
                      <a:gd name="connsiteX24" fmla="*/ 0 w 7786113"/>
                      <a:gd name="connsiteY24" fmla="*/ 738664 h 738664"/>
                      <a:gd name="connsiteX25" fmla="*/ 0 w 7786113"/>
                      <a:gd name="connsiteY25" fmla="*/ 361945 h 738664"/>
                      <a:gd name="connsiteX26" fmla="*/ 0 w 7786113"/>
                      <a:gd name="connsiteY26" fmla="*/ 0 h 73866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7786113" h="738664" fill="none" extrusionOk="0">
                        <a:moveTo>
                          <a:pt x="0" y="0"/>
                        </a:moveTo>
                        <a:cubicBezTo>
                          <a:pt x="263549" y="13452"/>
                          <a:pt x="518223" y="21964"/>
                          <a:pt x="804565" y="0"/>
                        </a:cubicBezTo>
                        <a:cubicBezTo>
                          <a:pt x="1090907" y="-21964"/>
                          <a:pt x="1213360" y="-12883"/>
                          <a:pt x="1609130" y="0"/>
                        </a:cubicBezTo>
                        <a:cubicBezTo>
                          <a:pt x="2004900" y="12883"/>
                          <a:pt x="2034070" y="27244"/>
                          <a:pt x="2257973" y="0"/>
                        </a:cubicBezTo>
                        <a:cubicBezTo>
                          <a:pt x="2481876" y="-27244"/>
                          <a:pt x="2787932" y="32278"/>
                          <a:pt x="2984677" y="0"/>
                        </a:cubicBezTo>
                        <a:cubicBezTo>
                          <a:pt x="3181422" y="-32278"/>
                          <a:pt x="3337071" y="21727"/>
                          <a:pt x="3555658" y="0"/>
                        </a:cubicBezTo>
                        <a:cubicBezTo>
                          <a:pt x="3774245" y="-21727"/>
                          <a:pt x="3948765" y="9262"/>
                          <a:pt x="4204501" y="0"/>
                        </a:cubicBezTo>
                        <a:cubicBezTo>
                          <a:pt x="4460237" y="-9262"/>
                          <a:pt x="4822871" y="-1791"/>
                          <a:pt x="5009066" y="0"/>
                        </a:cubicBezTo>
                        <a:cubicBezTo>
                          <a:pt x="5195262" y="1791"/>
                          <a:pt x="5293944" y="-22077"/>
                          <a:pt x="5502187" y="0"/>
                        </a:cubicBezTo>
                        <a:cubicBezTo>
                          <a:pt x="5710430" y="22077"/>
                          <a:pt x="6059014" y="28411"/>
                          <a:pt x="6228890" y="0"/>
                        </a:cubicBezTo>
                        <a:cubicBezTo>
                          <a:pt x="6398766" y="-28411"/>
                          <a:pt x="6594547" y="11572"/>
                          <a:pt x="6722011" y="0"/>
                        </a:cubicBezTo>
                        <a:cubicBezTo>
                          <a:pt x="6849475" y="-11572"/>
                          <a:pt x="7432006" y="-22522"/>
                          <a:pt x="7786113" y="0"/>
                        </a:cubicBezTo>
                        <a:cubicBezTo>
                          <a:pt x="7804403" y="101289"/>
                          <a:pt x="7778249" y="258707"/>
                          <a:pt x="7786113" y="376719"/>
                        </a:cubicBezTo>
                        <a:cubicBezTo>
                          <a:pt x="7793977" y="494731"/>
                          <a:pt x="7783292" y="567076"/>
                          <a:pt x="7786113" y="738664"/>
                        </a:cubicBezTo>
                        <a:cubicBezTo>
                          <a:pt x="7427557" y="726907"/>
                          <a:pt x="7220387" y="712288"/>
                          <a:pt x="6981548" y="738664"/>
                        </a:cubicBezTo>
                        <a:cubicBezTo>
                          <a:pt x="6742710" y="765040"/>
                          <a:pt x="6571932" y="760361"/>
                          <a:pt x="6332705" y="738664"/>
                        </a:cubicBezTo>
                        <a:cubicBezTo>
                          <a:pt x="6093478" y="716967"/>
                          <a:pt x="5828276" y="756278"/>
                          <a:pt x="5683862" y="738664"/>
                        </a:cubicBezTo>
                        <a:cubicBezTo>
                          <a:pt x="5539448" y="721050"/>
                          <a:pt x="5268869" y="730545"/>
                          <a:pt x="5035020" y="738664"/>
                        </a:cubicBezTo>
                        <a:cubicBezTo>
                          <a:pt x="4801171" y="746783"/>
                          <a:pt x="4593152" y="718848"/>
                          <a:pt x="4386177" y="738664"/>
                        </a:cubicBezTo>
                        <a:cubicBezTo>
                          <a:pt x="4179202" y="758480"/>
                          <a:pt x="3994035" y="710521"/>
                          <a:pt x="3815195" y="738664"/>
                        </a:cubicBezTo>
                        <a:cubicBezTo>
                          <a:pt x="3636355" y="766807"/>
                          <a:pt x="3449462" y="768189"/>
                          <a:pt x="3088491" y="738664"/>
                        </a:cubicBezTo>
                        <a:cubicBezTo>
                          <a:pt x="2727520" y="709139"/>
                          <a:pt x="2585598" y="727957"/>
                          <a:pt x="2439649" y="738664"/>
                        </a:cubicBezTo>
                        <a:cubicBezTo>
                          <a:pt x="2293700" y="749371"/>
                          <a:pt x="1813597" y="751248"/>
                          <a:pt x="1635084" y="738664"/>
                        </a:cubicBezTo>
                        <a:cubicBezTo>
                          <a:pt x="1456572" y="726080"/>
                          <a:pt x="1050231" y="778771"/>
                          <a:pt x="830519" y="738664"/>
                        </a:cubicBezTo>
                        <a:cubicBezTo>
                          <a:pt x="610807" y="698557"/>
                          <a:pt x="232382" y="705333"/>
                          <a:pt x="0" y="738664"/>
                        </a:cubicBezTo>
                        <a:cubicBezTo>
                          <a:pt x="-2711" y="636514"/>
                          <a:pt x="-5405" y="447736"/>
                          <a:pt x="0" y="361945"/>
                        </a:cubicBezTo>
                        <a:cubicBezTo>
                          <a:pt x="5405" y="276154"/>
                          <a:pt x="9193" y="96047"/>
                          <a:pt x="0" y="0"/>
                        </a:cubicBezTo>
                        <a:close/>
                      </a:path>
                      <a:path w="7786113" h="738664" stroke="0" extrusionOk="0">
                        <a:moveTo>
                          <a:pt x="0" y="0"/>
                        </a:moveTo>
                        <a:cubicBezTo>
                          <a:pt x="145691" y="-2742"/>
                          <a:pt x="401970" y="16429"/>
                          <a:pt x="570982" y="0"/>
                        </a:cubicBezTo>
                        <a:cubicBezTo>
                          <a:pt x="739994" y="-16429"/>
                          <a:pt x="841615" y="20278"/>
                          <a:pt x="986241" y="0"/>
                        </a:cubicBezTo>
                        <a:cubicBezTo>
                          <a:pt x="1130867" y="-20278"/>
                          <a:pt x="1573583" y="-22281"/>
                          <a:pt x="1790806" y="0"/>
                        </a:cubicBezTo>
                        <a:cubicBezTo>
                          <a:pt x="2008029" y="22281"/>
                          <a:pt x="2130874" y="-16100"/>
                          <a:pt x="2361788" y="0"/>
                        </a:cubicBezTo>
                        <a:cubicBezTo>
                          <a:pt x="2592702" y="16100"/>
                          <a:pt x="2762220" y="-19868"/>
                          <a:pt x="2932769" y="0"/>
                        </a:cubicBezTo>
                        <a:cubicBezTo>
                          <a:pt x="3103318" y="19868"/>
                          <a:pt x="3537362" y="24754"/>
                          <a:pt x="3737334" y="0"/>
                        </a:cubicBezTo>
                        <a:cubicBezTo>
                          <a:pt x="3937307" y="-24754"/>
                          <a:pt x="4083779" y="-8305"/>
                          <a:pt x="4230455" y="0"/>
                        </a:cubicBezTo>
                        <a:cubicBezTo>
                          <a:pt x="4377131" y="8305"/>
                          <a:pt x="4835896" y="-13357"/>
                          <a:pt x="5035020" y="0"/>
                        </a:cubicBezTo>
                        <a:cubicBezTo>
                          <a:pt x="5234145" y="13357"/>
                          <a:pt x="5513623" y="-33380"/>
                          <a:pt x="5839585" y="0"/>
                        </a:cubicBezTo>
                        <a:cubicBezTo>
                          <a:pt x="6165548" y="33380"/>
                          <a:pt x="6274036" y="-3826"/>
                          <a:pt x="6488428" y="0"/>
                        </a:cubicBezTo>
                        <a:cubicBezTo>
                          <a:pt x="6702820" y="3826"/>
                          <a:pt x="7250093" y="29510"/>
                          <a:pt x="7786113" y="0"/>
                        </a:cubicBezTo>
                        <a:cubicBezTo>
                          <a:pt x="7780205" y="162103"/>
                          <a:pt x="7772765" y="205895"/>
                          <a:pt x="7786113" y="361945"/>
                        </a:cubicBezTo>
                        <a:cubicBezTo>
                          <a:pt x="7799461" y="517996"/>
                          <a:pt x="7789049" y="573335"/>
                          <a:pt x="7786113" y="738664"/>
                        </a:cubicBezTo>
                        <a:cubicBezTo>
                          <a:pt x="7547340" y="713754"/>
                          <a:pt x="7384789" y="728206"/>
                          <a:pt x="7137270" y="738664"/>
                        </a:cubicBezTo>
                        <a:cubicBezTo>
                          <a:pt x="6889751" y="749122"/>
                          <a:pt x="6807451" y="761445"/>
                          <a:pt x="6644150" y="738664"/>
                        </a:cubicBezTo>
                        <a:cubicBezTo>
                          <a:pt x="6480849" y="715883"/>
                          <a:pt x="6167247" y="720832"/>
                          <a:pt x="5995307" y="738664"/>
                        </a:cubicBezTo>
                        <a:cubicBezTo>
                          <a:pt x="5823367" y="756496"/>
                          <a:pt x="5472714" y="709104"/>
                          <a:pt x="5190742" y="738664"/>
                        </a:cubicBezTo>
                        <a:cubicBezTo>
                          <a:pt x="4908770" y="768224"/>
                          <a:pt x="4787432" y="733884"/>
                          <a:pt x="4541899" y="738664"/>
                        </a:cubicBezTo>
                        <a:cubicBezTo>
                          <a:pt x="4296366" y="743444"/>
                          <a:pt x="4244607" y="735173"/>
                          <a:pt x="4126640" y="738664"/>
                        </a:cubicBezTo>
                        <a:cubicBezTo>
                          <a:pt x="4008673" y="742155"/>
                          <a:pt x="3735988" y="750073"/>
                          <a:pt x="3633519" y="738664"/>
                        </a:cubicBezTo>
                        <a:cubicBezTo>
                          <a:pt x="3531050" y="727255"/>
                          <a:pt x="3190776" y="708186"/>
                          <a:pt x="2828954" y="738664"/>
                        </a:cubicBezTo>
                        <a:cubicBezTo>
                          <a:pt x="2467133" y="769142"/>
                          <a:pt x="2456517" y="737993"/>
                          <a:pt x="2180112" y="738664"/>
                        </a:cubicBezTo>
                        <a:cubicBezTo>
                          <a:pt x="1903707" y="739335"/>
                          <a:pt x="1857488" y="746856"/>
                          <a:pt x="1686991" y="738664"/>
                        </a:cubicBezTo>
                        <a:cubicBezTo>
                          <a:pt x="1516494" y="730472"/>
                          <a:pt x="1187056" y="725525"/>
                          <a:pt x="1038148" y="738664"/>
                        </a:cubicBezTo>
                        <a:cubicBezTo>
                          <a:pt x="889240" y="751803"/>
                          <a:pt x="778517" y="727053"/>
                          <a:pt x="622889" y="738664"/>
                        </a:cubicBezTo>
                        <a:cubicBezTo>
                          <a:pt x="467261" y="750275"/>
                          <a:pt x="186819" y="768604"/>
                          <a:pt x="0" y="738664"/>
                        </a:cubicBezTo>
                        <a:cubicBezTo>
                          <a:pt x="-9092" y="646387"/>
                          <a:pt x="-2759" y="528241"/>
                          <a:pt x="0" y="369332"/>
                        </a:cubicBezTo>
                        <a:cubicBezTo>
                          <a:pt x="2759" y="210423"/>
                          <a:pt x="-11338" y="120391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>
                <a:solidFill>
                  <a:schemeClr val="accent1">
                    <a:lumMod val="50000"/>
                  </a:schemeClr>
                </a:solidFill>
              </a:rPr>
              <a:t>Kathrine Miller, Bird Biologist from the Uplands Game Program, Sports her pre and post covid hair style!</a:t>
            </a:r>
          </a:p>
        </p:txBody>
      </p:sp>
    </p:spTree>
    <p:extLst>
      <p:ext uri="{BB962C8B-B14F-4D97-AF65-F5344CB8AC3E}">
        <p14:creationId xmlns:p14="http://schemas.microsoft.com/office/powerpoint/2010/main" val="25687054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Click="0" advTm="15000">
        <p15:prstTrans prst="curtains"/>
      </p:transition>
    </mc:Choice>
    <mc:Fallback xmlns="">
      <p:transition spd="slow" advClick="0" advTm="15000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89000"/>
              </a:schemeClr>
            </a:gs>
            <a:gs pos="23000">
              <a:schemeClr val="accent2">
                <a:lumMod val="89000"/>
              </a:schemeClr>
            </a:gs>
            <a:gs pos="69000">
              <a:schemeClr val="accent2">
                <a:lumMod val="75000"/>
              </a:schemeClr>
            </a:gs>
            <a:gs pos="97000">
              <a:schemeClr val="accent2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565B5-822B-4F69-B078-85AB0FAC7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601"/>
            <a:ext cx="3046164" cy="5284423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latin typeface="Castellar" panose="020A0402060406010301" pitchFamily="18" charset="0"/>
              </a:rPr>
              <a:t>Here’s </a:t>
            </a:r>
            <a:br>
              <a:rPr lang="en-US" sz="5400" dirty="0">
                <a:latin typeface="Castellar" panose="020A0402060406010301" pitchFamily="18" charset="0"/>
              </a:rPr>
            </a:br>
            <a:r>
              <a:rPr lang="en-US" sz="5400" dirty="0">
                <a:latin typeface="Castellar" panose="020A0402060406010301" pitchFamily="18" charset="0"/>
              </a:rPr>
              <a:t>a </a:t>
            </a:r>
            <a:br>
              <a:rPr lang="en-US" sz="5400" dirty="0">
                <a:latin typeface="Castellar" panose="020A0402060406010301" pitchFamily="18" charset="0"/>
              </a:rPr>
            </a:br>
            <a:r>
              <a:rPr lang="en-US" sz="5400" dirty="0">
                <a:latin typeface="Castellar" panose="020A0402060406010301" pitchFamily="18" charset="0"/>
              </a:rPr>
              <a:t>two-fer</a:t>
            </a:r>
          </a:p>
        </p:txBody>
      </p:sp>
      <p:pic>
        <p:nvPicPr>
          <p:cNvPr id="5" name="Content Placeholder 4" descr="A person holding a fish&#10;&#10;Description automatically generated">
            <a:extLst>
              <a:ext uri="{FF2B5EF4-FFF2-40B4-BE49-F238E27FC236}">
                <a16:creationId xmlns:a16="http://schemas.microsoft.com/office/drawing/2014/main" id="{ECD77A4B-0F24-4AF8-A57D-E507BC58A2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8493" y="209320"/>
            <a:ext cx="4841913" cy="645588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6437699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wind"/>
      </p:transition>
    </mc:Choice>
    <mc:Fallback xmlns="">
      <p:transition spd="slow" advClick="0" advTm="15000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grass, mountain, nature&#10;&#10;Description automatically generated">
            <a:extLst>
              <a:ext uri="{FF2B5EF4-FFF2-40B4-BE49-F238E27FC236}">
                <a16:creationId xmlns:a16="http://schemas.microsoft.com/office/drawing/2014/main" id="{A2266963-B15B-4A07-A06F-F82E73A2DF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3" b="6686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DBE378-D246-45AC-A98B-50AF59DF62DC}"/>
              </a:ext>
            </a:extLst>
          </p:cNvPr>
          <p:cNvSpPr txBox="1"/>
          <p:nvPr/>
        </p:nvSpPr>
        <p:spPr>
          <a:xfrm>
            <a:off x="5965903" y="903248"/>
            <a:ext cx="2484414" cy="107721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/>
              <a:t>Pollinator </a:t>
            </a:r>
          </a:p>
          <a:p>
            <a:r>
              <a:rPr lang="en-US" sz="3200" dirty="0"/>
              <a:t>A. californica</a:t>
            </a:r>
          </a:p>
        </p:txBody>
      </p:sp>
    </p:spTree>
    <p:extLst>
      <p:ext uri="{BB962C8B-B14F-4D97-AF65-F5344CB8AC3E}">
        <p14:creationId xmlns:p14="http://schemas.microsoft.com/office/powerpoint/2010/main" val="23602889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prestige"/>
      </p:transition>
    </mc:Choice>
    <mc:Fallback xmlns="">
      <p:transition spd="slow" advClick="0" advTm="15000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flower&#10;&#10;Description automatically generated with low confidence">
            <a:extLst>
              <a:ext uri="{FF2B5EF4-FFF2-40B4-BE49-F238E27FC236}">
                <a16:creationId xmlns:a16="http://schemas.microsoft.com/office/drawing/2014/main" id="{E5162FFD-C6A2-4B78-AA04-739F5C954A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87"/>
          <a:stretch/>
        </p:blipFill>
        <p:spPr>
          <a:xfrm>
            <a:off x="0" y="0"/>
            <a:ext cx="9254169" cy="690509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B1BCB3-3E16-4D37-9049-CB5F98C2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047" y="279096"/>
            <a:ext cx="2142781" cy="921744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Bauhaus 93" panose="04030905020B02020C02" pitchFamily="82" charset="0"/>
              </a:rPr>
              <a:t>Phacelia</a:t>
            </a:r>
          </a:p>
        </p:txBody>
      </p:sp>
    </p:spTree>
    <p:extLst>
      <p:ext uri="{BB962C8B-B14F-4D97-AF65-F5344CB8AC3E}">
        <p14:creationId xmlns:p14="http://schemas.microsoft.com/office/powerpoint/2010/main" val="22851957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fracture"/>
      </p:transition>
    </mc:Choice>
    <mc:Fallback xmlns="">
      <p:transition spd="slow" advClick="0" advTm="15000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ree, outdoor&#10;&#10;Description automatically generated">
            <a:extLst>
              <a:ext uri="{FF2B5EF4-FFF2-40B4-BE49-F238E27FC236}">
                <a16:creationId xmlns:a16="http://schemas.microsoft.com/office/drawing/2014/main" id="{0446A12D-7AC8-410E-8E11-8EFC33D04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907"/>
          <a:stretch/>
        </p:blipFill>
        <p:spPr>
          <a:xfrm rot="5400000">
            <a:off x="1214556" y="-112922"/>
            <a:ext cx="6714887" cy="7083846"/>
          </a:xfrm>
          <a:ln w="57150">
            <a:solidFill>
              <a:srgbClr val="CC660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EAE6C1-AF1A-46B2-9D7B-37A12E730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028" y="5849957"/>
            <a:ext cx="7799944" cy="936487"/>
          </a:xfrm>
          <a:solidFill>
            <a:schemeClr val="accent6">
              <a:lumMod val="50000"/>
            </a:schemeClr>
          </a:solidFill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dirty="0"/>
              <a:t>This shore angler was successful</a:t>
            </a:r>
          </a:p>
        </p:txBody>
      </p:sp>
    </p:spTree>
    <p:extLst>
      <p:ext uri="{BB962C8B-B14F-4D97-AF65-F5344CB8AC3E}">
        <p14:creationId xmlns:p14="http://schemas.microsoft.com/office/powerpoint/2010/main" val="2077209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15000">
        <p15:prstTrans prst="crush"/>
      </p:transition>
    </mc:Choice>
    <mc:Fallback xmlns="">
      <p:transition spd="slow" advClick="0" advTm="15000"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1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AD9FE3-9255-4FE7-8710-22E2E66E6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8A6C28-1D80-47D8-A7F9-E284A4CE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outdoor, ground, tree, person&#10;&#10;Description automatically generated">
            <a:extLst>
              <a:ext uri="{FF2B5EF4-FFF2-40B4-BE49-F238E27FC236}">
                <a16:creationId xmlns:a16="http://schemas.microsoft.com/office/drawing/2014/main" id="{204C2CDA-7C37-462A-A8B6-2B2675A0C4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69" b="4012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BB212C-C941-4EDE-95FB-F69A7F70E093}"/>
              </a:ext>
            </a:extLst>
          </p:cNvPr>
          <p:cNvSpPr txBox="1"/>
          <p:nvPr/>
        </p:nvSpPr>
        <p:spPr>
          <a:xfrm>
            <a:off x="638980" y="837282"/>
            <a:ext cx="30172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OSPR SCAT teams in Carlsbad, CA scan the shorelines for signs of oil</a:t>
            </a:r>
            <a:endParaRPr lang="en-US" sz="2800" dirty="0">
              <a:solidFill>
                <a:schemeClr val="bg1"/>
              </a:solidFill>
              <a:latin typeface="Eras Bold ITC" panose="020B0907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0107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peelOff"/>
      </p:transition>
    </mc:Choice>
    <mc:Fallback xmlns="">
      <p:transition spd="slow" advClick="0" advTm="15000"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landscape with trees and mountains in the back&#10;&#10;Description automatically generated with low confidence">
            <a:extLst>
              <a:ext uri="{FF2B5EF4-FFF2-40B4-BE49-F238E27FC236}">
                <a16:creationId xmlns:a16="http://schemas.microsoft.com/office/drawing/2014/main" id="{D23997AC-1A5E-4CD6-A746-C0F5ADCE85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7" r="9312"/>
          <a:stretch/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518F6F-4F5C-4C73-8E20-83043E54A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9865" y="157911"/>
            <a:ext cx="2219899" cy="1153097"/>
          </a:xfrm>
        </p:spPr>
        <p:txBody>
          <a:bodyPr>
            <a:noAutofit/>
          </a:bodyPr>
          <a:lstStyle/>
          <a:p>
            <a:r>
              <a:rPr lang="en-US" sz="4400" dirty="0"/>
              <a:t>Sierras</a:t>
            </a:r>
          </a:p>
        </p:txBody>
      </p:sp>
    </p:spTree>
    <p:extLst>
      <p:ext uri="{BB962C8B-B14F-4D97-AF65-F5344CB8AC3E}">
        <p14:creationId xmlns:p14="http://schemas.microsoft.com/office/powerpoint/2010/main" val="19591387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pageCurlDouble"/>
      </p:transition>
    </mc:Choice>
    <mc:Fallback xmlns="">
      <p:transition spd="slow" advClick="0" advTm="15000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standing on a rocky shore by a body of water&#10;&#10;Description automatically generated with low confidence">
            <a:extLst>
              <a:ext uri="{FF2B5EF4-FFF2-40B4-BE49-F238E27FC236}">
                <a16:creationId xmlns:a16="http://schemas.microsoft.com/office/drawing/2014/main" id="{B7E2FD1A-D5C2-47BA-864A-567C19DA60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00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AF69CF-4EAA-4EA8-BB10-BAE8FAC45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508434"/>
            <a:ext cx="7772400" cy="1349566"/>
          </a:xfrm>
        </p:spPr>
        <p:txBody>
          <a:bodyPr/>
          <a:lstStyle/>
          <a:p>
            <a:pPr algn="r"/>
            <a:r>
              <a:rPr lang="en-US" dirty="0">
                <a:solidFill>
                  <a:schemeClr val="bg1"/>
                </a:solidFill>
                <a:latin typeface="Cooper Black" panose="0208090404030B020404" pitchFamily="18" charset="0"/>
              </a:rPr>
              <a:t>Shore anglers near Discovery Park, Sacramento River</a:t>
            </a:r>
          </a:p>
        </p:txBody>
      </p:sp>
    </p:spTree>
    <p:extLst>
      <p:ext uri="{BB962C8B-B14F-4D97-AF65-F5344CB8AC3E}">
        <p14:creationId xmlns:p14="http://schemas.microsoft.com/office/powerpoint/2010/main" val="15661641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5000">
        <p15:prstTrans prst="airplane"/>
      </p:transition>
    </mc:Choice>
    <mc:Fallback xmlns="">
      <p:transition spd="slow" advClick="0" advTm="15000">
        <p:fad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BBF2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ky, outdoor, building, ground&#10;&#10;Description automatically generated">
            <a:extLst>
              <a:ext uri="{FF2B5EF4-FFF2-40B4-BE49-F238E27FC236}">
                <a16:creationId xmlns:a16="http://schemas.microsoft.com/office/drawing/2014/main" id="{835F9C45-7FA7-41E3-8398-4A67318ED7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72" y="31213"/>
            <a:ext cx="5111827" cy="681577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974DBE-35D9-4F21-BFFF-E0B8D5E45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968388"/>
            <a:ext cx="9143999" cy="870332"/>
          </a:xfrm>
          <a:solidFill>
            <a:srgbClr val="FBBF29"/>
          </a:solidFill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Eras Bold ITC" panose="020B0907030504020204" pitchFamily="34" charset="0"/>
              </a:rPr>
              <a:t>Tower at Camp cady wildlife area</a:t>
            </a:r>
          </a:p>
        </p:txBody>
      </p:sp>
    </p:spTree>
    <p:extLst>
      <p:ext uri="{BB962C8B-B14F-4D97-AF65-F5344CB8AC3E}">
        <p14:creationId xmlns:p14="http://schemas.microsoft.com/office/powerpoint/2010/main" val="262939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15000">
        <p:random/>
      </p:transition>
    </mc:Choice>
    <mc:Fallback xmlns="">
      <p:transition spd="slow" advClick="0" advTm="15000">
        <p:random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flower&#10;&#10;Description automatically generated with medium confidence">
            <a:extLst>
              <a:ext uri="{FF2B5EF4-FFF2-40B4-BE49-F238E27FC236}">
                <a16:creationId xmlns:a16="http://schemas.microsoft.com/office/drawing/2014/main" id="{CA8932AD-BE56-4EC0-9D74-95AB795A0B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1442"/>
          <a:stretch/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A5653F-4EEB-4A4D-8225-13B9767BE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37" y="5805683"/>
            <a:ext cx="2792776" cy="942148"/>
          </a:xfrm>
        </p:spPr>
        <p:txBody>
          <a:bodyPr>
            <a:noAutofit/>
          </a:bodyPr>
          <a:lstStyle/>
          <a:p>
            <a:r>
              <a:rPr lang="en-US" sz="4400" dirty="0">
                <a:solidFill>
                  <a:schemeClr val="accent4">
                    <a:lumMod val="20000"/>
                    <a:lumOff val="80000"/>
                  </a:schemeClr>
                </a:solidFill>
                <a:latin typeface="Forte" panose="03060902040502070203" pitchFamily="66" charset="0"/>
              </a:rPr>
              <a:t>Verbena</a:t>
            </a:r>
          </a:p>
        </p:txBody>
      </p:sp>
    </p:spTree>
    <p:extLst>
      <p:ext uri="{BB962C8B-B14F-4D97-AF65-F5344CB8AC3E}">
        <p14:creationId xmlns:p14="http://schemas.microsoft.com/office/powerpoint/2010/main" val="4593234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 advClick="0" advTm="15000">
        <p15:prstTrans prst="origami"/>
      </p:transition>
    </mc:Choice>
    <mc:Fallback xmlns="">
      <p:transition spd="slow" advClick="0" advTm="15000"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0CB4451-8854-4E36-88C9-08D9BE6E57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43" y="525884"/>
            <a:ext cx="4485976" cy="600895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CFA7E9-F389-41B0-B397-6E811DCF4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2757" y="829938"/>
            <a:ext cx="3453788" cy="4303922"/>
          </a:xfrm>
        </p:spPr>
        <p:txBody>
          <a:bodyPr>
            <a:noAutofit/>
          </a:bodyPr>
          <a:lstStyle/>
          <a:p>
            <a:pPr algn="ctr"/>
            <a:r>
              <a:rPr lang="en-US" sz="4400" dirty="0"/>
              <a:t>Circle around again for the 2</a:t>
            </a:r>
            <a:r>
              <a:rPr lang="en-US" sz="4400" baseline="30000" dirty="0"/>
              <a:t>nd</a:t>
            </a:r>
            <a:r>
              <a:rPr lang="en-US" sz="4400" dirty="0"/>
              <a:t> count </a:t>
            </a:r>
          </a:p>
        </p:txBody>
      </p:sp>
    </p:spTree>
    <p:extLst>
      <p:ext uri="{BB962C8B-B14F-4D97-AF65-F5344CB8AC3E}">
        <p14:creationId xmlns:p14="http://schemas.microsoft.com/office/powerpoint/2010/main" val="284009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5000">
        <p:dissolve/>
      </p:transition>
    </mc:Choice>
    <mc:Fallback xmlns="">
      <p:transition spd="slow" advClick="0" advTm="15000">
        <p:dissolve/>
      </p:transition>
    </mc:Fallback>
  </mc:AlternateConten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mall bird on a branch&#10;&#10;Description automatically generated with low confidence">
            <a:extLst>
              <a:ext uri="{FF2B5EF4-FFF2-40B4-BE49-F238E27FC236}">
                <a16:creationId xmlns:a16="http://schemas.microsoft.com/office/drawing/2014/main" id="{E1992099-A986-4DCF-A342-F7F7D57686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8" r="7796"/>
          <a:stretch/>
        </p:blipFill>
        <p:spPr>
          <a:xfrm>
            <a:off x="0" y="0"/>
            <a:ext cx="9143999" cy="684775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33792E-DA84-44D4-BA82-930EC4D1A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434" y="5402318"/>
            <a:ext cx="2254908" cy="1284922"/>
          </a:xfrm>
          <a:solidFill>
            <a:srgbClr val="FFC000"/>
          </a:solidFill>
          <a:ln w="38100">
            <a:solidFill>
              <a:schemeClr val="tx1">
                <a:lumMod val="9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4400" dirty="0"/>
              <a:t>Spotted towhee</a:t>
            </a:r>
          </a:p>
        </p:txBody>
      </p:sp>
    </p:spTree>
    <p:extLst>
      <p:ext uri="{BB962C8B-B14F-4D97-AF65-F5344CB8AC3E}">
        <p14:creationId xmlns:p14="http://schemas.microsoft.com/office/powerpoint/2010/main" val="7507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15000">
        <p:checker/>
      </p:transition>
    </mc:Choice>
    <mc:Fallback xmlns="">
      <p:transition spd="slow" advClick="0" advTm="15000">
        <p:checker/>
      </p:transition>
    </mc:Fallback>
  </mc:AlternateContent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D4BEB30-C946-4383-B64F-CC2CDC35C20F}"/>
              </a:ext>
            </a:extLst>
          </p:cNvPr>
          <p:cNvSpPr txBox="1"/>
          <p:nvPr/>
        </p:nvSpPr>
        <p:spPr>
          <a:xfrm>
            <a:off x="5959331" y="1419014"/>
            <a:ext cx="2774474" cy="401997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cap="all" dirty="0">
                <a:ln w="3175" cmpd="sng">
                  <a:noFill/>
                </a:ln>
                <a:latin typeface="Bernard MT Condensed" panose="02050806060905020404" pitchFamily="18" charset="0"/>
                <a:ea typeface="+mj-ea"/>
                <a:cs typeface="+mj-cs"/>
              </a:rPr>
              <a:t>So, Dan, is there anything in that trap?</a:t>
            </a:r>
          </a:p>
        </p:txBody>
      </p:sp>
      <p:pic>
        <p:nvPicPr>
          <p:cNvPr id="3" name="Picture 2" descr="A person holding a frisbee&#10;&#10;Description automatically generated with medium confidence">
            <a:extLst>
              <a:ext uri="{FF2B5EF4-FFF2-40B4-BE49-F238E27FC236}">
                <a16:creationId xmlns:a16="http://schemas.microsoft.com/office/drawing/2014/main" id="{FC7DCBF9-0577-4218-AA2B-AE6234F41A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34" r="-2" b="6365"/>
          <a:stretch/>
        </p:blipFill>
        <p:spPr>
          <a:xfrm>
            <a:off x="20" y="975"/>
            <a:ext cx="56646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87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:blinds dir="vert"/>
      </p:transition>
    </mc:Choice>
    <mc:Fallback xmlns="">
      <p:transition spd="slow" advClick="0" advTm="15000">
        <p:blinds dir="vert"/>
      </p:transition>
    </mc:Fallback>
  </mc:AlternateContent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479A1-E26A-4E82-A18A-AC7FDE99F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601"/>
            <a:ext cx="3046164" cy="4964934"/>
          </a:xfrm>
          <a:solidFill>
            <a:schemeClr val="accent4">
              <a:lumMod val="20000"/>
              <a:lumOff val="80000"/>
            </a:schemeClr>
          </a:solidFill>
          <a:ln w="2540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Shore anglers at Benicia</a:t>
            </a:r>
          </a:p>
        </p:txBody>
      </p:sp>
      <p:pic>
        <p:nvPicPr>
          <p:cNvPr id="5" name="Content Placeholder 4" descr="A group of people fishing&#10;&#10;Description automatically generated with medium confidence">
            <a:extLst>
              <a:ext uri="{FF2B5EF4-FFF2-40B4-BE49-F238E27FC236}">
                <a16:creationId xmlns:a16="http://schemas.microsoft.com/office/drawing/2014/main" id="{459D21A4-CC34-49F9-831A-51713FBE7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1414" y="213996"/>
            <a:ext cx="4822505" cy="6430007"/>
          </a:xfrm>
          <a:prstGeom prst="ellipse">
            <a:avLst/>
          </a:prstGeom>
          <a:ln w="63500" cap="rnd">
            <a:solidFill>
              <a:schemeClr val="accent4">
                <a:lumMod val="60000"/>
                <a:lumOff val="4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976429784"/>
      </p:ext>
    </p:extLst>
  </p:cSld>
  <p:clrMapOvr>
    <a:masterClrMapping/>
  </p:clrMapOvr>
  <p:transition spd="slow" advClick="0" advTm="15000">
    <p:wheel spokes="1"/>
  </p:transition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F8AA2C"/>
            </a:gs>
            <a:gs pos="48000">
              <a:schemeClr val="accent1">
                <a:lumMod val="97000"/>
                <a:lumOff val="3000"/>
              </a:schemeClr>
            </a:gs>
            <a:gs pos="100000">
              <a:srgbClr val="669900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and holding a fish&#10;&#10;Description automatically generated with medium confidence">
            <a:extLst>
              <a:ext uri="{FF2B5EF4-FFF2-40B4-BE49-F238E27FC236}">
                <a16:creationId xmlns:a16="http://schemas.microsoft.com/office/drawing/2014/main" id="{1FAB1EEC-C46E-4324-9129-9126FD874D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5" t="22973" r="2891" b="10199"/>
          <a:stretch/>
        </p:blipFill>
        <p:spPr>
          <a:xfrm>
            <a:off x="341522" y="1575412"/>
            <a:ext cx="8538073" cy="4583017"/>
          </a:xfrm>
          <a:prstGeom prst="flowChartOnlineStorage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44777C-E237-4EEE-A600-D9A2725FAAE4}"/>
              </a:ext>
            </a:extLst>
          </p:cNvPr>
          <p:cNvSpPr txBox="1"/>
          <p:nvPr/>
        </p:nvSpPr>
        <p:spPr>
          <a:xfrm>
            <a:off x="341522" y="132202"/>
            <a:ext cx="60372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2">
                    <a:lumMod val="40000"/>
                    <a:lumOff val="60000"/>
                  </a:schemeClr>
                </a:solidFill>
                <a:latin typeface="Cooper Black" panose="0208090404030B020404" pitchFamily="18" charset="0"/>
              </a:rPr>
              <a:t>Brown Trout</a:t>
            </a:r>
          </a:p>
          <a:p>
            <a:r>
              <a:rPr lang="en-US" sz="4000" dirty="0">
                <a:solidFill>
                  <a:schemeClr val="bg2">
                    <a:lumMod val="40000"/>
                    <a:lumOff val="60000"/>
                  </a:schemeClr>
                </a:solidFill>
                <a:latin typeface="Cooper Black" panose="0208090404030B020404" pitchFamily="18" charset="0"/>
              </a:rPr>
              <a:t>Bucks Creek</a:t>
            </a:r>
          </a:p>
        </p:txBody>
      </p:sp>
    </p:spTree>
    <p:extLst>
      <p:ext uri="{BB962C8B-B14F-4D97-AF65-F5344CB8AC3E}">
        <p14:creationId xmlns:p14="http://schemas.microsoft.com/office/powerpoint/2010/main" val="209089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15000">
        <p14:ripple/>
      </p:transition>
    </mc:Choice>
    <mc:Fallback xmlns="">
      <p:transition spd="slow" advClick="0" advTm="15000">
        <p:fade/>
      </p:transition>
    </mc:Fallback>
  </mc:AlternateContent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rass, outdoor, field, grassy&#10;&#10;Description automatically generated">
            <a:extLst>
              <a:ext uri="{FF2B5EF4-FFF2-40B4-BE49-F238E27FC236}">
                <a16:creationId xmlns:a16="http://schemas.microsoft.com/office/drawing/2014/main" id="{52DF36E0-1406-43ED-B4DC-CB2615652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90"/>
          <a:stretch/>
        </p:blipFill>
        <p:spPr>
          <a:xfrm>
            <a:off x="-284283" y="0"/>
            <a:ext cx="9428283" cy="6858000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F04042F-8A5E-4FBC-AFF6-D81BE7E0F2B6}"/>
              </a:ext>
            </a:extLst>
          </p:cNvPr>
          <p:cNvSpPr txBox="1">
            <a:spLocks/>
          </p:cNvSpPr>
          <p:nvPr/>
        </p:nvSpPr>
        <p:spPr>
          <a:xfrm>
            <a:off x="209161" y="5758760"/>
            <a:ext cx="8268478" cy="74384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  <a:effectLst/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>
                <a:solidFill>
                  <a:srgbClr val="7030A0"/>
                </a:solidFill>
              </a:rPr>
              <a:t>North table Mountain ecological reserve</a:t>
            </a:r>
            <a:endParaRPr lang="en-US" sz="3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207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15000">
        <p14:honeycomb/>
      </p:transition>
    </mc:Choice>
    <mc:Fallback xmlns="">
      <p:transition spd="slow" advClick="0" advTm="15000">
        <p:fade/>
      </p:transition>
    </mc:Fallback>
  </mc:AlternateConten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outdoor, bird, ground, grass&#10;&#10;Description automatically generated">
            <a:extLst>
              <a:ext uri="{FF2B5EF4-FFF2-40B4-BE49-F238E27FC236}">
                <a16:creationId xmlns:a16="http://schemas.microsoft.com/office/drawing/2014/main" id="{0408EB5B-4EF4-4AE8-A15E-B878FC338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70" t="49676" r="5026" b="20518"/>
          <a:stretch/>
        </p:blipFill>
        <p:spPr>
          <a:xfrm>
            <a:off x="6996700" y="3429001"/>
            <a:ext cx="2147299" cy="2057400"/>
          </a:xfrm>
          <a:prstGeom prst="ellipse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D22C10-8898-44C5-8B97-6A7E1B6DE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187" y="5844447"/>
            <a:ext cx="5480892" cy="892367"/>
          </a:xfrm>
          <a:solidFill>
            <a:srgbClr val="996633"/>
          </a:solidFill>
          <a:ln w="25400">
            <a:solidFill>
              <a:schemeClr val="tx1"/>
            </a:solidFill>
          </a:ln>
        </p:spPr>
        <p:txBody>
          <a:bodyPr/>
          <a:lstStyle/>
          <a:p>
            <a:r>
              <a:rPr lang="en-US" dirty="0">
                <a:latin typeface="Lucida Handwriting" panose="03010101010101010101" pitchFamily="66" charset="0"/>
              </a:rPr>
              <a:t>Wood duck with young</a:t>
            </a:r>
          </a:p>
        </p:txBody>
      </p:sp>
      <p:pic>
        <p:nvPicPr>
          <p:cNvPr id="4" name="Content Placeholder 4" descr="A picture containing outdoor, bird, ground, grass&#10;&#10;Description automatically generated">
            <a:extLst>
              <a:ext uri="{FF2B5EF4-FFF2-40B4-BE49-F238E27FC236}">
                <a16:creationId xmlns:a16="http://schemas.microsoft.com/office/drawing/2014/main" id="{32CEBFF7-D3F6-48E9-A9EA-653EB4FF95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75" t="38724" r="22827" b="29275"/>
          <a:stretch/>
        </p:blipFill>
        <p:spPr>
          <a:xfrm>
            <a:off x="5789486" y="1220055"/>
            <a:ext cx="2280863" cy="2208944"/>
          </a:xfrm>
          <a:prstGeom prst="ellipse">
            <a:avLst/>
          </a:prstGeom>
        </p:spPr>
      </p:pic>
      <p:pic>
        <p:nvPicPr>
          <p:cNvPr id="6" name="Content Placeholder 4" descr="A picture containing outdoor, bird, ground, grass&#10;&#10;Description automatically generated">
            <a:extLst>
              <a:ext uri="{FF2B5EF4-FFF2-40B4-BE49-F238E27FC236}">
                <a16:creationId xmlns:a16="http://schemas.microsoft.com/office/drawing/2014/main" id="{1D58E1B7-844E-44E5-B938-4CEA732406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5" t="17737" r="43515" b="6352"/>
          <a:stretch/>
        </p:blipFill>
        <p:spPr>
          <a:xfrm>
            <a:off x="212332" y="425604"/>
            <a:ext cx="5222697" cy="523982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429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15000">
        <p14:glitter pattern="hexagon"/>
      </p:transition>
    </mc:Choice>
    <mc:Fallback xmlns="">
      <p:transition spd="slow" advClick="0" advTm="15000">
        <p:fade/>
      </p:transition>
    </mc:Fallback>
  </mc:AlternateContent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men holding a fish&#10;&#10;Description automatically generated with medium confidence">
            <a:extLst>
              <a:ext uri="{FF2B5EF4-FFF2-40B4-BE49-F238E27FC236}">
                <a16:creationId xmlns:a16="http://schemas.microsoft.com/office/drawing/2014/main" id="{BA8A6174-2DF4-4D82-8CB1-475A39E933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274B3F-EBBF-4AD3-A441-1267764CF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216" y="5332164"/>
            <a:ext cx="5701229" cy="865030"/>
          </a:xfrm>
          <a:solidFill>
            <a:schemeClr val="bg1">
              <a:lumMod val="65000"/>
              <a:lumOff val="35000"/>
            </a:schemeClr>
          </a:solidFill>
          <a:ln>
            <a:solidFill>
              <a:srgbClr val="FFFFFF"/>
            </a:solidFill>
          </a:ln>
        </p:spPr>
        <p:txBody>
          <a:bodyPr/>
          <a:lstStyle/>
          <a:p>
            <a:r>
              <a:rPr lang="en-US" dirty="0"/>
              <a:t>Happy anglers = Happy surveyors</a:t>
            </a:r>
          </a:p>
        </p:txBody>
      </p:sp>
    </p:spTree>
    <p:extLst>
      <p:ext uri="{BB962C8B-B14F-4D97-AF65-F5344CB8AC3E}">
        <p14:creationId xmlns:p14="http://schemas.microsoft.com/office/powerpoint/2010/main" val="362805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15000">
        <p14:vortex dir="r"/>
      </p:transition>
    </mc:Choice>
    <mc:Fallback xmlns="">
      <p:transition spd="slow" advClick="0" advTm="15000">
        <p:fade/>
      </p:transition>
    </mc:Fallback>
  </mc:AlternateContent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A2A0CBC1-DE1C-4BCF-8341-E2B72B59FD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8" r="7014"/>
          <a:stretch/>
        </p:blipFill>
        <p:spPr>
          <a:xfrm>
            <a:off x="1" y="0"/>
            <a:ext cx="9143999" cy="685799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3A52A1-BEC3-4C87-BF69-024BCD2C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796" y="235027"/>
            <a:ext cx="3574973" cy="1456267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F8AA2C"/>
                </a:solidFill>
                <a:latin typeface="Eras Bold ITC" panose="020B0907030504020204" pitchFamily="34" charset="0"/>
              </a:rPr>
              <a:t>California Gold</a:t>
            </a:r>
          </a:p>
        </p:txBody>
      </p:sp>
    </p:spTree>
    <p:extLst>
      <p:ext uri="{BB962C8B-B14F-4D97-AF65-F5344CB8AC3E}">
        <p14:creationId xmlns:p14="http://schemas.microsoft.com/office/powerpoint/2010/main" val="376718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15000">
        <p14:shred/>
      </p:transition>
    </mc:Choice>
    <mc:Fallback xmlns="">
      <p:transition spd="slow" advClick="0" advTm="15000">
        <p:fade/>
      </p:transition>
    </mc:Fallback>
  </mc:AlternateContent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a field&#10;&#10;Description automatically generated with low confidence">
            <a:extLst>
              <a:ext uri="{FF2B5EF4-FFF2-40B4-BE49-F238E27FC236}">
                <a16:creationId xmlns:a16="http://schemas.microsoft.com/office/drawing/2014/main" id="{D96D9920-7D80-4B4F-968D-02E7811C81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699326"/>
            <a:ext cx="8178799" cy="54593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0FFA6C-815E-48A3-A2A2-06B7643C77DF}"/>
              </a:ext>
            </a:extLst>
          </p:cNvPr>
          <p:cNvSpPr txBox="1"/>
          <p:nvPr/>
        </p:nvSpPr>
        <p:spPr>
          <a:xfrm>
            <a:off x="1025290" y="782197"/>
            <a:ext cx="726352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Amasis MT Pro Black" panose="020B0604020202020204" pitchFamily="18" charset="0"/>
              </a:rPr>
              <a:t>All in a day’s work. </a:t>
            </a:r>
          </a:p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Amasis MT Pro Black" panose="020B0604020202020204" pitchFamily="18" charset="0"/>
              </a:rPr>
              <a:t>Upland Game Program releasing turkeys back into the wild!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4334ED-5127-48F1-ADDB-CA1EBF9A26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814" y="5244224"/>
            <a:ext cx="1123661" cy="1485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109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15000">
        <p14:switch dir="r"/>
      </p:transition>
    </mc:Choice>
    <mc:Fallback xmlns="">
      <p:transition spd="slow" advClick="0" advTm="15000">
        <p:fade/>
      </p:transition>
    </mc:Fallback>
  </mc:AlternateContent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89000"/>
              </a:schemeClr>
            </a:gs>
            <a:gs pos="23000">
              <a:schemeClr val="accent1">
                <a:lumMod val="89000"/>
              </a:schemeClr>
            </a:gs>
            <a:gs pos="69000">
              <a:schemeClr val="accent1">
                <a:lumMod val="75000"/>
              </a:schemeClr>
            </a:gs>
            <a:gs pos="97000">
              <a:schemeClr val="accent1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fish&#10;&#10;Description automatically generated">
            <a:extLst>
              <a:ext uri="{FF2B5EF4-FFF2-40B4-BE49-F238E27FC236}">
                <a16:creationId xmlns:a16="http://schemas.microsoft.com/office/drawing/2014/main" id="{16CBF7BA-E7CF-4C13-B3AC-D6A2DCCFD0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-2" b="9199"/>
          <a:stretch/>
        </p:blipFill>
        <p:spPr>
          <a:xfrm>
            <a:off x="20" y="975"/>
            <a:ext cx="5664688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3DB6EEB-9606-4725-9F53-8A88BE62B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48B8EC-F2C8-4975-9CFB-174DC2887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1129" y="1222873"/>
            <a:ext cx="3459296" cy="3927108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/>
              <a:t>31lb Chinook caught on the Sacramento River</a:t>
            </a:r>
          </a:p>
        </p:txBody>
      </p:sp>
    </p:spTree>
    <p:extLst>
      <p:ext uri="{BB962C8B-B14F-4D97-AF65-F5344CB8AC3E}">
        <p14:creationId xmlns:p14="http://schemas.microsoft.com/office/powerpoint/2010/main" val="211080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15000">
        <p14:flip dir="r"/>
      </p:transition>
    </mc:Choice>
    <mc:Fallback xmlns="">
      <p:transition spd="slow" advClick="0" advTm="15000">
        <p:fade/>
      </p:transition>
    </mc:Fallback>
  </mc:AlternateContent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F7798C00-B4A9-4322-8737-E094B9BCF2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4945" y="1029060"/>
            <a:ext cx="5123314" cy="38424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A picture containing outdoor, sky&#10;&#10;Description automatically generated">
            <a:extLst>
              <a:ext uri="{FF2B5EF4-FFF2-40B4-BE49-F238E27FC236}">
                <a16:creationId xmlns:a16="http://schemas.microsoft.com/office/drawing/2014/main" id="{C4E3DF5C-28B0-4ED6-9327-48149B410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21940" y="784611"/>
            <a:ext cx="3167729" cy="23757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A group of people standing in a field with a radio tower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045DAD10-2D98-42E6-906F-E57FE47EAC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373" y="4046953"/>
            <a:ext cx="3182669" cy="23870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6F83CA-95C4-4466-B114-0C43FAB9E629}"/>
              </a:ext>
            </a:extLst>
          </p:cNvPr>
          <p:cNvSpPr txBox="1"/>
          <p:nvPr/>
        </p:nvSpPr>
        <p:spPr>
          <a:xfrm>
            <a:off x="975359" y="5614904"/>
            <a:ext cx="38424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Another successful Climate Sensor install  </a:t>
            </a: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3A5F2285-B917-41D0-BE2E-27713700217A}"/>
              </a:ext>
            </a:extLst>
          </p:cNvPr>
          <p:cNvSpPr/>
          <p:nvPr/>
        </p:nvSpPr>
        <p:spPr>
          <a:xfrm>
            <a:off x="7620000" y="5854835"/>
            <a:ext cx="751839" cy="907513"/>
          </a:xfrm>
          <a:prstGeom prst="star5">
            <a:avLst/>
          </a:prstGeom>
          <a:solidFill>
            <a:srgbClr val="FFFF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8CB8C29E-464F-4E12-A46D-0DD0D420C92B}"/>
              </a:ext>
            </a:extLst>
          </p:cNvPr>
          <p:cNvSpPr/>
          <p:nvPr/>
        </p:nvSpPr>
        <p:spPr>
          <a:xfrm>
            <a:off x="342831" y="4864829"/>
            <a:ext cx="1026161" cy="1081805"/>
          </a:xfrm>
          <a:prstGeom prst="star5">
            <a:avLst/>
          </a:prstGeom>
          <a:solidFill>
            <a:srgbClr val="FFFF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1C22671D-8DB0-44F3-A010-E12A9D9C8FDF}"/>
              </a:ext>
            </a:extLst>
          </p:cNvPr>
          <p:cNvSpPr/>
          <p:nvPr/>
        </p:nvSpPr>
        <p:spPr>
          <a:xfrm rot="20694124">
            <a:off x="4203665" y="3919164"/>
            <a:ext cx="1343833" cy="1351254"/>
          </a:xfrm>
          <a:prstGeom prst="star5">
            <a:avLst/>
          </a:prstGeom>
          <a:solidFill>
            <a:srgbClr val="FFFF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1A68E6F3-B3EE-4F06-8D35-D759F1E9EA4C}"/>
              </a:ext>
            </a:extLst>
          </p:cNvPr>
          <p:cNvSpPr/>
          <p:nvPr/>
        </p:nvSpPr>
        <p:spPr>
          <a:xfrm>
            <a:off x="7995920" y="2153921"/>
            <a:ext cx="1036320" cy="1022044"/>
          </a:xfrm>
          <a:prstGeom prst="star5">
            <a:avLst/>
          </a:prstGeom>
          <a:solidFill>
            <a:srgbClr val="FFFF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71DB6B85-64D5-47A1-9FF7-FD009AAAC1E4}"/>
              </a:ext>
            </a:extLst>
          </p:cNvPr>
          <p:cNvSpPr/>
          <p:nvPr/>
        </p:nvSpPr>
        <p:spPr>
          <a:xfrm>
            <a:off x="1168399" y="892283"/>
            <a:ext cx="917311" cy="907513"/>
          </a:xfrm>
          <a:prstGeom prst="star5">
            <a:avLst/>
          </a:prstGeom>
          <a:solidFill>
            <a:srgbClr val="FFFF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40E6357E-58F4-430A-95EE-5A2143446F14}"/>
              </a:ext>
            </a:extLst>
          </p:cNvPr>
          <p:cNvSpPr/>
          <p:nvPr/>
        </p:nvSpPr>
        <p:spPr>
          <a:xfrm rot="1662530">
            <a:off x="4146283" y="509996"/>
            <a:ext cx="1343124" cy="1534160"/>
          </a:xfrm>
          <a:prstGeom prst="star5">
            <a:avLst/>
          </a:prstGeom>
          <a:solidFill>
            <a:srgbClr val="FFFF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638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14:gallery dir="l"/>
      </p:transition>
    </mc:Choice>
    <mc:Fallback xmlns="">
      <p:transition spd="slow" advClick="0" advTm="15000">
        <p:fade/>
      </p:transition>
    </mc:Fallback>
  </mc:AlternateContent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outdoor, sky, person, water&#10;&#10;Description automatically generated">
            <a:extLst>
              <a:ext uri="{FF2B5EF4-FFF2-40B4-BE49-F238E27FC236}">
                <a16:creationId xmlns:a16="http://schemas.microsoft.com/office/drawing/2014/main" id="{D6B088C3-5AEB-40FE-AC00-4D085B8712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6E9F27CC-8C39-4D9D-A705-389A9C3DD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352" y="5701228"/>
            <a:ext cx="7772400" cy="1101687"/>
          </a:xfrm>
        </p:spPr>
        <p:txBody>
          <a:bodyPr/>
          <a:lstStyle/>
          <a:p>
            <a:pPr algn="ctr"/>
            <a:r>
              <a:rPr lang="en-US" dirty="0"/>
              <a:t>HOLY MOLY!!!  </a:t>
            </a:r>
            <a:br>
              <a:rPr lang="en-US" dirty="0"/>
            </a:br>
            <a:r>
              <a:rPr lang="en-US" dirty="0"/>
              <a:t>Think I’m gonna need another data sheet.</a:t>
            </a:r>
          </a:p>
        </p:txBody>
      </p:sp>
    </p:spTree>
    <p:extLst>
      <p:ext uri="{BB962C8B-B14F-4D97-AF65-F5344CB8AC3E}">
        <p14:creationId xmlns:p14="http://schemas.microsoft.com/office/powerpoint/2010/main" val="316607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15000">
        <p14:doors dir="vert"/>
      </p:transition>
    </mc:Choice>
    <mc:Fallback xmlns="">
      <p:transition spd="slow" advClick="0" advTm="15000">
        <p:fade/>
      </p:transition>
    </mc:Fallback>
  </mc:AlternateContent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t on a computer&#10;&#10;Description automatically generated with medium confidence">
            <a:extLst>
              <a:ext uri="{FF2B5EF4-FFF2-40B4-BE49-F238E27FC236}">
                <a16:creationId xmlns:a16="http://schemas.microsoft.com/office/drawing/2014/main" id="{2AD31262-5C52-4968-8B6D-616C2472B8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370" y="194990"/>
            <a:ext cx="8558327" cy="646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832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15000">
        <p14:prism isInverted="1"/>
      </p:transition>
    </mc:Choice>
    <mc:Fallback xmlns="">
      <p:transition spd="slow" advClick="0" advTm="15000">
        <p:fade/>
      </p:transition>
    </mc:Fallback>
  </mc:AlternateContent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entist examining a patient&#10;&#10;Description automatically generated with low confidence">
            <a:extLst>
              <a:ext uri="{FF2B5EF4-FFF2-40B4-BE49-F238E27FC236}">
                <a16:creationId xmlns:a16="http://schemas.microsoft.com/office/drawing/2014/main" id="{4FA528C0-842C-4AD7-864B-D498474FE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4431" y="0"/>
            <a:ext cx="681513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B69600-0D18-4E44-9998-6AD06C7F4FEB}"/>
              </a:ext>
            </a:extLst>
          </p:cNvPr>
          <p:cNvSpPr txBox="1"/>
          <p:nvPr/>
        </p:nvSpPr>
        <p:spPr>
          <a:xfrm>
            <a:off x="6334698" y="451692"/>
            <a:ext cx="2148488" cy="2246769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Nicole performing very delicate work on this Myotis sp.!</a:t>
            </a:r>
          </a:p>
        </p:txBody>
      </p:sp>
    </p:spTree>
    <p:extLst>
      <p:ext uri="{BB962C8B-B14F-4D97-AF65-F5344CB8AC3E}">
        <p14:creationId xmlns:p14="http://schemas.microsoft.com/office/powerpoint/2010/main" val="813301617"/>
      </p:ext>
    </p:extLst>
  </p:cSld>
  <p:clrMapOvr>
    <a:masterClrMapping/>
  </p:clrMapOvr>
  <p:transition spd="slow" advClick="0" advTm="15000">
    <p:comb/>
  </p:transition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F8AA2C"/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bg2">
                <a:lumMod val="60000"/>
                <a:lumOff val="4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eer in a yard&#10;&#10;Description automatically generated with low confidence">
            <a:extLst>
              <a:ext uri="{FF2B5EF4-FFF2-40B4-BE49-F238E27FC236}">
                <a16:creationId xmlns:a16="http://schemas.microsoft.com/office/drawing/2014/main" id="{15D3F2ED-3A7F-4ECC-BE7F-4B0EF23710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57" t="3855" r="857" b="16306"/>
          <a:stretch/>
        </p:blipFill>
        <p:spPr>
          <a:xfrm>
            <a:off x="3773965" y="1120676"/>
            <a:ext cx="5143500" cy="5475383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97F6B4C-A673-48C3-B434-F94B36DF21D9}"/>
              </a:ext>
            </a:extLst>
          </p:cNvPr>
          <p:cNvSpPr/>
          <p:nvPr/>
        </p:nvSpPr>
        <p:spPr>
          <a:xfrm flipH="1">
            <a:off x="303652" y="261941"/>
            <a:ext cx="4268348" cy="4074033"/>
          </a:xfrm>
          <a:prstGeom prst="wedgeEllipseCallout">
            <a:avLst>
              <a:gd name="adj1" fmla="val -68355"/>
              <a:gd name="adj2" fmla="val 26155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0F0062-2F6B-43F4-8C91-19F507BAEE9E}"/>
              </a:ext>
            </a:extLst>
          </p:cNvPr>
          <p:cNvSpPr txBox="1"/>
          <p:nvPr/>
        </p:nvSpPr>
        <p:spPr>
          <a:xfrm>
            <a:off x="378372" y="688268"/>
            <a:ext cx="419362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2"/>
                </a:solidFill>
              </a:rPr>
              <a:t>Hey Scott!</a:t>
            </a:r>
          </a:p>
          <a:p>
            <a:pPr algn="ctr"/>
            <a:r>
              <a:rPr lang="en-US" sz="4000" dirty="0">
                <a:solidFill>
                  <a:schemeClr val="bg2"/>
                </a:solidFill>
              </a:rPr>
              <a:t>You want to take a lap around the water cooler with me?</a:t>
            </a:r>
          </a:p>
        </p:txBody>
      </p:sp>
    </p:spTree>
    <p:extLst>
      <p:ext uri="{BB962C8B-B14F-4D97-AF65-F5344CB8AC3E}">
        <p14:creationId xmlns:p14="http://schemas.microsoft.com/office/powerpoint/2010/main" val="247402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15000">
        <p14:warp dir="in"/>
      </p:transition>
    </mc:Choice>
    <mc:Fallback xmlns="">
      <p:transition spd="slow" advClick="0" advTm="15000">
        <p:fade/>
      </p:transition>
    </mc:Fallback>
  </mc:AlternateContent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C6EE464-2D4F-4B2E-8F34-D868AE64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B5E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5AC8FB-FA4F-4577-B2E6-8B3AEBE63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E6ED8E-AE9C-40C6-9606-E03C321591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79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5756F2-8BE2-4EC7-80C2-E332F37AB586}"/>
              </a:ext>
            </a:extLst>
          </p:cNvPr>
          <p:cNvSpPr txBox="1"/>
          <p:nvPr/>
        </p:nvSpPr>
        <p:spPr>
          <a:xfrm>
            <a:off x="6533002" y="819930"/>
            <a:ext cx="2032901" cy="3785652"/>
          </a:xfrm>
          <a:prstGeom prst="rect">
            <a:avLst/>
          </a:prstGeom>
          <a:solidFill>
            <a:srgbClr val="FFC000">
              <a:alpha val="52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Jaw tagging on a salmon spawner survey</a:t>
            </a:r>
          </a:p>
        </p:txBody>
      </p:sp>
    </p:spTree>
    <p:extLst>
      <p:ext uri="{BB962C8B-B14F-4D97-AF65-F5344CB8AC3E}">
        <p14:creationId xmlns:p14="http://schemas.microsoft.com/office/powerpoint/2010/main" val="35634561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>
        <p14:ferris dir="l"/>
      </p:transition>
    </mc:Choice>
    <mc:Fallback xmlns="">
      <p:transition spd="slow" advClick="0" advTm="15000">
        <p:fade/>
      </p:transition>
    </mc:Fallback>
  </mc:AlternateContent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ky, grass, outdoor, nature&#10;&#10;Description automatically generated">
            <a:extLst>
              <a:ext uri="{FF2B5EF4-FFF2-40B4-BE49-F238E27FC236}">
                <a16:creationId xmlns:a16="http://schemas.microsoft.com/office/drawing/2014/main" id="{C274AA95-DA5A-49C7-BBE1-C2ECB1814D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BDA69-7683-439E-B52D-4103C2499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761" y="91808"/>
            <a:ext cx="2958029" cy="1456267"/>
          </a:xfrm>
        </p:spPr>
        <p:txBody>
          <a:bodyPr>
            <a:normAutofit/>
          </a:bodyPr>
          <a:lstStyle/>
          <a:p>
            <a:r>
              <a:rPr lang="en-US" sz="4400" b="1" i="1" dirty="0">
                <a:solidFill>
                  <a:srgbClr val="FBBF29"/>
                </a:solidFill>
              </a:rPr>
              <a:t>Sunrise Drive</a:t>
            </a:r>
          </a:p>
        </p:txBody>
      </p:sp>
    </p:spTree>
    <p:extLst>
      <p:ext uri="{BB962C8B-B14F-4D97-AF65-F5344CB8AC3E}">
        <p14:creationId xmlns:p14="http://schemas.microsoft.com/office/powerpoint/2010/main" val="247702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5000">
        <p14:prism/>
      </p:transition>
    </mc:Choice>
    <mc:Fallback xmlns="">
      <p:transition spd="slow" advClick="0" advTm="15000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2382</TotalTime>
  <Words>920</Words>
  <Application>Microsoft Office PowerPoint</Application>
  <PresentationFormat>On-screen Show (4:3)</PresentationFormat>
  <Paragraphs>146</Paragraphs>
  <Slides>121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121</vt:i4>
      </vt:variant>
    </vt:vector>
  </HeadingPairs>
  <TitlesOfParts>
    <vt:vector size="156" baseType="lpstr">
      <vt:lpstr>Aharoni</vt:lpstr>
      <vt:lpstr>Algerian</vt:lpstr>
      <vt:lpstr>Amasis MT Pro</vt:lpstr>
      <vt:lpstr>Amasis MT Pro Black</vt:lpstr>
      <vt:lpstr>Arial</vt:lpstr>
      <vt:lpstr>Bahnschrift SemiBold</vt:lpstr>
      <vt:lpstr>Bahnschrift SemiBold SemiConden</vt:lpstr>
      <vt:lpstr>Bauhaus 93</vt:lpstr>
      <vt:lpstr>Bernard MT Condensed</vt:lpstr>
      <vt:lpstr>Bookman Old Style</vt:lpstr>
      <vt:lpstr>Bradley Hand ITC</vt:lpstr>
      <vt:lpstr>Brush Script MT</vt:lpstr>
      <vt:lpstr>Calibri</vt:lpstr>
      <vt:lpstr>Calibri Light</vt:lpstr>
      <vt:lpstr>Californian FB</vt:lpstr>
      <vt:lpstr>Castellar</vt:lpstr>
      <vt:lpstr>Cavolini</vt:lpstr>
      <vt:lpstr>Comic Sans MS</vt:lpstr>
      <vt:lpstr>Cooper Black</vt:lpstr>
      <vt:lpstr>Curlz MT</vt:lpstr>
      <vt:lpstr>Daytona</vt:lpstr>
      <vt:lpstr>Elephant</vt:lpstr>
      <vt:lpstr>Eras Bold ITC</vt:lpstr>
      <vt:lpstr>Forte</vt:lpstr>
      <vt:lpstr>Georgia Pro Cond Black</vt:lpstr>
      <vt:lpstr>Georgia Pro Semibold</vt:lpstr>
      <vt:lpstr>Goudy Stout</vt:lpstr>
      <vt:lpstr>Informal Roman</vt:lpstr>
      <vt:lpstr>JasmineUPC</vt:lpstr>
      <vt:lpstr>Jokerman</vt:lpstr>
      <vt:lpstr>Lucida Calligraphy</vt:lpstr>
      <vt:lpstr>Lucida Console</vt:lpstr>
      <vt:lpstr>Lucida Handwriting</vt:lpstr>
      <vt:lpstr>Segoe UI Historic</vt:lpstr>
      <vt:lpstr>Celestial</vt:lpstr>
      <vt:lpstr>PowerPoint Presentation</vt:lpstr>
      <vt:lpstr>PowerPoint Presentation</vt:lpstr>
      <vt:lpstr>PowerPoint Presentation</vt:lpstr>
      <vt:lpstr>The mighty Yuba River</vt:lpstr>
      <vt:lpstr>PowerPoint Presentation</vt:lpstr>
      <vt:lpstr>Brrr…  I might just wear a face mask every frigid field morning!</vt:lpstr>
      <vt:lpstr>Wildwood</vt:lpstr>
      <vt:lpstr>PowerPoint Presentation</vt:lpstr>
      <vt:lpstr>Salmon and Striper and steelhead  OH my!</vt:lpstr>
      <vt:lpstr>A hillside of California Poppies!</vt:lpstr>
      <vt:lpstr>PowerPoint Presentation</vt:lpstr>
      <vt:lpstr>CORVID hair!!!</vt:lpstr>
      <vt:lpstr>PowerPoint Presentation</vt:lpstr>
      <vt:lpstr>PowerPoint Presentation</vt:lpstr>
      <vt:lpstr>Cottontail</vt:lpstr>
      <vt:lpstr>Taking a break and maintaining physical distance</vt:lpstr>
      <vt:lpstr>PowerPoint Presentation</vt:lpstr>
      <vt:lpstr>Where in the world is  Wile E. Coyote?</vt:lpstr>
      <vt:lpstr>PowerPoint Presentation</vt:lpstr>
      <vt:lpstr>Baby killdeer</vt:lpstr>
      <vt:lpstr>Not so baby deer</vt:lpstr>
      <vt:lpstr>Beep…Beep…coming though</vt:lpstr>
      <vt:lpstr>Why did the quail cross the road?</vt:lpstr>
      <vt:lpstr>Gopher snake</vt:lpstr>
      <vt:lpstr>When the salmon numbers have been crunched and the data presented it’s time to clean up.  Thankfully, Sacramento has warm sunny days in February</vt:lpstr>
      <vt:lpstr>Common ground dove</vt:lpstr>
      <vt:lpstr>Shooting Star  Salmon Falls</vt:lpstr>
      <vt:lpstr>central valley angler survey’s Devin with a White Sturgeon</vt:lpstr>
      <vt:lpstr>PowerPoint Presentation</vt:lpstr>
      <vt:lpstr>Great horned owl</vt:lpstr>
      <vt:lpstr>PowerPoint Presentation</vt:lpstr>
      <vt:lpstr>Honk if you love Mexican free-tailed bats</vt:lpstr>
      <vt:lpstr>My “Swiss” tree</vt:lpstr>
      <vt:lpstr>Karissa counting anglers at  Thermalito Afterbay, Feather River</vt:lpstr>
      <vt:lpstr>So…whatcha doin’?</vt:lpstr>
      <vt:lpstr>TRYing to sleep!</vt:lpstr>
      <vt:lpstr>PowerPoint Presentation</vt:lpstr>
      <vt:lpstr>Anybody got the time? Anybody? Hey you, you over there…</vt:lpstr>
      <vt:lpstr>What took you so long?            We’re gonna be late!</vt:lpstr>
      <vt:lpstr>Tadpoles galore</vt:lpstr>
      <vt:lpstr>PowerPoint Presentation</vt:lpstr>
      <vt:lpstr>This vetch is Vetching</vt:lpstr>
      <vt:lpstr>Boat anglers near Discovery Park, Sacramento River</vt:lpstr>
      <vt:lpstr>PowerPoint Presentation</vt:lpstr>
      <vt:lpstr>PowerPoint Presentation</vt:lpstr>
      <vt:lpstr>Santa Cruz Island</vt:lpstr>
      <vt:lpstr>HOOded oriole</vt:lpstr>
      <vt:lpstr>Anza Borrego</vt:lpstr>
      <vt:lpstr>PowerPoint Presentation</vt:lpstr>
      <vt:lpstr>Putting together a kennel trap for doves</vt:lpstr>
      <vt:lpstr>Mastication  site</vt:lpstr>
      <vt:lpstr>We.  Just.  Want.  To.  Spawn!   Chinook Salmon knocking on the door of Nimbus Hatchery’s new fish ladder</vt:lpstr>
      <vt:lpstr>Desert flowers</vt:lpstr>
      <vt:lpstr>Dove  in  hand</vt:lpstr>
      <vt:lpstr>PowerPoint Presentation</vt:lpstr>
      <vt:lpstr>Who says Montana is “big sky” country!?</vt:lpstr>
      <vt:lpstr>Dipnetting</vt:lpstr>
      <vt:lpstr>Extracting coded-wire tags from Chinook Salmon in West Sac</vt:lpstr>
      <vt:lpstr>Bewick’s wren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 beautiful day for a kayak</vt:lpstr>
      <vt:lpstr>Golden-crowned sparrow</vt:lpstr>
      <vt:lpstr>As far as the eye can see …</vt:lpstr>
      <vt:lpstr>Painted Lady</vt:lpstr>
      <vt:lpstr>What a Beautiful commute</vt:lpstr>
      <vt:lpstr>The Coded-wire Tag crew sampling Chinook Salmon at Central Valley hatcheries</vt:lpstr>
      <vt:lpstr>Union Valley  reservoir</vt:lpstr>
      <vt:lpstr>Is this what our commute will look like when we all get flying cars?</vt:lpstr>
      <vt:lpstr>Watch out for those scutes,  erin!</vt:lpstr>
      <vt:lpstr>Frogs at night</vt:lpstr>
      <vt:lpstr>PowerPoint Presentation</vt:lpstr>
      <vt:lpstr>So…this home office arrangement lasted all of 3 days.  The kitchen table came next. </vt:lpstr>
      <vt:lpstr>The next generation…</vt:lpstr>
      <vt:lpstr>Checkerspot</vt:lpstr>
      <vt:lpstr>The world’s smallest mountain range</vt:lpstr>
      <vt:lpstr>Surveying anglers in the Delta</vt:lpstr>
      <vt:lpstr>Creosote</vt:lpstr>
      <vt:lpstr>PowerPoint Presentation</vt:lpstr>
      <vt:lpstr>Marsh wren</vt:lpstr>
      <vt:lpstr>Central Valley Angler Survey vessels</vt:lpstr>
      <vt:lpstr>Modoc Plateau</vt:lpstr>
      <vt:lpstr>PowerPoint Presentation</vt:lpstr>
      <vt:lpstr>The fish  was THIS     big!</vt:lpstr>
      <vt:lpstr>PowerPoint Presentation</vt:lpstr>
      <vt:lpstr>Northern pintail</vt:lpstr>
      <vt:lpstr>We can catch 20 more American Shad today.</vt:lpstr>
      <vt:lpstr>Ocotillo</vt:lpstr>
      <vt:lpstr>PowerPoint Presentation</vt:lpstr>
      <vt:lpstr>PowerPoint Presentation</vt:lpstr>
      <vt:lpstr>Here’s  a  two-fer</vt:lpstr>
      <vt:lpstr>PowerPoint Presentation</vt:lpstr>
      <vt:lpstr>Phacelia</vt:lpstr>
      <vt:lpstr>This shore angler was successful</vt:lpstr>
      <vt:lpstr>PowerPoint Presentation</vt:lpstr>
      <vt:lpstr>Sierras</vt:lpstr>
      <vt:lpstr>Shore anglers near Discovery Park, Sacramento River</vt:lpstr>
      <vt:lpstr>Tower at Camp cady wildlife area</vt:lpstr>
      <vt:lpstr>Verbena</vt:lpstr>
      <vt:lpstr>Circle around again for the 2nd count </vt:lpstr>
      <vt:lpstr>Spotted towhee</vt:lpstr>
      <vt:lpstr>PowerPoint Presentation</vt:lpstr>
      <vt:lpstr>Shore anglers at Benicia</vt:lpstr>
      <vt:lpstr>PowerPoint Presentation</vt:lpstr>
      <vt:lpstr>PowerPoint Presentation</vt:lpstr>
      <vt:lpstr>Wood duck with young</vt:lpstr>
      <vt:lpstr>Happy anglers = Happy surveyors</vt:lpstr>
      <vt:lpstr>California Gold</vt:lpstr>
      <vt:lpstr>PowerPoint Presentation</vt:lpstr>
      <vt:lpstr>31lb Chinook caught on the Sacramento River</vt:lpstr>
      <vt:lpstr>PowerPoint Presentation</vt:lpstr>
      <vt:lpstr>HOLY MOLY!!!   Think I’m gonna need another data sheet.</vt:lpstr>
      <vt:lpstr>PowerPoint Presentation</vt:lpstr>
      <vt:lpstr>PowerPoint Presentation</vt:lpstr>
      <vt:lpstr>PowerPoint Presentation</vt:lpstr>
      <vt:lpstr>PowerPoint Presentation</vt:lpstr>
      <vt:lpstr>Sunrise 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Bigham, Karen@Wildlife</dc:creator>
  <cp:lastModifiedBy>Koerber, Lea@Wildlife</cp:lastModifiedBy>
  <cp:revision>190</cp:revision>
  <dcterms:created xsi:type="dcterms:W3CDTF">2022-01-18T22:49:35Z</dcterms:created>
  <dcterms:modified xsi:type="dcterms:W3CDTF">2022-03-14T17:04:43Z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e685f86-ed8d-482b-be3a-2b7af73f9b7f_Enabled">
    <vt:lpwstr>True</vt:lpwstr>
  </property>
  <property fmtid="{D5CDD505-2E9C-101B-9397-08002B2CF9AE}" pid="3" name="MSIP_Label_6e685f86-ed8d-482b-be3a-2b7af73f9b7f_SiteId">
    <vt:lpwstr>4b633c25-efbf-4006-9f15-07442ba7aa0b</vt:lpwstr>
  </property>
  <property fmtid="{D5CDD505-2E9C-101B-9397-08002B2CF9AE}" pid="4" name="MSIP_Label_6e685f86-ed8d-482b-be3a-2b7af73f9b7f_Owner">
    <vt:lpwstr>Karen.Bigham@wildlife.ca.gov</vt:lpwstr>
  </property>
  <property fmtid="{D5CDD505-2E9C-101B-9397-08002B2CF9AE}" pid="5" name="MSIP_Label_6e685f86-ed8d-482b-be3a-2b7af73f9b7f_SetDate">
    <vt:lpwstr>2022-01-18T22:57:53.6002469Z</vt:lpwstr>
  </property>
  <property fmtid="{D5CDD505-2E9C-101B-9397-08002B2CF9AE}" pid="6" name="MSIP_Label_6e685f86-ed8d-482b-be3a-2b7af73f9b7f_Name">
    <vt:lpwstr>General</vt:lpwstr>
  </property>
  <property fmtid="{D5CDD505-2E9C-101B-9397-08002B2CF9AE}" pid="7" name="MSIP_Label_6e685f86-ed8d-482b-be3a-2b7af73f9b7f_Application">
    <vt:lpwstr>Microsoft Azure Information Protection</vt:lpwstr>
  </property>
  <property fmtid="{D5CDD505-2E9C-101B-9397-08002B2CF9AE}" pid="8" name="MSIP_Label_6e685f86-ed8d-482b-be3a-2b7af73f9b7f_ActionId">
    <vt:lpwstr>e38449c3-90cb-4564-9e2f-65f47555907a</vt:lpwstr>
  </property>
  <property fmtid="{D5CDD505-2E9C-101B-9397-08002B2CF9AE}" pid="9" name="MSIP_Label_6e685f86-ed8d-482b-be3a-2b7af73f9b7f_Extended_MSFT_Method">
    <vt:lpwstr>Automatic</vt:lpwstr>
  </property>
  <property fmtid="{D5CDD505-2E9C-101B-9397-08002B2CF9AE}" pid="10" name="Sensitivity">
    <vt:lpwstr>General</vt:lpwstr>
  </property>
</Properties>
</file>